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8"/>
  </p:notesMasterIdLst>
  <p:handoutMasterIdLst>
    <p:handoutMasterId r:id="rId39"/>
  </p:handoutMasterIdLst>
  <p:sldIdLst>
    <p:sldId id="256" r:id="rId2"/>
    <p:sldId id="282" r:id="rId3"/>
    <p:sldId id="372" r:id="rId4"/>
    <p:sldId id="373" r:id="rId5"/>
    <p:sldId id="299" r:id="rId6"/>
    <p:sldId id="300" r:id="rId7"/>
    <p:sldId id="371" r:id="rId8"/>
    <p:sldId id="301" r:id="rId9"/>
    <p:sldId id="302" r:id="rId10"/>
    <p:sldId id="337" r:id="rId11"/>
    <p:sldId id="323" r:id="rId12"/>
    <p:sldId id="359" r:id="rId13"/>
    <p:sldId id="304" r:id="rId14"/>
    <p:sldId id="348" r:id="rId15"/>
    <p:sldId id="349" r:id="rId16"/>
    <p:sldId id="360" r:id="rId17"/>
    <p:sldId id="361" r:id="rId18"/>
    <p:sldId id="362" r:id="rId19"/>
    <p:sldId id="352" r:id="rId20"/>
    <p:sldId id="363" r:id="rId21"/>
    <p:sldId id="364" r:id="rId22"/>
    <p:sldId id="353" r:id="rId23"/>
    <p:sldId id="365" r:id="rId24"/>
    <p:sldId id="354" r:id="rId25"/>
    <p:sldId id="366" r:id="rId26"/>
    <p:sldId id="355" r:id="rId27"/>
    <p:sldId id="367" r:id="rId28"/>
    <p:sldId id="343" r:id="rId29"/>
    <p:sldId id="344" r:id="rId30"/>
    <p:sldId id="356" r:id="rId31"/>
    <p:sldId id="357" r:id="rId32"/>
    <p:sldId id="368" r:id="rId33"/>
    <p:sldId id="369" r:id="rId34"/>
    <p:sldId id="358" r:id="rId35"/>
    <p:sldId id="370" r:id="rId36"/>
    <p:sldId id="279" r:id="rId37"/>
  </p:sldIdLst>
  <p:sldSz cx="24384000" cy="13716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43" userDrawn="1">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788"/>
    <a:srgbClr val="E38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95260" autoAdjust="0"/>
  </p:normalViewPr>
  <p:slideViewPr>
    <p:cSldViewPr snapToGrid="0">
      <p:cViewPr varScale="1">
        <p:scale>
          <a:sx n="54" d="100"/>
          <a:sy n="54" d="100"/>
        </p:scale>
        <p:origin x="756" y="36"/>
      </p:cViewPr>
      <p:guideLst>
        <p:guide orient="horz" pos="4343"/>
        <p:guide pos="7680"/>
      </p:guideLst>
    </p:cSldViewPr>
  </p:slideViewPr>
  <p:notesTextViewPr>
    <p:cViewPr>
      <p:scale>
        <a:sx n="1" d="1"/>
        <a:sy n="1" d="1"/>
      </p:scale>
      <p:origin x="0" y="0"/>
    </p:cViewPr>
  </p:notesTextViewPr>
  <p:notesViewPr>
    <p:cSldViewPr snapToGrid="0">
      <p:cViewPr varScale="1">
        <p:scale>
          <a:sx n="63" d="100"/>
          <a:sy n="63" d="100"/>
        </p:scale>
        <p:origin x="341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6400" cy="49847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49688" y="3"/>
            <a:ext cx="2946400" cy="498475"/>
          </a:xfrm>
          <a:prstGeom prst="rect">
            <a:avLst/>
          </a:prstGeom>
        </p:spPr>
        <p:txBody>
          <a:bodyPr vert="horz" lIns="91440" tIns="45720" rIns="91440" bIns="45720" rtlCol="0"/>
          <a:lstStyle>
            <a:lvl1pPr algn="r">
              <a:defRPr sz="1200"/>
            </a:lvl1pPr>
          </a:lstStyle>
          <a:p>
            <a:fld id="{EFBAD4C3-BF95-4604-8E56-CD05F49EBEA0}" type="datetimeFigureOut">
              <a:rPr lang="el-GR" smtClean="0"/>
              <a:t>28/11/2023</a:t>
            </a:fld>
            <a:endParaRPr lang="el-GR"/>
          </a:p>
        </p:txBody>
      </p:sp>
      <p:sp>
        <p:nvSpPr>
          <p:cNvPr id="4" name="Footer Placeholder 3"/>
          <p:cNvSpPr>
            <a:spLocks noGrp="1"/>
          </p:cNvSpPr>
          <p:nvPr>
            <p:ph type="ftr" sz="quarter" idx="2"/>
          </p:nvPr>
        </p:nvSpPr>
        <p:spPr>
          <a:xfrm>
            <a:off x="0" y="9429753"/>
            <a:ext cx="2946400" cy="498475"/>
          </a:xfrm>
          <a:prstGeom prst="rect">
            <a:avLst/>
          </a:prstGeom>
        </p:spPr>
        <p:txBody>
          <a:bodyPr vert="horz" lIns="91440" tIns="45720" rIns="91440" bIns="45720" rtlCol="0" anchor="b"/>
          <a:lstStyle>
            <a:lvl1pPr algn="l">
              <a:defRPr sz="1200"/>
            </a:lvl1pPr>
          </a:lstStyle>
          <a:p>
            <a:r>
              <a:rPr lang="el-GR"/>
              <a:t>1</a:t>
            </a:r>
          </a:p>
        </p:txBody>
      </p:sp>
      <p:sp>
        <p:nvSpPr>
          <p:cNvPr id="5" name="Slide Number Placeholder 4"/>
          <p:cNvSpPr>
            <a:spLocks noGrp="1"/>
          </p:cNvSpPr>
          <p:nvPr>
            <p:ph type="sldNum" sz="quarter" idx="3"/>
          </p:nvPr>
        </p:nvSpPr>
        <p:spPr>
          <a:xfrm>
            <a:off x="3849688" y="9429753"/>
            <a:ext cx="2946400" cy="498475"/>
          </a:xfrm>
          <a:prstGeom prst="rect">
            <a:avLst/>
          </a:prstGeom>
        </p:spPr>
        <p:txBody>
          <a:bodyPr vert="horz" lIns="91440" tIns="45720" rIns="91440" bIns="45720" rtlCol="0" anchor="b"/>
          <a:lstStyle>
            <a:lvl1pPr algn="r">
              <a:defRPr sz="1200"/>
            </a:lvl1pPr>
          </a:lstStyle>
          <a:p>
            <a:fld id="{B6830EC2-28A7-457D-9919-C7EABE1C9489}" type="slidenum">
              <a:rPr lang="el-GR" smtClean="0"/>
              <a:t>‹#›</a:t>
            </a:fld>
            <a:endParaRPr lang="el-GR"/>
          </a:p>
        </p:txBody>
      </p:sp>
    </p:spTree>
    <p:extLst>
      <p:ext uri="{BB962C8B-B14F-4D97-AF65-F5344CB8AC3E}">
        <p14:creationId xmlns:p14="http://schemas.microsoft.com/office/powerpoint/2010/main" val="2235826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488" y="744538"/>
            <a:ext cx="6616700" cy="3722687"/>
          </a:xfrm>
          <a:prstGeom prst="rect">
            <a:avLst/>
          </a:prstGeom>
        </p:spPr>
        <p:txBody>
          <a:bodyPr/>
          <a:lstStyle/>
          <a:p>
            <a:endParaRPr/>
          </a:p>
        </p:txBody>
      </p:sp>
      <p:sp>
        <p:nvSpPr>
          <p:cNvPr id="117" name="Shape 117"/>
          <p:cNvSpPr>
            <a:spLocks noGrp="1"/>
          </p:cNvSpPr>
          <p:nvPr>
            <p:ph type="body" sz="quarter" idx="1"/>
          </p:nvPr>
        </p:nvSpPr>
        <p:spPr>
          <a:xfrm>
            <a:off x="906357" y="4715911"/>
            <a:ext cx="4984962" cy="4467701"/>
          </a:xfrm>
          <a:prstGeom prst="rect">
            <a:avLst/>
          </a:prstGeom>
        </p:spPr>
        <p:txBody>
          <a:bodyPr/>
          <a:lstStyle/>
          <a:p>
            <a:endParaRPr/>
          </a:p>
        </p:txBody>
      </p:sp>
    </p:spTree>
    <p:extLst>
      <p:ext uri="{BB962C8B-B14F-4D97-AF65-F5344CB8AC3E}">
        <p14:creationId xmlns:p14="http://schemas.microsoft.com/office/powerpoint/2010/main" val="141098428"/>
      </p:ext>
    </p:extLst>
  </p:cSld>
  <p:clrMap bg1="lt1" tx1="dk1" bg2="lt2" tx2="dk2" accent1="accent1" accent2="accent2" accent3="accent3" accent4="accent4" accent5="accent5" accent6="accent6" hlink="hlink" folHlink="folHlink"/>
  <p:hf hdr="0" ftr="0" dt="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8608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3125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722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59978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74319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99572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73317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61955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6256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46024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780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2835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63366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70403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1750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26714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6616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4320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0943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935889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123934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622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03533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1999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16295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3432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97246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7822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082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14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9191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9070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4391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7743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ransition spd="med"/>
  <p:hf hdr="0" ftr="0" dt="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2"/>
          <a:stretch>
            <a:fillRect/>
          </a:stretch>
        </p:blipFill>
        <p:spPr>
          <a:xfrm>
            <a:off x="-88328" y="-2152259"/>
            <a:ext cx="24737827" cy="16610210"/>
          </a:xfrm>
          <a:prstGeom prst="rect">
            <a:avLst/>
          </a:prstGeom>
          <a:ln w="12700">
            <a:miter lim="400000"/>
          </a:ln>
        </p:spPr>
      </p:pic>
      <p:sp>
        <p:nvSpPr>
          <p:cNvPr id="120" name="Lorem ipsum dolor sit amet, consec etur adip iscin elit. Suspe disse place rat."/>
          <p:cNvSpPr txBox="1">
            <a:spLocks noGrp="1"/>
          </p:cNvSpPr>
          <p:nvPr>
            <p:ph type="ctrTitle"/>
          </p:nvPr>
        </p:nvSpPr>
        <p:spPr>
          <a:xfrm>
            <a:off x="1176544" y="1745014"/>
            <a:ext cx="17623520" cy="5126093"/>
          </a:xfrm>
          <a:prstGeom prst="rect">
            <a:avLst/>
          </a:prstGeom>
        </p:spPr>
        <p:txBody>
          <a:bodyPr anchor="t"/>
          <a:lstStyle>
            <a:lvl1pPr algn="l">
              <a:defRPr sz="8500" b="1">
                <a:solidFill>
                  <a:srgbClr val="FFFFFF"/>
                </a:solidFill>
                <a:latin typeface="Arial"/>
                <a:ea typeface="Arial"/>
                <a:cs typeface="Arial"/>
                <a:sym typeface="Arial"/>
              </a:defRPr>
            </a:lvl1pPr>
          </a:lstStyle>
          <a:p>
            <a:r>
              <a:rPr lang="el-GR" dirty="0"/>
              <a:t>Ετήσιο Σχέδιο Δράσης 2023</a:t>
            </a:r>
            <a:r>
              <a:rPr lang="en-US" dirty="0"/>
              <a:t>-2024</a:t>
            </a:r>
            <a:r>
              <a:rPr lang="el-GR" dirty="0"/>
              <a:t> </a:t>
            </a:r>
            <a:endParaRPr dirty="0"/>
          </a:p>
        </p:txBody>
      </p:sp>
      <p:sp>
        <p:nvSpPr>
          <p:cNvPr id="12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FFFFFF"/>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123" name="ΥΠΟΥΡΓΕΙΟ ΟΙΚΟΝΟΜΙΚΩΝ"/>
          <p:cNvSpPr txBox="1"/>
          <p:nvPr/>
        </p:nvSpPr>
        <p:spPr>
          <a:xfrm>
            <a:off x="12459231" y="10722463"/>
            <a:ext cx="9605670" cy="61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defRPr>
                <a:solidFill>
                  <a:srgbClr val="FFFFFF"/>
                </a:solidFill>
                <a:latin typeface="Arial"/>
                <a:ea typeface="Arial"/>
                <a:cs typeface="Arial"/>
                <a:sym typeface="Arial"/>
              </a:defRPr>
            </a:lvl1pPr>
          </a:lstStyle>
          <a:p>
            <a:r>
              <a:rPr lang="el-GR" dirty="0"/>
              <a:t>ΥΦ</a:t>
            </a:r>
            <a:r>
              <a:rPr dirty="0"/>
              <a:t>ΥΠΟΥΡΓΕΙΟ </a:t>
            </a:r>
            <a:r>
              <a:rPr lang="el-GR" dirty="0"/>
              <a:t>ΤΟΥΡΙΣΜΟΥ</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9508367"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Στρατηγικοί Στόχοι</a:t>
            </a:r>
          </a:p>
        </p:txBody>
      </p:sp>
      <p:sp>
        <p:nvSpPr>
          <p:cNvPr id="2" name="Line">
            <a:extLst>
              <a:ext uri="{FF2B5EF4-FFF2-40B4-BE49-F238E27FC236}">
                <a16:creationId xmlns:a16="http://schemas.microsoft.com/office/drawing/2014/main" id="{1886EEB6-9BC0-5D12-EBED-623414732DEF}"/>
              </a:ext>
            </a:extLst>
          </p:cNvPr>
          <p:cNvSpPr/>
          <p:nvPr/>
        </p:nvSpPr>
        <p:spPr>
          <a:xfrm>
            <a:off x="852000" y="2414746"/>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pic>
        <p:nvPicPr>
          <p:cNvPr id="3" name="Picture 2" descr="A blue and grey target with arrow in center&#10;&#10;Description automatically generated">
            <a:extLst>
              <a:ext uri="{FF2B5EF4-FFF2-40B4-BE49-F238E27FC236}">
                <a16:creationId xmlns:a16="http://schemas.microsoft.com/office/drawing/2014/main" id="{B624B8B0-0A65-3717-D26C-5E2DB86042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05986" y="357890"/>
            <a:ext cx="2472395" cy="2183343"/>
          </a:xfrm>
          <a:prstGeom prst="rect">
            <a:avLst/>
          </a:prstGeom>
        </p:spPr>
      </p:pic>
      <p:sp>
        <p:nvSpPr>
          <p:cNvPr id="13" name="Subtitle here">
            <a:extLst>
              <a:ext uri="{FF2B5EF4-FFF2-40B4-BE49-F238E27FC236}">
                <a16:creationId xmlns:a16="http://schemas.microsoft.com/office/drawing/2014/main" id="{CBA98542-87A4-3387-71A5-29C92BFE787B}"/>
              </a:ext>
            </a:extLst>
          </p:cNvPr>
          <p:cNvSpPr txBox="1"/>
          <p:nvPr/>
        </p:nvSpPr>
        <p:spPr>
          <a:xfrm>
            <a:off x="1283438" y="2727289"/>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Στόχος</a:t>
            </a:r>
            <a:endParaRPr lang="el-GR" sz="2400" b="1" i="0" kern="0" spc="0" dirty="0">
              <a:solidFill>
                <a:schemeClr val="tx1"/>
              </a:solidFill>
            </a:endParaRPr>
          </a:p>
        </p:txBody>
      </p:sp>
      <p:sp>
        <p:nvSpPr>
          <p:cNvPr id="18" name="Subtitle here">
            <a:extLst>
              <a:ext uri="{FF2B5EF4-FFF2-40B4-BE49-F238E27FC236}">
                <a16:creationId xmlns:a16="http://schemas.microsoft.com/office/drawing/2014/main" id="{E21FE21D-8559-B180-2463-6ED0750C6D07}"/>
              </a:ext>
            </a:extLst>
          </p:cNvPr>
          <p:cNvSpPr txBox="1"/>
          <p:nvPr/>
        </p:nvSpPr>
        <p:spPr>
          <a:xfrm>
            <a:off x="6288389" y="2727289"/>
            <a:ext cx="2568902"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Περιγραφή</a:t>
            </a:r>
            <a:endParaRPr lang="el-GR" sz="2400" b="1" i="0" kern="0" spc="0" dirty="0">
              <a:solidFill>
                <a:schemeClr val="tx1"/>
              </a:solidFill>
            </a:endParaRPr>
          </a:p>
        </p:txBody>
      </p:sp>
      <p:sp>
        <p:nvSpPr>
          <p:cNvPr id="30" name="Subtitle here">
            <a:extLst>
              <a:ext uri="{FF2B5EF4-FFF2-40B4-BE49-F238E27FC236}">
                <a16:creationId xmlns:a16="http://schemas.microsoft.com/office/drawing/2014/main" id="{E67CABA6-59DE-E45F-25D4-86E6FF97669C}"/>
              </a:ext>
            </a:extLst>
          </p:cNvPr>
          <p:cNvSpPr txBox="1"/>
          <p:nvPr/>
        </p:nvSpPr>
        <p:spPr>
          <a:xfrm>
            <a:off x="17883244" y="2702346"/>
            <a:ext cx="2514907"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Χρονοδιάγραμμα</a:t>
            </a:r>
            <a:endParaRPr lang="el-GR" sz="2400" b="1" i="0" kern="0" spc="0" dirty="0">
              <a:solidFill>
                <a:schemeClr val="tx1"/>
              </a:solidFill>
            </a:endParaRPr>
          </a:p>
        </p:txBody>
      </p:sp>
      <p:sp>
        <p:nvSpPr>
          <p:cNvPr id="33" name="Subtitle here">
            <a:extLst>
              <a:ext uri="{FF2B5EF4-FFF2-40B4-BE49-F238E27FC236}">
                <a16:creationId xmlns:a16="http://schemas.microsoft.com/office/drawing/2014/main" id="{30BC3C46-7AD4-C6C6-13C4-127C830B5542}"/>
              </a:ext>
            </a:extLst>
          </p:cNvPr>
          <p:cNvSpPr txBox="1"/>
          <p:nvPr/>
        </p:nvSpPr>
        <p:spPr>
          <a:xfrm>
            <a:off x="21405986" y="2702346"/>
            <a:ext cx="1677296" cy="54579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Αφορά</a:t>
            </a:r>
          </a:p>
        </p:txBody>
      </p:sp>
      <p:grpSp>
        <p:nvGrpSpPr>
          <p:cNvPr id="39" name="Group 38">
            <a:extLst>
              <a:ext uri="{FF2B5EF4-FFF2-40B4-BE49-F238E27FC236}">
                <a16:creationId xmlns:a16="http://schemas.microsoft.com/office/drawing/2014/main" id="{1B0969B6-E297-4E57-54F7-114F920CF81A}"/>
              </a:ext>
            </a:extLst>
          </p:cNvPr>
          <p:cNvGrpSpPr/>
          <p:nvPr/>
        </p:nvGrpSpPr>
        <p:grpSpPr>
          <a:xfrm>
            <a:off x="1283438" y="3325016"/>
            <a:ext cx="22099520" cy="1620000"/>
            <a:chOff x="1283438" y="3325016"/>
            <a:chExt cx="22099520" cy="1620000"/>
          </a:xfrm>
        </p:grpSpPr>
        <p:sp>
          <p:nvSpPr>
            <p:cNvPr id="49" name="Rectangle 48">
              <a:extLst>
                <a:ext uri="{FF2B5EF4-FFF2-40B4-BE49-F238E27FC236}">
                  <a16:creationId xmlns:a16="http://schemas.microsoft.com/office/drawing/2014/main" id="{CB6CF44E-5D63-FA5A-748D-6CC969F7B7FA}"/>
                </a:ext>
              </a:extLst>
            </p:cNvPr>
            <p:cNvSpPr/>
            <p:nvPr/>
          </p:nvSpPr>
          <p:spPr>
            <a:xfrm>
              <a:off x="1283438" y="3325016"/>
              <a:ext cx="4774461" cy="1620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Rectangle 51">
              <a:extLst>
                <a:ext uri="{FF2B5EF4-FFF2-40B4-BE49-F238E27FC236}">
                  <a16:creationId xmlns:a16="http://schemas.microsoft.com/office/drawing/2014/main" id="{F29D2E5A-D73D-B8F4-0879-44AFE9E8D5BE}"/>
                </a:ext>
              </a:extLst>
            </p:cNvPr>
            <p:cNvSpPr/>
            <p:nvPr/>
          </p:nvSpPr>
          <p:spPr>
            <a:xfrm>
              <a:off x="6288389" y="3325016"/>
              <a:ext cx="8333504"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Rectangle 54">
              <a:extLst>
                <a:ext uri="{FF2B5EF4-FFF2-40B4-BE49-F238E27FC236}">
                  <a16:creationId xmlns:a16="http://schemas.microsoft.com/office/drawing/2014/main" id="{52FBA867-A332-BAAF-1A63-E7C3460610C1}"/>
                </a:ext>
              </a:extLst>
            </p:cNvPr>
            <p:cNvSpPr/>
            <p:nvPr/>
          </p:nvSpPr>
          <p:spPr>
            <a:xfrm>
              <a:off x="14947529"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Rectangle 57">
              <a:extLst>
                <a:ext uri="{FF2B5EF4-FFF2-40B4-BE49-F238E27FC236}">
                  <a16:creationId xmlns:a16="http://schemas.microsoft.com/office/drawing/2014/main" id="{D156E402-D196-B61F-48E0-F060CF4A0B53}"/>
                </a:ext>
              </a:extLst>
            </p:cNvPr>
            <p:cNvSpPr/>
            <p:nvPr/>
          </p:nvSpPr>
          <p:spPr>
            <a:xfrm>
              <a:off x="17883244"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Rectangle 60">
              <a:extLst>
                <a:ext uri="{FF2B5EF4-FFF2-40B4-BE49-F238E27FC236}">
                  <a16:creationId xmlns:a16="http://schemas.microsoft.com/office/drawing/2014/main" id="{3061DBBB-7DA5-8ED7-68F0-B9A8BAAED7C2}"/>
                </a:ext>
              </a:extLst>
            </p:cNvPr>
            <p:cNvSpPr/>
            <p:nvPr/>
          </p:nvSpPr>
          <p:spPr>
            <a:xfrm>
              <a:off x="20814056"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6" name="Subtitle here">
            <a:extLst>
              <a:ext uri="{FF2B5EF4-FFF2-40B4-BE49-F238E27FC236}">
                <a16:creationId xmlns:a16="http://schemas.microsoft.com/office/drawing/2014/main" id="{CA3DC9B8-DFDE-55E7-AC4D-704197AE4CBE}"/>
              </a:ext>
            </a:extLst>
          </p:cNvPr>
          <p:cNvSpPr txBox="1"/>
          <p:nvPr/>
        </p:nvSpPr>
        <p:spPr>
          <a:xfrm>
            <a:off x="3169785" y="8355895"/>
            <a:ext cx="3471469"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endParaRPr lang="el-GR" sz="3600" i="0" kern="0" spc="0" dirty="0">
              <a:solidFill>
                <a:schemeClr val="bg1"/>
              </a:solidFill>
            </a:endParaRPr>
          </a:p>
        </p:txBody>
      </p:sp>
      <p:sp>
        <p:nvSpPr>
          <p:cNvPr id="14" name="Subtitle here">
            <a:extLst>
              <a:ext uri="{FF2B5EF4-FFF2-40B4-BE49-F238E27FC236}">
                <a16:creationId xmlns:a16="http://schemas.microsoft.com/office/drawing/2014/main" id="{66E82319-BC2C-8F97-731D-13FB71765B3E}"/>
              </a:ext>
            </a:extLst>
          </p:cNvPr>
          <p:cNvSpPr txBox="1"/>
          <p:nvPr/>
        </p:nvSpPr>
        <p:spPr>
          <a:xfrm>
            <a:off x="18245154" y="4821844"/>
            <a:ext cx="2420613"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2000" i="0" kern="0" spc="0" dirty="0">
              <a:solidFill>
                <a:srgbClr val="5E5E5E"/>
              </a:solidFill>
            </a:endParaRPr>
          </a:p>
        </p:txBody>
      </p:sp>
      <p:grpSp>
        <p:nvGrpSpPr>
          <p:cNvPr id="40" name="Group 39">
            <a:extLst>
              <a:ext uri="{FF2B5EF4-FFF2-40B4-BE49-F238E27FC236}">
                <a16:creationId xmlns:a16="http://schemas.microsoft.com/office/drawing/2014/main" id="{CE239FD6-873D-2F23-BB0D-D2955C4E14F9}"/>
              </a:ext>
            </a:extLst>
          </p:cNvPr>
          <p:cNvGrpSpPr/>
          <p:nvPr/>
        </p:nvGrpSpPr>
        <p:grpSpPr>
          <a:xfrm>
            <a:off x="1283438" y="5370247"/>
            <a:ext cx="22099520" cy="1620000"/>
            <a:chOff x="1283438" y="3325016"/>
            <a:chExt cx="22099520" cy="1620000"/>
          </a:xfrm>
        </p:grpSpPr>
        <p:sp>
          <p:nvSpPr>
            <p:cNvPr id="41" name="Rectangle 40">
              <a:extLst>
                <a:ext uri="{FF2B5EF4-FFF2-40B4-BE49-F238E27FC236}">
                  <a16:creationId xmlns:a16="http://schemas.microsoft.com/office/drawing/2014/main" id="{6DE38526-E276-17B2-E0AB-3CAD3AC2F846}"/>
                </a:ext>
              </a:extLst>
            </p:cNvPr>
            <p:cNvSpPr/>
            <p:nvPr/>
          </p:nvSpPr>
          <p:spPr>
            <a:xfrm>
              <a:off x="1283438" y="3325016"/>
              <a:ext cx="4774461" cy="1620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Rectangle 41">
              <a:extLst>
                <a:ext uri="{FF2B5EF4-FFF2-40B4-BE49-F238E27FC236}">
                  <a16:creationId xmlns:a16="http://schemas.microsoft.com/office/drawing/2014/main" id="{00B721C6-7161-F282-373C-5C1D5F1B82CB}"/>
                </a:ext>
              </a:extLst>
            </p:cNvPr>
            <p:cNvSpPr/>
            <p:nvPr/>
          </p:nvSpPr>
          <p:spPr>
            <a:xfrm>
              <a:off x="6288389" y="3325016"/>
              <a:ext cx="8333504"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Rectangle 42">
              <a:extLst>
                <a:ext uri="{FF2B5EF4-FFF2-40B4-BE49-F238E27FC236}">
                  <a16:creationId xmlns:a16="http://schemas.microsoft.com/office/drawing/2014/main" id="{79D9FBF7-15D7-E003-C819-592C5D7D2B0F}"/>
                </a:ext>
              </a:extLst>
            </p:cNvPr>
            <p:cNvSpPr/>
            <p:nvPr/>
          </p:nvSpPr>
          <p:spPr>
            <a:xfrm>
              <a:off x="14947529"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Rectangle 44">
              <a:extLst>
                <a:ext uri="{FF2B5EF4-FFF2-40B4-BE49-F238E27FC236}">
                  <a16:creationId xmlns:a16="http://schemas.microsoft.com/office/drawing/2014/main" id="{2D1D8221-CE77-6CEF-29A1-CCE7765187B6}"/>
                </a:ext>
              </a:extLst>
            </p:cNvPr>
            <p:cNvSpPr/>
            <p:nvPr/>
          </p:nvSpPr>
          <p:spPr>
            <a:xfrm>
              <a:off x="17883244"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Rectangle 45">
              <a:extLst>
                <a:ext uri="{FF2B5EF4-FFF2-40B4-BE49-F238E27FC236}">
                  <a16:creationId xmlns:a16="http://schemas.microsoft.com/office/drawing/2014/main" id="{F141BDC2-0EF7-9485-34F3-8F73740822F2}"/>
                </a:ext>
              </a:extLst>
            </p:cNvPr>
            <p:cNvSpPr/>
            <p:nvPr/>
          </p:nvSpPr>
          <p:spPr>
            <a:xfrm>
              <a:off x="20814056"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47" name="Group 46">
            <a:extLst>
              <a:ext uri="{FF2B5EF4-FFF2-40B4-BE49-F238E27FC236}">
                <a16:creationId xmlns:a16="http://schemas.microsoft.com/office/drawing/2014/main" id="{26E107D8-866F-564F-1BF0-E542DE7E2DDB}"/>
              </a:ext>
            </a:extLst>
          </p:cNvPr>
          <p:cNvGrpSpPr/>
          <p:nvPr/>
        </p:nvGrpSpPr>
        <p:grpSpPr>
          <a:xfrm>
            <a:off x="1283438" y="7415478"/>
            <a:ext cx="22099520" cy="1620000"/>
            <a:chOff x="1283438" y="3325016"/>
            <a:chExt cx="22099520" cy="1620000"/>
          </a:xfrm>
        </p:grpSpPr>
        <p:sp>
          <p:nvSpPr>
            <p:cNvPr id="192" name="Rectangle 191">
              <a:extLst>
                <a:ext uri="{FF2B5EF4-FFF2-40B4-BE49-F238E27FC236}">
                  <a16:creationId xmlns:a16="http://schemas.microsoft.com/office/drawing/2014/main" id="{0BCA1A36-540F-95EB-4A75-843C6DA49158}"/>
                </a:ext>
              </a:extLst>
            </p:cNvPr>
            <p:cNvSpPr/>
            <p:nvPr/>
          </p:nvSpPr>
          <p:spPr>
            <a:xfrm>
              <a:off x="1283438" y="3325016"/>
              <a:ext cx="4774461" cy="1620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3" name="Rectangle 192">
              <a:extLst>
                <a:ext uri="{FF2B5EF4-FFF2-40B4-BE49-F238E27FC236}">
                  <a16:creationId xmlns:a16="http://schemas.microsoft.com/office/drawing/2014/main" id="{69F06DC3-EDE5-EBC3-9D6F-F26E58B37CD0}"/>
                </a:ext>
              </a:extLst>
            </p:cNvPr>
            <p:cNvSpPr/>
            <p:nvPr/>
          </p:nvSpPr>
          <p:spPr>
            <a:xfrm>
              <a:off x="6288389" y="3325016"/>
              <a:ext cx="8333504"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4" name="Rectangle 193">
              <a:extLst>
                <a:ext uri="{FF2B5EF4-FFF2-40B4-BE49-F238E27FC236}">
                  <a16:creationId xmlns:a16="http://schemas.microsoft.com/office/drawing/2014/main" id="{79BBF14B-2D45-89C5-5C75-34FC08CEDFFF}"/>
                </a:ext>
              </a:extLst>
            </p:cNvPr>
            <p:cNvSpPr/>
            <p:nvPr/>
          </p:nvSpPr>
          <p:spPr>
            <a:xfrm>
              <a:off x="14947529"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5" name="Rectangle 194">
              <a:extLst>
                <a:ext uri="{FF2B5EF4-FFF2-40B4-BE49-F238E27FC236}">
                  <a16:creationId xmlns:a16="http://schemas.microsoft.com/office/drawing/2014/main" id="{C5A761ED-76A5-2A30-E5A8-13F24033683F}"/>
                </a:ext>
              </a:extLst>
            </p:cNvPr>
            <p:cNvSpPr/>
            <p:nvPr/>
          </p:nvSpPr>
          <p:spPr>
            <a:xfrm>
              <a:off x="17883244"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6" name="Rectangle 195">
              <a:extLst>
                <a:ext uri="{FF2B5EF4-FFF2-40B4-BE49-F238E27FC236}">
                  <a16:creationId xmlns:a16="http://schemas.microsoft.com/office/drawing/2014/main" id="{F2724F49-B471-A10E-A5C3-FDF946E67C90}"/>
                </a:ext>
              </a:extLst>
            </p:cNvPr>
            <p:cNvSpPr/>
            <p:nvPr/>
          </p:nvSpPr>
          <p:spPr>
            <a:xfrm>
              <a:off x="20814056"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197" name="Group 196">
            <a:extLst>
              <a:ext uri="{FF2B5EF4-FFF2-40B4-BE49-F238E27FC236}">
                <a16:creationId xmlns:a16="http://schemas.microsoft.com/office/drawing/2014/main" id="{61DF7307-5FB8-6CF2-048F-616C9B111931}"/>
              </a:ext>
            </a:extLst>
          </p:cNvPr>
          <p:cNvGrpSpPr/>
          <p:nvPr/>
        </p:nvGrpSpPr>
        <p:grpSpPr>
          <a:xfrm>
            <a:off x="1270053" y="9460708"/>
            <a:ext cx="22099520" cy="1620000"/>
            <a:chOff x="1283438" y="3325016"/>
            <a:chExt cx="22099520" cy="1620000"/>
          </a:xfrm>
        </p:grpSpPr>
        <p:sp>
          <p:nvSpPr>
            <p:cNvPr id="198" name="Rectangle 197">
              <a:extLst>
                <a:ext uri="{FF2B5EF4-FFF2-40B4-BE49-F238E27FC236}">
                  <a16:creationId xmlns:a16="http://schemas.microsoft.com/office/drawing/2014/main" id="{A595AC98-47BA-4412-3CD3-5D223A6A7D77}"/>
                </a:ext>
              </a:extLst>
            </p:cNvPr>
            <p:cNvSpPr/>
            <p:nvPr/>
          </p:nvSpPr>
          <p:spPr>
            <a:xfrm>
              <a:off x="1283438" y="3325016"/>
              <a:ext cx="4774461" cy="1620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9" name="Rectangle 198">
              <a:extLst>
                <a:ext uri="{FF2B5EF4-FFF2-40B4-BE49-F238E27FC236}">
                  <a16:creationId xmlns:a16="http://schemas.microsoft.com/office/drawing/2014/main" id="{9A99E902-E465-687A-4C2E-2DE57DA75FD3}"/>
                </a:ext>
              </a:extLst>
            </p:cNvPr>
            <p:cNvSpPr/>
            <p:nvPr/>
          </p:nvSpPr>
          <p:spPr>
            <a:xfrm>
              <a:off x="6288389" y="3325016"/>
              <a:ext cx="8333504"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0" name="Rectangle 199">
              <a:extLst>
                <a:ext uri="{FF2B5EF4-FFF2-40B4-BE49-F238E27FC236}">
                  <a16:creationId xmlns:a16="http://schemas.microsoft.com/office/drawing/2014/main" id="{3F4F08E6-230B-EA0C-702E-9BDD5E96ED6A}"/>
                </a:ext>
              </a:extLst>
            </p:cNvPr>
            <p:cNvSpPr/>
            <p:nvPr/>
          </p:nvSpPr>
          <p:spPr>
            <a:xfrm>
              <a:off x="14947529"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1" name="Rectangle 200">
              <a:extLst>
                <a:ext uri="{FF2B5EF4-FFF2-40B4-BE49-F238E27FC236}">
                  <a16:creationId xmlns:a16="http://schemas.microsoft.com/office/drawing/2014/main" id="{D90C99EE-19AE-1535-3AEA-339FE6CECA86}"/>
                </a:ext>
              </a:extLst>
            </p:cNvPr>
            <p:cNvSpPr/>
            <p:nvPr/>
          </p:nvSpPr>
          <p:spPr>
            <a:xfrm>
              <a:off x="17883244"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2" name="Rectangle 201">
              <a:extLst>
                <a:ext uri="{FF2B5EF4-FFF2-40B4-BE49-F238E27FC236}">
                  <a16:creationId xmlns:a16="http://schemas.microsoft.com/office/drawing/2014/main" id="{E196EB2C-01CB-4B88-5A8A-F4C00E7C4552}"/>
                </a:ext>
              </a:extLst>
            </p:cNvPr>
            <p:cNvSpPr/>
            <p:nvPr/>
          </p:nvSpPr>
          <p:spPr>
            <a:xfrm>
              <a:off x="20814056"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03" name="Subtitle here">
            <a:extLst>
              <a:ext uri="{FF2B5EF4-FFF2-40B4-BE49-F238E27FC236}">
                <a16:creationId xmlns:a16="http://schemas.microsoft.com/office/drawing/2014/main" id="{2D1F2A7F-6CF0-25CC-198B-7066B31AAB75}"/>
              </a:ext>
            </a:extLst>
          </p:cNvPr>
          <p:cNvSpPr txBox="1"/>
          <p:nvPr/>
        </p:nvSpPr>
        <p:spPr>
          <a:xfrm>
            <a:off x="1270053" y="5630492"/>
            <a:ext cx="4591231" cy="99514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900" i="0" kern="0" spc="0" dirty="0">
                <a:solidFill>
                  <a:schemeClr val="bg1"/>
                </a:solidFill>
              </a:rPr>
              <a:t>Γενική Προώθηση του Τουριστικού Προϊόντος</a:t>
            </a:r>
          </a:p>
        </p:txBody>
      </p:sp>
      <p:sp>
        <p:nvSpPr>
          <p:cNvPr id="205" name="TextBox 204">
            <a:extLst>
              <a:ext uri="{FF2B5EF4-FFF2-40B4-BE49-F238E27FC236}">
                <a16:creationId xmlns:a16="http://schemas.microsoft.com/office/drawing/2014/main" id="{BB01EDDC-F723-3D87-95AF-7E44314B56EC}"/>
              </a:ext>
            </a:extLst>
          </p:cNvPr>
          <p:cNvSpPr txBox="1"/>
          <p:nvPr/>
        </p:nvSpPr>
        <p:spPr>
          <a:xfrm>
            <a:off x="14976492" y="5724646"/>
            <a:ext cx="253262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a:t>
            </a:r>
            <a:r>
              <a:rPr lang="el-GR" sz="2400" b="0" dirty="0">
                <a:solidFill>
                  <a:schemeClr val="tx1"/>
                </a:solidFill>
                <a:latin typeface="Arial" panose="020B0604020202020204" pitchFamily="34" charset="0"/>
                <a:cs typeface="Arial" panose="020B0604020202020204" pitchFamily="34" charset="0"/>
              </a:rPr>
              <a:t>1</a:t>
            </a:r>
            <a:r>
              <a:rPr lang="en-US" sz="2400" b="0" dirty="0">
                <a:solidFill>
                  <a:schemeClr val="tx1"/>
                </a:solidFill>
                <a:latin typeface="Arial" panose="020B0604020202020204" pitchFamily="34" charset="0"/>
                <a:cs typeface="Arial" panose="020B0604020202020204" pitchFamily="34" charset="0"/>
              </a:rPr>
              <a:t>9</a:t>
            </a:r>
            <a:r>
              <a:rPr lang="el-GR" sz="2400" b="0" dirty="0">
                <a:solidFill>
                  <a:schemeClr val="tx1"/>
                </a:solidFill>
                <a:latin typeface="Arial" panose="020B0604020202020204" pitchFamily="34" charset="0"/>
                <a:cs typeface="Arial" panose="020B0604020202020204" pitchFamily="34" charset="0"/>
              </a:rPr>
              <a:t>,7</a:t>
            </a:r>
            <a:r>
              <a:rPr lang="en-US" sz="2400" b="0" dirty="0">
                <a:solidFill>
                  <a:schemeClr val="tx1"/>
                </a:solidFill>
                <a:latin typeface="Arial" panose="020B0604020202020204" pitchFamily="34" charset="0"/>
                <a:cs typeface="Arial" panose="020B0604020202020204" pitchFamily="34" charset="0"/>
              </a:rPr>
              <a:t>2</a:t>
            </a: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2024: </a:t>
            </a:r>
            <a:r>
              <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a:t>
            </a: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0</a:t>
            </a:r>
            <a:r>
              <a:rPr lang="el-GR" sz="2400" b="0" dirty="0">
                <a:solidFill>
                  <a:schemeClr val="tx1"/>
                </a:solidFill>
                <a:latin typeface="Arial" panose="020B0604020202020204" pitchFamily="34" charset="0"/>
                <a:cs typeface="Arial" panose="020B0604020202020204" pitchFamily="34" charset="0"/>
              </a:rPr>
              <a:t>,</a:t>
            </a:r>
            <a:r>
              <a:rPr lang="en-US" sz="2400" b="0" dirty="0">
                <a:solidFill>
                  <a:schemeClr val="tx1"/>
                </a:solidFill>
                <a:latin typeface="Arial" panose="020B0604020202020204" pitchFamily="34" charset="0"/>
                <a:cs typeface="Arial" panose="020B0604020202020204" pitchFamily="34" charset="0"/>
              </a:rPr>
              <a:t>72</a:t>
            </a:r>
            <a:endPar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p:txBody>
      </p:sp>
      <p:sp>
        <p:nvSpPr>
          <p:cNvPr id="206" name="Subtitle here">
            <a:extLst>
              <a:ext uri="{FF2B5EF4-FFF2-40B4-BE49-F238E27FC236}">
                <a16:creationId xmlns:a16="http://schemas.microsoft.com/office/drawing/2014/main" id="{2341B159-81DF-DF8B-A9AF-950E401B383C}"/>
              </a:ext>
            </a:extLst>
          </p:cNvPr>
          <p:cNvSpPr txBox="1"/>
          <p:nvPr/>
        </p:nvSpPr>
        <p:spPr>
          <a:xfrm>
            <a:off x="17884140" y="5907154"/>
            <a:ext cx="2582287"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207" name="Subtitle here">
            <a:extLst>
              <a:ext uri="{FF2B5EF4-FFF2-40B4-BE49-F238E27FC236}">
                <a16:creationId xmlns:a16="http://schemas.microsoft.com/office/drawing/2014/main" id="{FCE43029-68CC-136E-28B5-EF8E08251D66}"/>
              </a:ext>
            </a:extLst>
          </p:cNvPr>
          <p:cNvSpPr txBox="1"/>
          <p:nvPr/>
        </p:nvSpPr>
        <p:spPr>
          <a:xfrm>
            <a:off x="1270053" y="7710017"/>
            <a:ext cx="4719267" cy="99514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900" i="0" kern="0" spc="0" dirty="0">
                <a:solidFill>
                  <a:schemeClr val="bg1"/>
                </a:solidFill>
              </a:rPr>
              <a:t>Προώθηση Ειδικών Μορφών Τουρισμού</a:t>
            </a:r>
          </a:p>
        </p:txBody>
      </p:sp>
      <p:sp>
        <p:nvSpPr>
          <p:cNvPr id="208" name="Subtitle here">
            <a:extLst>
              <a:ext uri="{FF2B5EF4-FFF2-40B4-BE49-F238E27FC236}">
                <a16:creationId xmlns:a16="http://schemas.microsoft.com/office/drawing/2014/main" id="{D770B60E-70A7-7ABB-56F5-DEFF14429397}"/>
              </a:ext>
            </a:extLst>
          </p:cNvPr>
          <p:cNvSpPr txBox="1"/>
          <p:nvPr/>
        </p:nvSpPr>
        <p:spPr>
          <a:xfrm>
            <a:off x="6301570" y="7386250"/>
            <a:ext cx="8197181" cy="4103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endParaRPr lang="el-GR" sz="2000" b="1" kern="100" dirty="0">
              <a:effectLst/>
              <a:latin typeface="Arial" panose="020B0604020202020204" pitchFamily="34" charset="0"/>
              <a:ea typeface="Calibri" panose="020F0502020204030204" pitchFamily="34" charset="0"/>
            </a:endParaRPr>
          </a:p>
        </p:txBody>
      </p:sp>
      <p:sp>
        <p:nvSpPr>
          <p:cNvPr id="209" name="TextBox 208">
            <a:extLst>
              <a:ext uri="{FF2B5EF4-FFF2-40B4-BE49-F238E27FC236}">
                <a16:creationId xmlns:a16="http://schemas.microsoft.com/office/drawing/2014/main" id="{56E3E443-0013-15E3-B7D2-8E41DDC20772}"/>
              </a:ext>
            </a:extLst>
          </p:cNvPr>
          <p:cNvSpPr txBox="1"/>
          <p:nvPr/>
        </p:nvSpPr>
        <p:spPr>
          <a:xfrm>
            <a:off x="14976492" y="7755380"/>
            <a:ext cx="253262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a:t>
            </a:r>
            <a:r>
              <a:rPr lang="el-GR" sz="2400" b="0" dirty="0">
                <a:solidFill>
                  <a:schemeClr val="tx1"/>
                </a:solidFill>
                <a:latin typeface="Arial" panose="020B0604020202020204" pitchFamily="34" charset="0"/>
                <a:cs typeface="Arial" panose="020B0604020202020204" pitchFamily="34" charset="0"/>
              </a:rPr>
              <a:t>0,87</a:t>
            </a:r>
            <a:endParaRPr lang="en-US" sz="2400" b="0" dirty="0">
              <a:solidFill>
                <a:schemeClr val="tx1"/>
              </a:solidFill>
              <a:latin typeface="Arial" panose="020B0604020202020204" pitchFamily="34" charset="0"/>
              <a:cs typeface="Arial" panose="020B0604020202020204" pitchFamily="34" charset="0"/>
            </a:endParaRP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2024: </a:t>
            </a:r>
            <a:r>
              <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0,5</a:t>
            </a: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a:t>
            </a:r>
            <a:endPar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p:txBody>
      </p:sp>
      <p:sp>
        <p:nvSpPr>
          <p:cNvPr id="210" name="Subtitle here">
            <a:extLst>
              <a:ext uri="{FF2B5EF4-FFF2-40B4-BE49-F238E27FC236}">
                <a16:creationId xmlns:a16="http://schemas.microsoft.com/office/drawing/2014/main" id="{CF3EBF3D-828B-EA6B-68C5-BD9F2FDAEF1A}"/>
              </a:ext>
            </a:extLst>
          </p:cNvPr>
          <p:cNvSpPr txBox="1"/>
          <p:nvPr/>
        </p:nvSpPr>
        <p:spPr>
          <a:xfrm>
            <a:off x="17882238" y="7910776"/>
            <a:ext cx="258609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211" name="Subtitle here">
            <a:extLst>
              <a:ext uri="{FF2B5EF4-FFF2-40B4-BE49-F238E27FC236}">
                <a16:creationId xmlns:a16="http://schemas.microsoft.com/office/drawing/2014/main" id="{EC3FD337-2448-5081-6654-A96A71CB5508}"/>
              </a:ext>
            </a:extLst>
          </p:cNvPr>
          <p:cNvSpPr txBox="1"/>
          <p:nvPr/>
        </p:nvSpPr>
        <p:spPr>
          <a:xfrm>
            <a:off x="1270053" y="9639477"/>
            <a:ext cx="4787846" cy="99514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900" i="0" kern="0" spc="0" dirty="0">
                <a:solidFill>
                  <a:schemeClr val="bg1"/>
                </a:solidFill>
              </a:rPr>
              <a:t>Στήριξη/ Προσέλκυση Επενδύσεων στον Τουρισμό</a:t>
            </a:r>
          </a:p>
        </p:txBody>
      </p:sp>
      <p:sp>
        <p:nvSpPr>
          <p:cNvPr id="213" name="TextBox 212">
            <a:extLst>
              <a:ext uri="{FF2B5EF4-FFF2-40B4-BE49-F238E27FC236}">
                <a16:creationId xmlns:a16="http://schemas.microsoft.com/office/drawing/2014/main" id="{FF824A2B-9F4C-9377-B3F4-BB0541A0536F}"/>
              </a:ext>
            </a:extLst>
          </p:cNvPr>
          <p:cNvSpPr txBox="1"/>
          <p:nvPr/>
        </p:nvSpPr>
        <p:spPr>
          <a:xfrm>
            <a:off x="14941465" y="9845815"/>
            <a:ext cx="260268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a:t>
            </a:r>
            <a:r>
              <a:rPr lang="el-GR" sz="2400" b="0" dirty="0">
                <a:solidFill>
                  <a:schemeClr val="tx1"/>
                </a:solidFill>
                <a:latin typeface="Arial" panose="020B0604020202020204" pitchFamily="34" charset="0"/>
                <a:cs typeface="Arial" panose="020B0604020202020204" pitchFamily="34" charset="0"/>
              </a:rPr>
              <a:t>0,0</a:t>
            </a:r>
            <a:r>
              <a:rPr lang="en-US" sz="2400" b="0" dirty="0">
                <a:solidFill>
                  <a:schemeClr val="tx1"/>
                </a:solidFill>
                <a:latin typeface="Arial" panose="020B0604020202020204" pitchFamily="34" charset="0"/>
                <a:cs typeface="Arial" panose="020B0604020202020204" pitchFamily="34" charset="0"/>
              </a:rPr>
              <a:t>5</a:t>
            </a:r>
          </a:p>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2024: </a:t>
            </a:r>
            <a:r>
              <a:rPr lang="el-GR" sz="2400" b="0" dirty="0">
                <a:solidFill>
                  <a:schemeClr val="tx1"/>
                </a:solidFill>
                <a:latin typeface="Arial" panose="020B0604020202020204" pitchFamily="34" charset="0"/>
                <a:cs typeface="Arial" panose="020B0604020202020204" pitchFamily="34" charset="0"/>
              </a:rPr>
              <a:t>0,0</a:t>
            </a:r>
            <a:r>
              <a:rPr lang="en-US" sz="2400" b="0" dirty="0">
                <a:solidFill>
                  <a:schemeClr val="tx1"/>
                </a:solidFill>
                <a:latin typeface="Arial" panose="020B0604020202020204" pitchFamily="34" charset="0"/>
                <a:cs typeface="Arial" panose="020B0604020202020204" pitchFamily="34" charset="0"/>
              </a:rPr>
              <a:t>3</a:t>
            </a:r>
            <a:endPar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p:txBody>
      </p:sp>
      <p:sp>
        <p:nvSpPr>
          <p:cNvPr id="214" name="Subtitle here">
            <a:extLst>
              <a:ext uri="{FF2B5EF4-FFF2-40B4-BE49-F238E27FC236}">
                <a16:creationId xmlns:a16="http://schemas.microsoft.com/office/drawing/2014/main" id="{23AA26EF-B3E5-D3FD-1B0B-DA9B9E8920F6}"/>
              </a:ext>
            </a:extLst>
          </p:cNvPr>
          <p:cNvSpPr txBox="1"/>
          <p:nvPr/>
        </p:nvSpPr>
        <p:spPr>
          <a:xfrm>
            <a:off x="17882238" y="9962865"/>
            <a:ext cx="258609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215" name="Subtitle here">
            <a:extLst>
              <a:ext uri="{FF2B5EF4-FFF2-40B4-BE49-F238E27FC236}">
                <a16:creationId xmlns:a16="http://schemas.microsoft.com/office/drawing/2014/main" id="{0DABCB05-89CD-2EC2-45BC-EBA9EC61D780}"/>
              </a:ext>
            </a:extLst>
          </p:cNvPr>
          <p:cNvSpPr txBox="1"/>
          <p:nvPr/>
        </p:nvSpPr>
        <p:spPr>
          <a:xfrm>
            <a:off x="1270053" y="3628134"/>
            <a:ext cx="4591231" cy="99514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900" i="0" kern="0" spc="0" dirty="0">
                <a:solidFill>
                  <a:schemeClr val="bg1"/>
                </a:solidFill>
              </a:rPr>
              <a:t>Εποπτεία και Διαχείριση Μεγάλων Έργων</a:t>
            </a:r>
          </a:p>
        </p:txBody>
      </p:sp>
      <p:sp>
        <p:nvSpPr>
          <p:cNvPr id="7" name="TextBox 6">
            <a:extLst>
              <a:ext uri="{FF2B5EF4-FFF2-40B4-BE49-F238E27FC236}">
                <a16:creationId xmlns:a16="http://schemas.microsoft.com/office/drawing/2014/main" id="{2F48673E-6B83-40B0-F42C-2581049252E4}"/>
              </a:ext>
            </a:extLst>
          </p:cNvPr>
          <p:cNvSpPr txBox="1"/>
          <p:nvPr/>
        </p:nvSpPr>
        <p:spPr>
          <a:xfrm>
            <a:off x="14979864" y="3662280"/>
            <a:ext cx="253262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a:t>
            </a:r>
            <a:r>
              <a:rPr lang="el-GR" sz="2400" b="0" dirty="0">
                <a:solidFill>
                  <a:schemeClr val="tx1"/>
                </a:solidFill>
                <a:latin typeface="Arial" panose="020B0604020202020204" pitchFamily="34" charset="0"/>
                <a:cs typeface="Arial" panose="020B0604020202020204" pitchFamily="34" charset="0"/>
              </a:rPr>
              <a:t>0,3</a:t>
            </a:r>
            <a:r>
              <a:rPr lang="en-US" sz="2400" b="0" dirty="0">
                <a:solidFill>
                  <a:schemeClr val="tx1"/>
                </a:solidFill>
                <a:latin typeface="Arial" panose="020B0604020202020204" pitchFamily="34" charset="0"/>
                <a:cs typeface="Arial" panose="020B0604020202020204" pitchFamily="34" charset="0"/>
              </a:rPr>
              <a:t>0</a:t>
            </a: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2024: </a:t>
            </a:r>
            <a:r>
              <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0,4</a:t>
            </a: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4</a:t>
            </a:r>
            <a:endPar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p:txBody>
      </p:sp>
      <p:sp>
        <p:nvSpPr>
          <p:cNvPr id="8" name="Subtitle here">
            <a:extLst>
              <a:ext uri="{FF2B5EF4-FFF2-40B4-BE49-F238E27FC236}">
                <a16:creationId xmlns:a16="http://schemas.microsoft.com/office/drawing/2014/main" id="{564FC381-837D-15C4-898F-22C9CDAB2FBD}"/>
              </a:ext>
            </a:extLst>
          </p:cNvPr>
          <p:cNvSpPr txBox="1"/>
          <p:nvPr/>
        </p:nvSpPr>
        <p:spPr>
          <a:xfrm>
            <a:off x="17876520" y="3636394"/>
            <a:ext cx="2582287"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err="1">
                <a:solidFill>
                  <a:schemeClr val="tx1"/>
                </a:solidFill>
              </a:rPr>
              <a:t>Συνεχ</a:t>
            </a:r>
            <a:r>
              <a:rPr lang="el-GR" sz="2400" i="0" spc="0" dirty="0">
                <a:solidFill>
                  <a:schemeClr val="tx1"/>
                </a:solidFill>
              </a:rPr>
              <a:t>. Δράσεις</a:t>
            </a:r>
            <a:endParaRPr lang="el-GR" sz="2400" i="0" kern="0" spc="0" dirty="0">
              <a:solidFill>
                <a:schemeClr val="tx1"/>
              </a:solidFill>
            </a:endParaRPr>
          </a:p>
        </p:txBody>
      </p:sp>
      <p:sp>
        <p:nvSpPr>
          <p:cNvPr id="4" name="Subtitle here">
            <a:extLst>
              <a:ext uri="{FF2B5EF4-FFF2-40B4-BE49-F238E27FC236}">
                <a16:creationId xmlns:a16="http://schemas.microsoft.com/office/drawing/2014/main" id="{A857D065-EAB0-9227-CD16-E0A7179A4921}"/>
              </a:ext>
            </a:extLst>
          </p:cNvPr>
          <p:cNvSpPr txBox="1"/>
          <p:nvPr/>
        </p:nvSpPr>
        <p:spPr>
          <a:xfrm>
            <a:off x="6328979" y="3518254"/>
            <a:ext cx="8225554" cy="139140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Παρακολούθηση και εποπτεία των έργων και συντονισμός των θεμάτων που αφορούν στις μαρίνες, τους χώρους ελλιμενισμού</a:t>
            </a:r>
          </a:p>
        </p:txBody>
      </p:sp>
      <p:sp>
        <p:nvSpPr>
          <p:cNvPr id="5" name="Subtitle here">
            <a:extLst>
              <a:ext uri="{FF2B5EF4-FFF2-40B4-BE49-F238E27FC236}">
                <a16:creationId xmlns:a16="http://schemas.microsoft.com/office/drawing/2014/main" id="{2588D8F2-32DA-CBFF-3F58-E958662D7E48}"/>
              </a:ext>
            </a:extLst>
          </p:cNvPr>
          <p:cNvSpPr txBox="1"/>
          <p:nvPr/>
        </p:nvSpPr>
        <p:spPr>
          <a:xfrm>
            <a:off x="6288389" y="5816149"/>
            <a:ext cx="8225554"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Ενέργειες προβολής της Κύπρου ως τουριστικού προορισμού</a:t>
            </a:r>
            <a:endParaRPr lang="el-GR" sz="2400" i="0" strike="sngStrike" kern="0" spc="0" dirty="0">
              <a:solidFill>
                <a:schemeClr val="tx1"/>
              </a:solidFill>
            </a:endParaRPr>
          </a:p>
        </p:txBody>
      </p:sp>
      <p:sp>
        <p:nvSpPr>
          <p:cNvPr id="10" name="Subtitle here">
            <a:extLst>
              <a:ext uri="{FF2B5EF4-FFF2-40B4-BE49-F238E27FC236}">
                <a16:creationId xmlns:a16="http://schemas.microsoft.com/office/drawing/2014/main" id="{5A744FEA-C27F-11FC-AC72-94F3A12797EB}"/>
              </a:ext>
            </a:extLst>
          </p:cNvPr>
          <p:cNvSpPr txBox="1"/>
          <p:nvPr/>
        </p:nvSpPr>
        <p:spPr>
          <a:xfrm>
            <a:off x="6288389" y="7725276"/>
            <a:ext cx="8225554"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Ενέργειες προβολής της Κύπρου για τουρισμό ειδικών ενδιαφερόντων</a:t>
            </a:r>
            <a:endParaRPr lang="el-GR" sz="2400" i="0" strike="sngStrike" kern="0" spc="0" dirty="0">
              <a:solidFill>
                <a:schemeClr val="tx1"/>
              </a:solidFill>
            </a:endParaRPr>
          </a:p>
        </p:txBody>
      </p:sp>
      <p:sp>
        <p:nvSpPr>
          <p:cNvPr id="11" name="Subtitle here">
            <a:extLst>
              <a:ext uri="{FF2B5EF4-FFF2-40B4-BE49-F238E27FC236}">
                <a16:creationId xmlns:a16="http://schemas.microsoft.com/office/drawing/2014/main" id="{68D9FFB0-A485-2BDF-B3BE-413E94685910}"/>
              </a:ext>
            </a:extLst>
          </p:cNvPr>
          <p:cNvSpPr txBox="1"/>
          <p:nvPr/>
        </p:nvSpPr>
        <p:spPr>
          <a:xfrm>
            <a:off x="6354001" y="9777087"/>
            <a:ext cx="8225554"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Ενέργειες προώθησης των πλεονεκτημάτων της Κύπρου ως ελκυστικού προορισμού για τουριστικές επενδύσεις</a:t>
            </a:r>
            <a:endParaRPr lang="el-GR" sz="2400" i="0" strike="sngStrike" kern="0" spc="0" dirty="0">
              <a:solidFill>
                <a:schemeClr val="tx1"/>
              </a:solidFill>
            </a:endParaRPr>
          </a:p>
        </p:txBody>
      </p:sp>
      <p:sp>
        <p:nvSpPr>
          <p:cNvPr id="12" name="Subtitle here">
            <a:extLst>
              <a:ext uri="{FF2B5EF4-FFF2-40B4-BE49-F238E27FC236}">
                <a16:creationId xmlns:a16="http://schemas.microsoft.com/office/drawing/2014/main" id="{63E8FE03-A03D-8268-6B91-173B8164A57E}"/>
              </a:ext>
            </a:extLst>
          </p:cNvPr>
          <p:cNvSpPr txBox="1"/>
          <p:nvPr/>
        </p:nvSpPr>
        <p:spPr>
          <a:xfrm>
            <a:off x="20777811" y="5482810"/>
            <a:ext cx="2582287" cy="143218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Δυνητικούς επισκέπτες από αγορές-πηγές</a:t>
            </a:r>
            <a:endParaRPr lang="el-GR" sz="2400" i="0" kern="0" spc="0" dirty="0">
              <a:solidFill>
                <a:schemeClr val="tx1"/>
              </a:solidFill>
            </a:endParaRPr>
          </a:p>
        </p:txBody>
      </p:sp>
      <p:sp>
        <p:nvSpPr>
          <p:cNvPr id="15" name="Subtitle here">
            <a:extLst>
              <a:ext uri="{FF2B5EF4-FFF2-40B4-BE49-F238E27FC236}">
                <a16:creationId xmlns:a16="http://schemas.microsoft.com/office/drawing/2014/main" id="{B2290531-0992-D51A-AAF8-4E8DA3AAEEAB}"/>
              </a:ext>
            </a:extLst>
          </p:cNvPr>
          <p:cNvSpPr txBox="1"/>
          <p:nvPr/>
        </p:nvSpPr>
        <p:spPr>
          <a:xfrm>
            <a:off x="20817116" y="9547879"/>
            <a:ext cx="2582287" cy="143218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Δυνητικούς επενδυτές σε τουριστικά έργα</a:t>
            </a:r>
            <a:endParaRPr lang="el-GR" sz="2400" i="0" kern="0" spc="0" dirty="0">
              <a:solidFill>
                <a:schemeClr val="tx1"/>
              </a:solidFill>
            </a:endParaRPr>
          </a:p>
        </p:txBody>
      </p:sp>
      <p:sp>
        <p:nvSpPr>
          <p:cNvPr id="16" name="Subtitle here">
            <a:extLst>
              <a:ext uri="{FF2B5EF4-FFF2-40B4-BE49-F238E27FC236}">
                <a16:creationId xmlns:a16="http://schemas.microsoft.com/office/drawing/2014/main" id="{60F19DDE-BB3F-9AF3-7852-27012E897E6B}"/>
              </a:ext>
            </a:extLst>
          </p:cNvPr>
          <p:cNvSpPr txBox="1"/>
          <p:nvPr/>
        </p:nvSpPr>
        <p:spPr>
          <a:xfrm>
            <a:off x="20815911" y="7509730"/>
            <a:ext cx="2582287" cy="143218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Δυνητικούς επισκέπτες από αγορές-πηγές</a:t>
            </a:r>
            <a:endParaRPr lang="el-GR" sz="2400" i="0" kern="0" spc="0" dirty="0">
              <a:solidFill>
                <a:schemeClr val="tx1"/>
              </a:solidFill>
            </a:endParaRPr>
          </a:p>
        </p:txBody>
      </p:sp>
      <p:sp>
        <p:nvSpPr>
          <p:cNvPr id="17" name="Subtitle here">
            <a:extLst>
              <a:ext uri="{FF2B5EF4-FFF2-40B4-BE49-F238E27FC236}">
                <a16:creationId xmlns:a16="http://schemas.microsoft.com/office/drawing/2014/main" id="{2009A46D-99EC-7428-7ECD-C7B7F2BF75C4}"/>
              </a:ext>
            </a:extLst>
          </p:cNvPr>
          <p:cNvSpPr txBox="1"/>
          <p:nvPr/>
        </p:nvSpPr>
        <p:spPr>
          <a:xfrm>
            <a:off x="20824815" y="3456616"/>
            <a:ext cx="2582287" cy="143218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Όλη την τουριστική βιομηχανία</a:t>
            </a:r>
            <a:endParaRPr lang="el-GR" sz="2400" i="0" kern="0" spc="0" dirty="0">
              <a:solidFill>
                <a:schemeClr val="tx1"/>
              </a:solidFill>
            </a:endParaRPr>
          </a:p>
        </p:txBody>
      </p:sp>
      <p:pic>
        <p:nvPicPr>
          <p:cNvPr id="20" name="Image" descr="Image">
            <a:extLst>
              <a:ext uri="{FF2B5EF4-FFF2-40B4-BE49-F238E27FC236}">
                <a16:creationId xmlns:a16="http://schemas.microsoft.com/office/drawing/2014/main" id="{33FF0670-0F26-E689-2790-0CC183E1D6B2}"/>
              </a:ext>
            </a:extLst>
          </p:cNvPr>
          <p:cNvPicPr>
            <a:picLocks noChangeAspect="1"/>
          </p:cNvPicPr>
          <p:nvPr/>
        </p:nvPicPr>
        <p:blipFill>
          <a:blip r:embed="rId4"/>
          <a:stretch>
            <a:fillRect/>
          </a:stretch>
        </p:blipFill>
        <p:spPr>
          <a:xfrm>
            <a:off x="8936984" y="10727325"/>
            <a:ext cx="15700723" cy="3345352"/>
          </a:xfrm>
          <a:prstGeom prst="rect">
            <a:avLst/>
          </a:prstGeom>
          <a:ln w="12700">
            <a:miter lim="400000"/>
          </a:ln>
        </p:spPr>
      </p:pic>
      <p:sp>
        <p:nvSpPr>
          <p:cNvPr id="21" name="ΥΠΟΥΡΓΕΙΟ ΟΙΚΟΝΟΜΙΚΩΝ">
            <a:extLst>
              <a:ext uri="{FF2B5EF4-FFF2-40B4-BE49-F238E27FC236}">
                <a16:creationId xmlns:a16="http://schemas.microsoft.com/office/drawing/2014/main" id="{72E41949-52B1-C82F-EA36-B53DB59D4C49}"/>
              </a:ext>
            </a:extLst>
          </p:cNvPr>
          <p:cNvSpPr txBox="1">
            <a:spLocks/>
          </p:cNvSpPr>
          <p:nvPr/>
        </p:nvSpPr>
        <p:spPr>
          <a:xfrm>
            <a:off x="11104845" y="12629654"/>
            <a:ext cx="9605670" cy="61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a:p>
            <a:pPr hangingPunct="1"/>
            <a:endParaRPr lang="el-GR" dirty="0"/>
          </a:p>
        </p:txBody>
      </p:sp>
      <p:sp>
        <p:nvSpPr>
          <p:cNvPr id="9" name="Rectangle 8"/>
          <p:cNvSpPr/>
          <p:nvPr/>
        </p:nvSpPr>
        <p:spPr>
          <a:xfrm>
            <a:off x="9643293" y="13214256"/>
            <a:ext cx="356188" cy="461665"/>
          </a:xfrm>
          <a:prstGeom prst="rect">
            <a:avLst/>
          </a:prstGeom>
        </p:spPr>
        <p:txBody>
          <a:bodyPr wrap="none">
            <a:spAutoFit/>
          </a:bodyPr>
          <a:lstStyle/>
          <a:p>
            <a:fld id="{36224E50-AA90-40AB-808E-C88084DE3888}" type="slidenum">
              <a:rPr lang="el-GR" sz="2400" b="0" smtClean="0">
                <a:latin typeface="Helvetica Neue Light"/>
                <a:sym typeface="Helvetica Neue Light"/>
              </a:rPr>
              <a:t>10</a:t>
            </a:fld>
            <a:endParaRPr lang="el-GR" dirty="0"/>
          </a:p>
        </p:txBody>
      </p:sp>
      <p:sp>
        <p:nvSpPr>
          <p:cNvPr id="62" name="Subtitle here">
            <a:extLst>
              <a:ext uri="{FF2B5EF4-FFF2-40B4-BE49-F238E27FC236}">
                <a16:creationId xmlns:a16="http://schemas.microsoft.com/office/drawing/2014/main" id="{813F21C2-55D4-D080-478C-5B92F63F5A30}"/>
              </a:ext>
            </a:extLst>
          </p:cNvPr>
          <p:cNvSpPr txBox="1"/>
          <p:nvPr/>
        </p:nvSpPr>
        <p:spPr>
          <a:xfrm>
            <a:off x="14527526" y="2663712"/>
            <a:ext cx="3218540"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Κόστος</a:t>
            </a:r>
            <a:r>
              <a:rPr lang="en-US" sz="2400" i="0" kern="0" spc="0" dirty="0">
                <a:solidFill>
                  <a:schemeClr val="tx1"/>
                </a:solidFill>
              </a:rPr>
              <a:t> (</a:t>
            </a:r>
            <a:r>
              <a:rPr lang="el-GR" sz="2400" i="0" kern="0" spc="0" dirty="0">
                <a:solidFill>
                  <a:schemeClr val="tx1"/>
                </a:solidFill>
              </a:rPr>
              <a:t>σε εκ. ευρώ</a:t>
            </a:r>
            <a:r>
              <a:rPr lang="en-US" sz="2400" i="0" kern="0" spc="0" dirty="0">
                <a:solidFill>
                  <a:schemeClr val="tx1"/>
                </a:solidFill>
              </a:rPr>
              <a:t>)</a:t>
            </a:r>
            <a:endParaRPr lang="el-GR" sz="2400" b="1" i="0" kern="0" spc="0" dirty="0">
              <a:solidFill>
                <a:schemeClr val="tx1"/>
              </a:solidFill>
            </a:endParaRPr>
          </a:p>
        </p:txBody>
      </p:sp>
    </p:spTree>
    <p:extLst>
      <p:ext uri="{BB962C8B-B14F-4D97-AF65-F5344CB8AC3E}">
        <p14:creationId xmlns:p14="http://schemas.microsoft.com/office/powerpoint/2010/main" val="4521376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9" y="562098"/>
            <a:ext cx="10243916"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Οριζόντιος Στόχος</a:t>
            </a:r>
          </a:p>
        </p:txBody>
      </p:sp>
      <p:sp>
        <p:nvSpPr>
          <p:cNvPr id="2" name="Line">
            <a:extLst>
              <a:ext uri="{FF2B5EF4-FFF2-40B4-BE49-F238E27FC236}">
                <a16:creationId xmlns:a16="http://schemas.microsoft.com/office/drawing/2014/main" id="{1886EEB6-9BC0-5D12-EBED-623414732DEF}"/>
              </a:ext>
            </a:extLst>
          </p:cNvPr>
          <p:cNvSpPr/>
          <p:nvPr/>
        </p:nvSpPr>
        <p:spPr>
          <a:xfrm>
            <a:off x="852000" y="3030791"/>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3135952"/>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Στόχος</a:t>
            </a:r>
            <a:endParaRPr lang="el-GR" sz="2400" b="1" i="0" kern="0" spc="0" dirty="0">
              <a:solidFill>
                <a:schemeClr val="tx1"/>
              </a:solidFill>
            </a:endParaRPr>
          </a:p>
        </p:txBody>
      </p:sp>
      <p:sp>
        <p:nvSpPr>
          <p:cNvPr id="18" name="Subtitle here">
            <a:extLst>
              <a:ext uri="{FF2B5EF4-FFF2-40B4-BE49-F238E27FC236}">
                <a16:creationId xmlns:a16="http://schemas.microsoft.com/office/drawing/2014/main" id="{E21FE21D-8559-B180-2463-6ED0750C6D07}"/>
              </a:ext>
            </a:extLst>
          </p:cNvPr>
          <p:cNvSpPr txBox="1"/>
          <p:nvPr/>
        </p:nvSpPr>
        <p:spPr>
          <a:xfrm>
            <a:off x="5285450" y="3135952"/>
            <a:ext cx="2568902"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Περιγραφή</a:t>
            </a:r>
            <a:endParaRPr lang="el-GR" sz="2400" b="1" i="0" kern="0" spc="0" dirty="0">
              <a:solidFill>
                <a:schemeClr val="tx1"/>
              </a:solidFill>
            </a:endParaRPr>
          </a:p>
        </p:txBody>
      </p:sp>
      <p:sp>
        <p:nvSpPr>
          <p:cNvPr id="30" name="Subtitle here">
            <a:extLst>
              <a:ext uri="{FF2B5EF4-FFF2-40B4-BE49-F238E27FC236}">
                <a16:creationId xmlns:a16="http://schemas.microsoft.com/office/drawing/2014/main" id="{E67CABA6-59DE-E45F-25D4-86E6FF97669C}"/>
              </a:ext>
            </a:extLst>
          </p:cNvPr>
          <p:cNvSpPr txBox="1"/>
          <p:nvPr/>
        </p:nvSpPr>
        <p:spPr>
          <a:xfrm>
            <a:off x="18194684" y="3217801"/>
            <a:ext cx="378380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Χρονοδιάγραμμα</a:t>
            </a:r>
            <a:endParaRPr lang="el-GR" sz="2400" b="1" i="0" kern="0" spc="0" dirty="0">
              <a:solidFill>
                <a:schemeClr val="tx1"/>
              </a:solidFill>
            </a:endParaRPr>
          </a:p>
        </p:txBody>
      </p:sp>
      <p:sp>
        <p:nvSpPr>
          <p:cNvPr id="33" name="Subtitle here">
            <a:extLst>
              <a:ext uri="{FF2B5EF4-FFF2-40B4-BE49-F238E27FC236}">
                <a16:creationId xmlns:a16="http://schemas.microsoft.com/office/drawing/2014/main" id="{30BC3C46-7AD4-C6C6-13C4-127C830B5542}"/>
              </a:ext>
            </a:extLst>
          </p:cNvPr>
          <p:cNvSpPr txBox="1"/>
          <p:nvPr/>
        </p:nvSpPr>
        <p:spPr>
          <a:xfrm>
            <a:off x="21618087" y="3220268"/>
            <a:ext cx="1677296" cy="54579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Αφορά</a:t>
            </a:r>
          </a:p>
        </p:txBody>
      </p:sp>
      <p:pic>
        <p:nvPicPr>
          <p:cNvPr id="36" name="Picture 35"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6262" y="1271344"/>
            <a:ext cx="1960918" cy="1902647"/>
          </a:xfrm>
          <a:prstGeom prst="rect">
            <a:avLst/>
          </a:prstGeom>
        </p:spPr>
      </p:pic>
      <p:sp>
        <p:nvSpPr>
          <p:cNvPr id="49" name="Rectangle 48">
            <a:extLst>
              <a:ext uri="{FF2B5EF4-FFF2-40B4-BE49-F238E27FC236}">
                <a16:creationId xmlns:a16="http://schemas.microsoft.com/office/drawing/2014/main" id="{CB6CF44E-5D63-FA5A-748D-6CC969F7B7FA}"/>
              </a:ext>
            </a:extLst>
          </p:cNvPr>
          <p:cNvSpPr/>
          <p:nvPr/>
        </p:nvSpPr>
        <p:spPr>
          <a:xfrm>
            <a:off x="834703" y="3759608"/>
            <a:ext cx="4226642" cy="1343301"/>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Rectangle 51">
            <a:extLst>
              <a:ext uri="{FF2B5EF4-FFF2-40B4-BE49-F238E27FC236}">
                <a16:creationId xmlns:a16="http://schemas.microsoft.com/office/drawing/2014/main" id="{F29D2E5A-D73D-B8F4-0879-44AFE9E8D5BE}"/>
              </a:ext>
            </a:extLst>
          </p:cNvPr>
          <p:cNvSpPr/>
          <p:nvPr/>
        </p:nvSpPr>
        <p:spPr>
          <a:xfrm>
            <a:off x="5285450" y="3759608"/>
            <a:ext cx="9846453"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Rectangle 54">
            <a:extLst>
              <a:ext uri="{FF2B5EF4-FFF2-40B4-BE49-F238E27FC236}">
                <a16:creationId xmlns:a16="http://schemas.microsoft.com/office/drawing/2014/main" id="{52FBA867-A332-BAAF-1A63-E7C3460610C1}"/>
              </a:ext>
            </a:extLst>
          </p:cNvPr>
          <p:cNvSpPr/>
          <p:nvPr/>
        </p:nvSpPr>
        <p:spPr>
          <a:xfrm>
            <a:off x="15368564"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Rectangle 57">
            <a:extLst>
              <a:ext uri="{FF2B5EF4-FFF2-40B4-BE49-F238E27FC236}">
                <a16:creationId xmlns:a16="http://schemas.microsoft.com/office/drawing/2014/main" id="{D156E402-D196-B61F-48E0-F060CF4A0B53}"/>
              </a:ext>
            </a:extLst>
          </p:cNvPr>
          <p:cNvSpPr/>
          <p:nvPr/>
        </p:nvSpPr>
        <p:spPr>
          <a:xfrm>
            <a:off x="18174127"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Rectangle 60">
            <a:extLst>
              <a:ext uri="{FF2B5EF4-FFF2-40B4-BE49-F238E27FC236}">
                <a16:creationId xmlns:a16="http://schemas.microsoft.com/office/drawing/2014/main" id="{3061DBBB-7DA5-8ED7-68F0-B9A8BAAED7C2}"/>
              </a:ext>
            </a:extLst>
          </p:cNvPr>
          <p:cNvSpPr/>
          <p:nvPr/>
        </p:nvSpPr>
        <p:spPr>
          <a:xfrm>
            <a:off x="20963098"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852000" y="3691028"/>
            <a:ext cx="4226642" cy="139525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err="1">
                <a:solidFill>
                  <a:schemeClr val="bg1"/>
                </a:solidFill>
              </a:rPr>
              <a:t>Επικαιροποίηση</a:t>
            </a:r>
            <a:r>
              <a:rPr lang="el-GR" sz="2800" i="0" kern="0" spc="0" dirty="0">
                <a:solidFill>
                  <a:schemeClr val="bg1"/>
                </a:solidFill>
              </a:rPr>
              <a:t> της ΕΣΤ 2030 και Επέκταση μέχρι το 2035</a:t>
            </a:r>
          </a:p>
        </p:txBody>
      </p:sp>
      <p:sp>
        <p:nvSpPr>
          <p:cNvPr id="14" name="Subtitle here">
            <a:extLst>
              <a:ext uri="{FF2B5EF4-FFF2-40B4-BE49-F238E27FC236}">
                <a16:creationId xmlns:a16="http://schemas.microsoft.com/office/drawing/2014/main" id="{66E82319-BC2C-8F97-731D-13FB71765B3E}"/>
              </a:ext>
            </a:extLst>
          </p:cNvPr>
          <p:cNvSpPr txBox="1"/>
          <p:nvPr/>
        </p:nvSpPr>
        <p:spPr>
          <a:xfrm>
            <a:off x="18174127" y="3975024"/>
            <a:ext cx="2586091" cy="98898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ΝΟΕ 2023 και</a:t>
            </a:r>
          </a:p>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23" name="Subtitle here">
            <a:extLst>
              <a:ext uri="{FF2B5EF4-FFF2-40B4-BE49-F238E27FC236}">
                <a16:creationId xmlns:a16="http://schemas.microsoft.com/office/drawing/2014/main" id="{3B10F216-347F-060E-16C4-A83A81586391}"/>
              </a:ext>
            </a:extLst>
          </p:cNvPr>
          <p:cNvSpPr txBox="1"/>
          <p:nvPr/>
        </p:nvSpPr>
        <p:spPr>
          <a:xfrm>
            <a:off x="740598" y="2264109"/>
            <a:ext cx="21827310" cy="67274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pPr>
            <a:r>
              <a:rPr lang="el-GR" sz="3400" b="1" i="0" dirty="0" err="1">
                <a:solidFill>
                  <a:srgbClr val="E38C19"/>
                </a:solidFill>
              </a:rPr>
              <a:t>Επικαιροποίηση</a:t>
            </a:r>
            <a:r>
              <a:rPr lang="el-GR" sz="3400" b="1" i="0" dirty="0">
                <a:solidFill>
                  <a:srgbClr val="E38C19"/>
                </a:solidFill>
              </a:rPr>
              <a:t> της Εθνικής Στρατηγικής Τουρισμού (ΕΣΤ) 2030 και Επέκταση μέχρι το 2035</a:t>
            </a:r>
          </a:p>
        </p:txBody>
      </p:sp>
      <p:sp>
        <p:nvSpPr>
          <p:cNvPr id="24" name="Rectangle 23">
            <a:extLst>
              <a:ext uri="{FF2B5EF4-FFF2-40B4-BE49-F238E27FC236}">
                <a16:creationId xmlns:a16="http://schemas.microsoft.com/office/drawing/2014/main" id="{F8773CAD-6845-523F-27F7-16D569DAB4EB}"/>
              </a:ext>
            </a:extLst>
          </p:cNvPr>
          <p:cNvSpPr/>
          <p:nvPr/>
        </p:nvSpPr>
        <p:spPr>
          <a:xfrm>
            <a:off x="834703" y="5472261"/>
            <a:ext cx="2907579" cy="713198"/>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Line">
            <a:extLst>
              <a:ext uri="{FF2B5EF4-FFF2-40B4-BE49-F238E27FC236}">
                <a16:creationId xmlns:a16="http://schemas.microsoft.com/office/drawing/2014/main" id="{A1328507-483E-2BD3-5939-B7B39E42BAD8}"/>
              </a:ext>
            </a:extLst>
          </p:cNvPr>
          <p:cNvSpPr/>
          <p:nvPr/>
        </p:nvSpPr>
        <p:spPr>
          <a:xfrm>
            <a:off x="852000" y="5326657"/>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29" name="Subtitle here">
            <a:extLst>
              <a:ext uri="{FF2B5EF4-FFF2-40B4-BE49-F238E27FC236}">
                <a16:creationId xmlns:a16="http://schemas.microsoft.com/office/drawing/2014/main" id="{4C3067CC-53E4-36D2-6C83-492A1376F375}"/>
              </a:ext>
            </a:extLst>
          </p:cNvPr>
          <p:cNvSpPr txBox="1"/>
          <p:nvPr/>
        </p:nvSpPr>
        <p:spPr>
          <a:xfrm>
            <a:off x="951129" y="5485190"/>
            <a:ext cx="2646586"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Παρεμβάσεις</a:t>
            </a:r>
          </a:p>
        </p:txBody>
      </p:sp>
      <p:sp>
        <p:nvSpPr>
          <p:cNvPr id="39" name="Rectangle 38">
            <a:extLst>
              <a:ext uri="{FF2B5EF4-FFF2-40B4-BE49-F238E27FC236}">
                <a16:creationId xmlns:a16="http://schemas.microsoft.com/office/drawing/2014/main" id="{5942514B-BE11-1B9C-57F6-2BDEC03CF1B7}"/>
              </a:ext>
            </a:extLst>
          </p:cNvPr>
          <p:cNvSpPr/>
          <p:nvPr/>
        </p:nvSpPr>
        <p:spPr>
          <a:xfrm>
            <a:off x="834703" y="6187273"/>
            <a:ext cx="11808058" cy="324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Subtitle here">
            <a:extLst>
              <a:ext uri="{FF2B5EF4-FFF2-40B4-BE49-F238E27FC236}">
                <a16:creationId xmlns:a16="http://schemas.microsoft.com/office/drawing/2014/main" id="{1B4171CA-4CC7-AECB-EF83-2275810AD296}"/>
              </a:ext>
            </a:extLst>
          </p:cNvPr>
          <p:cNvSpPr txBox="1"/>
          <p:nvPr/>
        </p:nvSpPr>
        <p:spPr>
          <a:xfrm>
            <a:off x="879554" y="6580297"/>
            <a:ext cx="11785624" cy="26263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lgn="just">
              <a:buClr>
                <a:srgbClr val="2F7788"/>
              </a:buClr>
              <a:buSzPct val="120000"/>
              <a:buFont typeface="+mj-lt"/>
              <a:buAutoNum type="arabicPeriod"/>
            </a:pPr>
            <a:r>
              <a:rPr lang="el-GR" sz="2400" i="0" kern="0" spc="0" dirty="0" err="1">
                <a:solidFill>
                  <a:schemeClr val="tx1"/>
                </a:solidFill>
              </a:rPr>
              <a:t>Επικαιροποίηση</a:t>
            </a:r>
            <a:r>
              <a:rPr lang="el-GR" sz="2400" i="0" kern="0" spc="0" dirty="0">
                <a:solidFill>
                  <a:schemeClr val="tx1"/>
                </a:solidFill>
              </a:rPr>
              <a:t> της ΕΣΤ με χρονικό ορίζοντα </a:t>
            </a:r>
            <a:r>
              <a:rPr lang="el-GR" sz="2400" i="0" spc="0" dirty="0">
                <a:solidFill>
                  <a:schemeClr val="tx1"/>
                </a:solidFill>
              </a:rPr>
              <a:t>μέχρι </a:t>
            </a:r>
            <a:r>
              <a:rPr lang="el-GR" sz="2400" i="0" kern="0" spc="0" dirty="0">
                <a:solidFill>
                  <a:schemeClr val="tx1"/>
                </a:solidFill>
              </a:rPr>
              <a:t>το 2035</a:t>
            </a:r>
          </a:p>
          <a:p>
            <a:pPr marL="457200" indent="-457200" algn="just">
              <a:buClr>
                <a:srgbClr val="2F7788"/>
              </a:buClr>
              <a:buSzPct val="120000"/>
              <a:buFont typeface="+mj-lt"/>
              <a:buAutoNum type="arabicPeriod"/>
            </a:pPr>
            <a:endParaRPr lang="el-GR" sz="2400" i="0" kern="0" spc="0" dirty="0">
              <a:solidFill>
                <a:schemeClr val="tx1"/>
              </a:solidFill>
            </a:endParaRPr>
          </a:p>
          <a:p>
            <a:pPr marL="457200" indent="-457200" algn="just">
              <a:buClr>
                <a:srgbClr val="2F7788"/>
              </a:buClr>
              <a:buSzPct val="120000"/>
              <a:buFont typeface="+mj-lt"/>
              <a:buAutoNum type="arabicPeriod"/>
            </a:pPr>
            <a:r>
              <a:rPr lang="el-GR" sz="2400" i="0" kern="0" spc="0" dirty="0">
                <a:solidFill>
                  <a:schemeClr val="tx1"/>
                </a:solidFill>
              </a:rPr>
              <a:t>Υλοποίηση και παρακολούθηση επίτευξης των στόχων της ΕΣΤ</a:t>
            </a:r>
          </a:p>
          <a:p>
            <a:pPr marL="457200" indent="-457200" algn="just">
              <a:buClr>
                <a:srgbClr val="2F7788"/>
              </a:buClr>
              <a:buSzPct val="120000"/>
              <a:buFont typeface="+mj-lt"/>
              <a:buAutoNum type="arabicPeriod"/>
            </a:pPr>
            <a:endParaRPr lang="en-US"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Εφαρμογή Στρατηγικής Μελέτης Περιβαλλοντικών Επιπτώσεων και Μελέτης Φέρουσας Ικανότητας (ΣΜΠΕ/ΦΙ) και Παρακολούθηση Δεικτών </a:t>
            </a:r>
            <a:r>
              <a:rPr lang="el-GR" sz="2400" i="0" spc="0" dirty="0" err="1">
                <a:solidFill>
                  <a:schemeClr val="tx1"/>
                </a:solidFill>
              </a:rPr>
              <a:t>Αειφορίας</a:t>
            </a:r>
            <a:endParaRPr lang="el-GR" sz="2400" i="0" spc="0" dirty="0">
              <a:solidFill>
                <a:schemeClr val="tx1"/>
              </a:solidFill>
            </a:endParaRPr>
          </a:p>
          <a:p>
            <a:pPr marL="457200" indent="-457200" algn="just">
              <a:buClr>
                <a:srgbClr val="2F7788"/>
              </a:buClr>
              <a:buSzPct val="120000"/>
              <a:buFont typeface="+mj-lt"/>
              <a:buAutoNum type="arabicPeriod"/>
            </a:pPr>
            <a:endParaRPr lang="el-GR" sz="2000" i="0" kern="0" spc="0" dirty="0">
              <a:solidFill>
                <a:schemeClr val="tx1"/>
              </a:solidFill>
            </a:endParaRPr>
          </a:p>
        </p:txBody>
      </p:sp>
      <p:sp>
        <p:nvSpPr>
          <p:cNvPr id="46" name="Subtitle here">
            <a:extLst>
              <a:ext uri="{FF2B5EF4-FFF2-40B4-BE49-F238E27FC236}">
                <a16:creationId xmlns:a16="http://schemas.microsoft.com/office/drawing/2014/main" id="{B63FDCBE-FDD1-F9DF-428D-0372B93B4DAE}"/>
              </a:ext>
            </a:extLst>
          </p:cNvPr>
          <p:cNvSpPr txBox="1"/>
          <p:nvPr/>
        </p:nvSpPr>
        <p:spPr>
          <a:xfrm>
            <a:off x="7929384" y="6839523"/>
            <a:ext cx="1171074"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2000" i="0" kern="0" spc="0" dirty="0">
              <a:solidFill>
                <a:srgbClr val="5E5E5E"/>
              </a:solidFill>
            </a:endParaRPr>
          </a:p>
        </p:txBody>
      </p:sp>
      <p:sp>
        <p:nvSpPr>
          <p:cNvPr id="47" name="Rectangle 46">
            <a:extLst>
              <a:ext uri="{FF2B5EF4-FFF2-40B4-BE49-F238E27FC236}">
                <a16:creationId xmlns:a16="http://schemas.microsoft.com/office/drawing/2014/main" id="{93B9AA57-86E1-AEB1-0E30-E6ADEB0F84BE}"/>
              </a:ext>
            </a:extLst>
          </p:cNvPr>
          <p:cNvSpPr/>
          <p:nvPr/>
        </p:nvSpPr>
        <p:spPr>
          <a:xfrm>
            <a:off x="12967284" y="5593103"/>
            <a:ext cx="3849311" cy="61195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Subtitle here">
            <a:extLst>
              <a:ext uri="{FF2B5EF4-FFF2-40B4-BE49-F238E27FC236}">
                <a16:creationId xmlns:a16="http://schemas.microsoft.com/office/drawing/2014/main" id="{AD7A5F75-2A27-B144-CD9B-F28A046BB74F}"/>
              </a:ext>
            </a:extLst>
          </p:cNvPr>
          <p:cNvSpPr txBox="1"/>
          <p:nvPr/>
        </p:nvSpPr>
        <p:spPr>
          <a:xfrm>
            <a:off x="12978864" y="5592772"/>
            <a:ext cx="3457792"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Υλοποίησης</a:t>
            </a:r>
          </a:p>
        </p:txBody>
      </p:sp>
      <p:sp>
        <p:nvSpPr>
          <p:cNvPr id="192" name="Rectangle 191">
            <a:extLst>
              <a:ext uri="{FF2B5EF4-FFF2-40B4-BE49-F238E27FC236}">
                <a16:creationId xmlns:a16="http://schemas.microsoft.com/office/drawing/2014/main" id="{9E10889A-63B9-1B4C-DE36-9562FD9685FA}"/>
              </a:ext>
            </a:extLst>
          </p:cNvPr>
          <p:cNvSpPr/>
          <p:nvPr/>
        </p:nvSpPr>
        <p:spPr>
          <a:xfrm>
            <a:off x="12967284" y="6187273"/>
            <a:ext cx="3849312" cy="324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4" name="Subtitle here">
            <a:extLst>
              <a:ext uri="{FF2B5EF4-FFF2-40B4-BE49-F238E27FC236}">
                <a16:creationId xmlns:a16="http://schemas.microsoft.com/office/drawing/2014/main" id="{48A71EFC-904F-934A-F039-7D190EC0AAB8}"/>
              </a:ext>
            </a:extLst>
          </p:cNvPr>
          <p:cNvSpPr txBox="1"/>
          <p:nvPr/>
        </p:nvSpPr>
        <p:spPr>
          <a:xfrm>
            <a:off x="12989701" y="7591278"/>
            <a:ext cx="3708036" cy="471924"/>
          </a:xfrm>
          <a:prstGeom prst="rect">
            <a:avLst/>
          </a:prstGeom>
          <a:ln w="12700">
            <a:miter lim="400000"/>
          </a:ln>
        </p:spPr>
        <p:txBody>
          <a:bodyPr wrap="square" lIns="50800" tIns="50800" rIns="50800" bIns="50800" anchor="t">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buClr>
                <a:srgbClr val="2F7788"/>
              </a:buClr>
              <a:buSzPct val="120000"/>
            </a:pPr>
            <a:r>
              <a:rPr lang="el-GR" sz="2400" i="0" kern="0" spc="0" dirty="0">
                <a:solidFill>
                  <a:schemeClr val="tx1"/>
                </a:solidFill>
              </a:rPr>
              <a:t>ΥΦΤ</a:t>
            </a:r>
            <a:endParaRPr lang="el-GR" sz="2000" i="0" kern="0" spc="0" dirty="0">
              <a:solidFill>
                <a:schemeClr val="tx1"/>
              </a:solidFill>
            </a:endParaRPr>
          </a:p>
        </p:txBody>
      </p:sp>
      <p:sp>
        <p:nvSpPr>
          <p:cNvPr id="199" name="Rectangle 198">
            <a:extLst>
              <a:ext uri="{FF2B5EF4-FFF2-40B4-BE49-F238E27FC236}">
                <a16:creationId xmlns:a16="http://schemas.microsoft.com/office/drawing/2014/main" id="{BB602FBF-C300-BFEE-623D-4356BF7C0FE0}"/>
              </a:ext>
            </a:extLst>
          </p:cNvPr>
          <p:cNvSpPr/>
          <p:nvPr/>
        </p:nvSpPr>
        <p:spPr>
          <a:xfrm>
            <a:off x="834703" y="9555859"/>
            <a:ext cx="5227524" cy="61195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0" name="Subtitle here">
            <a:extLst>
              <a:ext uri="{FF2B5EF4-FFF2-40B4-BE49-F238E27FC236}">
                <a16:creationId xmlns:a16="http://schemas.microsoft.com/office/drawing/2014/main" id="{C34ABF9E-E844-F4DF-3E0B-6BB11A240F37}"/>
              </a:ext>
            </a:extLst>
          </p:cNvPr>
          <p:cNvSpPr txBox="1"/>
          <p:nvPr/>
        </p:nvSpPr>
        <p:spPr>
          <a:xfrm>
            <a:off x="951129" y="9537617"/>
            <a:ext cx="4786283"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Οφέλη προς την Κοινωνία</a:t>
            </a:r>
          </a:p>
        </p:txBody>
      </p:sp>
      <p:sp>
        <p:nvSpPr>
          <p:cNvPr id="201" name="Rectangle 200">
            <a:extLst>
              <a:ext uri="{FF2B5EF4-FFF2-40B4-BE49-F238E27FC236}">
                <a16:creationId xmlns:a16="http://schemas.microsoft.com/office/drawing/2014/main" id="{CE588624-8ED0-AE8A-812E-F1C344ED8B50}"/>
              </a:ext>
            </a:extLst>
          </p:cNvPr>
          <p:cNvSpPr/>
          <p:nvPr/>
        </p:nvSpPr>
        <p:spPr>
          <a:xfrm>
            <a:off x="834703" y="10162814"/>
            <a:ext cx="17339424" cy="180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3" name="Subtitle here">
            <a:extLst>
              <a:ext uri="{FF2B5EF4-FFF2-40B4-BE49-F238E27FC236}">
                <a16:creationId xmlns:a16="http://schemas.microsoft.com/office/drawing/2014/main" id="{E01D11AB-7399-3D1D-1761-4A839B4D4894}"/>
              </a:ext>
            </a:extLst>
          </p:cNvPr>
          <p:cNvSpPr txBox="1"/>
          <p:nvPr/>
        </p:nvSpPr>
        <p:spPr>
          <a:xfrm>
            <a:off x="911467" y="10143232"/>
            <a:ext cx="17283217" cy="187538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Οι τουριστικές αφίξεις και τα έσοδα από τον τουρισμό έχουν πρωτίστως άμεση συνεισφορά στο Ακαθάριστο Εγχώριο Προϊόν (ΑΕΠ) καθώς και έμμεση επίδραση σε άλλους τομείς της οικονομίας. Ως αποτέλεσμα, δημιουργούνται νέες επιχειρήσεις,  θέσεις απασχόλησης και ευκαιρίες για επενδύσεις τόσο στον τουριστικό τομέα όσο και σε άλλους συναφείς τομείς οικονομικής δραστηριότητας, ενώ με την τουριστική ανάπτυξη παράλληλα ανεβαίνει το βιοτικό επίπεδο του πληθυσμού. </a:t>
            </a:r>
          </a:p>
        </p:txBody>
      </p:sp>
      <p:sp>
        <p:nvSpPr>
          <p:cNvPr id="208" name="Rectangle 207">
            <a:extLst>
              <a:ext uri="{FF2B5EF4-FFF2-40B4-BE49-F238E27FC236}">
                <a16:creationId xmlns:a16="http://schemas.microsoft.com/office/drawing/2014/main" id="{4BF7A024-FAD5-A0ED-C67C-14C4B1F1AFCE}"/>
              </a:ext>
            </a:extLst>
          </p:cNvPr>
          <p:cNvSpPr/>
          <p:nvPr/>
        </p:nvSpPr>
        <p:spPr>
          <a:xfrm>
            <a:off x="17146257" y="5593103"/>
            <a:ext cx="2897391" cy="61195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9" name="Subtitle here">
            <a:extLst>
              <a:ext uri="{FF2B5EF4-FFF2-40B4-BE49-F238E27FC236}">
                <a16:creationId xmlns:a16="http://schemas.microsoft.com/office/drawing/2014/main" id="{28C3F6A8-A4F9-9732-20B6-ADC859E18294}"/>
              </a:ext>
            </a:extLst>
          </p:cNvPr>
          <p:cNvSpPr txBox="1"/>
          <p:nvPr/>
        </p:nvSpPr>
        <p:spPr>
          <a:xfrm>
            <a:off x="17196461" y="5592772"/>
            <a:ext cx="3732613"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Στόχος</a:t>
            </a:r>
          </a:p>
        </p:txBody>
      </p:sp>
      <p:sp>
        <p:nvSpPr>
          <p:cNvPr id="210" name="Rectangle 209">
            <a:extLst>
              <a:ext uri="{FF2B5EF4-FFF2-40B4-BE49-F238E27FC236}">
                <a16:creationId xmlns:a16="http://schemas.microsoft.com/office/drawing/2014/main" id="{B08CAFFE-90E3-A169-3C7C-0E2FEAC336F0}"/>
              </a:ext>
            </a:extLst>
          </p:cNvPr>
          <p:cNvSpPr/>
          <p:nvPr/>
        </p:nvSpPr>
        <p:spPr>
          <a:xfrm>
            <a:off x="17146257" y="6187273"/>
            <a:ext cx="6566857" cy="324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1" name="Subtitle here">
            <a:extLst>
              <a:ext uri="{FF2B5EF4-FFF2-40B4-BE49-F238E27FC236}">
                <a16:creationId xmlns:a16="http://schemas.microsoft.com/office/drawing/2014/main" id="{2B310E56-4080-EB01-6668-791089E68CBE}"/>
              </a:ext>
            </a:extLst>
          </p:cNvPr>
          <p:cNvSpPr txBox="1"/>
          <p:nvPr/>
        </p:nvSpPr>
        <p:spPr>
          <a:xfrm>
            <a:off x="17323414" y="7206484"/>
            <a:ext cx="6401159"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spc="0" dirty="0">
                <a:solidFill>
                  <a:schemeClr val="tx1"/>
                </a:solidFill>
              </a:rPr>
              <a:t>Όλοι οι πολίτες, οι επαγγελματίες της βιομηχανίας και οι ξένοι επισκέπτες</a:t>
            </a:r>
            <a:endParaRPr lang="el-GR" sz="2400" i="0" kern="0" spc="0" dirty="0">
              <a:solidFill>
                <a:schemeClr val="tx1"/>
              </a:solidFill>
            </a:endParaRPr>
          </a:p>
        </p:txBody>
      </p:sp>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lang="el-GR" dirty="0"/>
              <a:t>ΥΦΥΠΟΥΡΓΕΙΟ ΤΟΥΡΙΣΜΟΥ</a:t>
            </a:r>
          </a:p>
          <a:p>
            <a:endParaRPr dirty="0"/>
          </a:p>
        </p:txBody>
      </p:sp>
      <p:sp>
        <p:nvSpPr>
          <p:cNvPr id="5" name="TextBox 4">
            <a:extLst>
              <a:ext uri="{FF2B5EF4-FFF2-40B4-BE49-F238E27FC236}">
                <a16:creationId xmlns:a16="http://schemas.microsoft.com/office/drawing/2014/main" id="{5ADDCB0F-B985-08A6-9DE7-FF5EAB904F70}"/>
              </a:ext>
            </a:extLst>
          </p:cNvPr>
          <p:cNvSpPr txBox="1"/>
          <p:nvPr/>
        </p:nvSpPr>
        <p:spPr>
          <a:xfrm>
            <a:off x="15368564" y="4022504"/>
            <a:ext cx="260268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a:t>
            </a:r>
            <a:r>
              <a:rPr lang="el-GR" sz="2400" b="0" dirty="0">
                <a:solidFill>
                  <a:schemeClr val="tx1"/>
                </a:solidFill>
                <a:latin typeface="Arial" panose="020B0604020202020204" pitchFamily="34" charset="0"/>
                <a:cs typeface="Arial" panose="020B0604020202020204" pitchFamily="34" charset="0"/>
              </a:rPr>
              <a:t>0,02</a:t>
            </a:r>
            <a:endParaRPr lang="en-US" sz="2400" b="0" dirty="0">
              <a:solidFill>
                <a:schemeClr val="tx1"/>
              </a:solidFill>
              <a:latin typeface="Arial" panose="020B0604020202020204" pitchFamily="34" charset="0"/>
              <a:cs typeface="Arial" panose="020B0604020202020204" pitchFamily="34" charset="0"/>
            </a:endParaRP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2024: </a:t>
            </a:r>
            <a:r>
              <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0,0</a:t>
            </a: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3</a:t>
            </a:r>
            <a:endPar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p:txBody>
      </p:sp>
      <p:sp>
        <p:nvSpPr>
          <p:cNvPr id="7" name="Subtitle here">
            <a:extLst>
              <a:ext uri="{FF2B5EF4-FFF2-40B4-BE49-F238E27FC236}">
                <a16:creationId xmlns:a16="http://schemas.microsoft.com/office/drawing/2014/main" id="{A91DF056-F975-10C8-C29D-14BDBC7AEB70}"/>
              </a:ext>
            </a:extLst>
          </p:cNvPr>
          <p:cNvSpPr txBox="1"/>
          <p:nvPr/>
        </p:nvSpPr>
        <p:spPr>
          <a:xfrm>
            <a:off x="5323197" y="3800982"/>
            <a:ext cx="9808706" cy="80733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000" i="0" kern="0" spc="0" dirty="0">
                <a:solidFill>
                  <a:schemeClr val="tx1"/>
                </a:solidFill>
              </a:rPr>
              <a:t>Ενίσχυση των δράσεων της Εθνικής Στρατηγικής Τουρισμού (ΕΣΤ) μέχρι το 2030 και εισαγωγή νέων δράσεων μέχρι το 2035</a:t>
            </a:r>
            <a:r>
              <a:rPr lang="el-GR" sz="2000" i="0" spc="0" dirty="0">
                <a:solidFill>
                  <a:schemeClr val="tx1"/>
                </a:solidFill>
              </a:rPr>
              <a:t> </a:t>
            </a:r>
            <a:endParaRPr lang="el-GR" sz="2000" i="0" kern="0" spc="0" dirty="0">
              <a:solidFill>
                <a:schemeClr val="tx1"/>
              </a:solidFill>
            </a:endParaRPr>
          </a:p>
        </p:txBody>
      </p:sp>
      <p:sp>
        <p:nvSpPr>
          <p:cNvPr id="8" name="Subtitle here">
            <a:extLst>
              <a:ext uri="{FF2B5EF4-FFF2-40B4-BE49-F238E27FC236}">
                <a16:creationId xmlns:a16="http://schemas.microsoft.com/office/drawing/2014/main" id="{2055DEFA-C131-37EA-2456-13974D3E7C7F}"/>
              </a:ext>
            </a:extLst>
          </p:cNvPr>
          <p:cNvSpPr txBox="1"/>
          <p:nvPr/>
        </p:nvSpPr>
        <p:spPr>
          <a:xfrm>
            <a:off x="20978219" y="3693978"/>
            <a:ext cx="2570400" cy="143218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Όλη την τουριστική βιομηχανία</a:t>
            </a:r>
            <a:endParaRPr lang="el-GR" sz="2400" i="0" kern="0" spc="0" dirty="0">
              <a:solidFill>
                <a:schemeClr val="tx1"/>
              </a:solidFill>
            </a:endParaRPr>
          </a:p>
        </p:txBody>
      </p:sp>
      <p:pic>
        <p:nvPicPr>
          <p:cNvPr id="9" name="Image" descr="Image">
            <a:extLst>
              <a:ext uri="{FF2B5EF4-FFF2-40B4-BE49-F238E27FC236}">
                <a16:creationId xmlns:a16="http://schemas.microsoft.com/office/drawing/2014/main" id="{6B6352FE-7237-1932-EE1A-3DCF3E36C915}"/>
              </a:ext>
            </a:extLst>
          </p:cNvPr>
          <p:cNvPicPr>
            <a:picLocks noChangeAspect="1"/>
          </p:cNvPicPr>
          <p:nvPr/>
        </p:nvPicPr>
        <p:blipFill>
          <a:blip r:embed="rId4"/>
          <a:stretch>
            <a:fillRect/>
          </a:stretch>
        </p:blipFill>
        <p:spPr>
          <a:xfrm>
            <a:off x="9096575" y="10820976"/>
            <a:ext cx="15202323" cy="3239158"/>
          </a:xfrm>
          <a:prstGeom prst="rect">
            <a:avLst/>
          </a:prstGeom>
          <a:ln w="12700">
            <a:miter lim="400000"/>
          </a:ln>
        </p:spPr>
      </p:pic>
      <p:sp>
        <p:nvSpPr>
          <p:cNvPr id="10" name="ΥΠΟΥΡΓΕΙΟ ΟΙΚΟΝΟΜΙΚΩΝ">
            <a:extLst>
              <a:ext uri="{FF2B5EF4-FFF2-40B4-BE49-F238E27FC236}">
                <a16:creationId xmlns:a16="http://schemas.microsoft.com/office/drawing/2014/main" id="{65AE965D-60BB-4625-8566-B0C3B8CC9363}"/>
              </a:ext>
            </a:extLst>
          </p:cNvPr>
          <p:cNvSpPr txBox="1">
            <a:spLocks/>
          </p:cNvSpPr>
          <p:nvPr/>
        </p:nvSpPr>
        <p:spPr>
          <a:xfrm>
            <a:off x="11104845" y="12629654"/>
            <a:ext cx="9605670" cy="61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a:p>
            <a:pPr hangingPunct="1"/>
            <a:endParaRPr lang="el-GR" dirty="0"/>
          </a:p>
        </p:txBody>
      </p:sp>
      <p:sp>
        <p:nvSpPr>
          <p:cNvPr id="3" name="Rectangle 2"/>
          <p:cNvSpPr/>
          <p:nvPr/>
        </p:nvSpPr>
        <p:spPr>
          <a:xfrm>
            <a:off x="9746597" y="13272256"/>
            <a:ext cx="356188" cy="461665"/>
          </a:xfrm>
          <a:prstGeom prst="rect">
            <a:avLst/>
          </a:prstGeom>
        </p:spPr>
        <p:txBody>
          <a:bodyPr wrap="none">
            <a:spAutoFit/>
          </a:bodyPr>
          <a:lstStyle/>
          <a:p>
            <a:fld id="{B6BE6C89-C209-481F-B75F-2F5D1A96F871}" type="slidenum">
              <a:rPr lang="el-GR" sz="2400" b="0" smtClean="0">
                <a:latin typeface="Helvetica Neue Light"/>
                <a:sym typeface="Helvetica Neue Light"/>
              </a:rPr>
              <a:t>11</a:t>
            </a:fld>
            <a:endParaRPr lang="el-GR" dirty="0"/>
          </a:p>
        </p:txBody>
      </p:sp>
      <p:sp>
        <p:nvSpPr>
          <p:cNvPr id="45" name="Subtitle here">
            <a:extLst>
              <a:ext uri="{FF2B5EF4-FFF2-40B4-BE49-F238E27FC236}">
                <a16:creationId xmlns:a16="http://schemas.microsoft.com/office/drawing/2014/main" id="{813F21C2-55D4-D080-478C-5B92F63F5A30}"/>
              </a:ext>
            </a:extLst>
          </p:cNvPr>
          <p:cNvSpPr txBox="1"/>
          <p:nvPr/>
        </p:nvSpPr>
        <p:spPr>
          <a:xfrm>
            <a:off x="15207325" y="3190085"/>
            <a:ext cx="3218540"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Κόστος</a:t>
            </a:r>
            <a:r>
              <a:rPr lang="en-US" sz="2400" i="0" kern="0" spc="0" dirty="0">
                <a:solidFill>
                  <a:schemeClr val="tx1"/>
                </a:solidFill>
              </a:rPr>
              <a:t> (</a:t>
            </a:r>
            <a:r>
              <a:rPr lang="el-GR" sz="2400" i="0" kern="0" spc="0" dirty="0">
                <a:solidFill>
                  <a:schemeClr val="tx1"/>
                </a:solidFill>
              </a:rPr>
              <a:t>σε εκ. ευρώ</a:t>
            </a:r>
            <a:r>
              <a:rPr lang="en-US" sz="2400" i="0" kern="0" spc="0" dirty="0">
                <a:solidFill>
                  <a:schemeClr val="tx1"/>
                </a:solidFill>
              </a:rPr>
              <a:t>)</a:t>
            </a:r>
            <a:endParaRPr lang="el-GR" sz="2400" b="1" i="0" kern="0" spc="0" dirty="0">
              <a:solidFill>
                <a:schemeClr val="tx1"/>
              </a:solidFill>
            </a:endParaRPr>
          </a:p>
        </p:txBody>
      </p:sp>
    </p:spTree>
    <p:extLst>
      <p:ext uri="{BB962C8B-B14F-4D97-AF65-F5344CB8AC3E}">
        <p14:creationId xmlns:p14="http://schemas.microsoft.com/office/powerpoint/2010/main" val="62847240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dirty="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dirty="0">
                <a:ln>
                  <a:noFill/>
                </a:ln>
                <a:solidFill>
                  <a:srgbClr val="5E5E5E"/>
                </a:solidFill>
                <a:effectLst/>
                <a:uLnTx/>
                <a:uFillTx/>
                <a:latin typeface="Arial"/>
                <a:cs typeface="Arial"/>
                <a:sym typeface="Arial"/>
              </a:rPr>
              <a:t> / ΠΝΕΥΜΑΤΙΚΑ ΔΙΚΑΙΩΜΑΤΑ 202</a:t>
            </a:r>
            <a:r>
              <a:rPr kumimoji="0" lang="el-GR" sz="1000" b="0" i="0" u="none" strike="noStrike" kern="0" cap="none" spc="0" normalizeH="0" baseline="0" noProof="0" dirty="0">
                <a:ln>
                  <a:noFill/>
                </a:ln>
                <a:solidFill>
                  <a:srgbClr val="5E5E5E"/>
                </a:solidFill>
                <a:effectLst/>
                <a:uLnTx/>
                <a:uFillTx/>
                <a:latin typeface="Arial"/>
                <a:cs typeface="Arial"/>
                <a:sym typeface="Arial"/>
              </a:rPr>
              <a:t>3</a:t>
            </a:r>
            <a:endParaRPr kumimoji="0" sz="1000" b="0" i="0" u="none" strike="noStrike" kern="0" cap="none" spc="0" normalizeH="0" baseline="0" noProof="0" dirty="0">
              <a:ln>
                <a:noFill/>
              </a:ln>
              <a:solidFill>
                <a:srgbClr val="5E5E5E"/>
              </a:solidFill>
              <a:effectLst/>
              <a:uLnTx/>
              <a:uFillTx/>
              <a:latin typeface="Arial"/>
              <a:cs typeface="Arial"/>
              <a:sym typeface="Arial"/>
            </a:endParaRPr>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8996303"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Ετ</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h</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σιο Σχ</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e</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διο Δρ</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a</a:t>
            </a:r>
            <a:r>
              <a:rPr kumimoji="0" lang="el-GR" sz="4000" b="1" i="0" u="none" strike="noStrike" kern="0" cap="all" spc="0" normalizeH="0" baseline="0" noProof="0" dirty="0" err="1">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σης</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l-GR" sz="5000" b="0" i="1" u="none" strike="noStrike" kern="0" cap="none" spc="150" normalizeH="0" baseline="0" noProof="0" dirty="0">
                <a:ln>
                  <a:noFill/>
                </a:ln>
                <a:solidFill>
                  <a:srgbClr val="307687"/>
                </a:solidFill>
                <a:effectLst/>
                <a:uLnTx/>
                <a:uFillTx/>
                <a:latin typeface="Arial" panose="020B0604020202020204" pitchFamily="34" charset="0"/>
                <a:cs typeface="Arial" panose="020B0604020202020204" pitchFamily="34" charset="0"/>
                <a:sym typeface="Arial" panose="020B0604020202020204"/>
              </a:rPr>
              <a:t>Ετήσιος Σχεδιασμός</a:t>
            </a: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2949689"/>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5E5E5E"/>
                </a:solidFill>
                <a:effectLst/>
                <a:uLnTx/>
                <a:uFillTx/>
                <a:latin typeface="Arial" panose="020B0604020202020204"/>
                <a:cs typeface="Arial" panose="020B0604020202020204"/>
                <a:sym typeface="Arial" panose="020B0604020202020204"/>
              </a:rPr>
              <a:t>Στόχος</a:t>
            </a:r>
            <a:endParaRPr kumimoji="0" lang="el-GR" sz="2400" b="1"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22" name="Subtitle here">
            <a:extLst>
              <a:ext uri="{FF2B5EF4-FFF2-40B4-BE49-F238E27FC236}">
                <a16:creationId xmlns:a16="http://schemas.microsoft.com/office/drawing/2014/main" id="{813F21C2-55D4-D080-478C-5B92F63F5A30}"/>
              </a:ext>
            </a:extLst>
          </p:cNvPr>
          <p:cNvSpPr txBox="1"/>
          <p:nvPr/>
        </p:nvSpPr>
        <p:spPr>
          <a:xfrm>
            <a:off x="1671902" y="5370571"/>
            <a:ext cx="556749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Παρεμβάσεις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49" name="Rectangle 48">
            <a:extLst>
              <a:ext uri="{FF2B5EF4-FFF2-40B4-BE49-F238E27FC236}">
                <a16:creationId xmlns:a16="http://schemas.microsoft.com/office/drawing/2014/main" id="{CB6CF44E-5D63-FA5A-748D-6CC969F7B7FA}"/>
              </a:ext>
            </a:extLst>
          </p:cNvPr>
          <p:cNvSpPr/>
          <p:nvPr/>
        </p:nvSpPr>
        <p:spPr>
          <a:xfrm>
            <a:off x="852000" y="3587974"/>
            <a:ext cx="5781882" cy="1009242"/>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1118043" y="3789787"/>
            <a:ext cx="5360894"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30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7" y="2119207"/>
            <a:ext cx="13625094" cy="77335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r>
              <a:rPr kumimoji="0" lang="el-GR" sz="4000" b="1" i="0" u="none" strike="noStrike" kern="0" cap="none" spc="150" normalizeH="0" baseline="0" noProof="0" dirty="0">
                <a:ln>
                  <a:noFill/>
                </a:ln>
                <a:solidFill>
                  <a:srgbClr val="E38C19"/>
                </a:solidFill>
                <a:effectLst/>
                <a:uLnTx/>
                <a:uFillTx/>
                <a:latin typeface="Arial" panose="020B0604020202020204"/>
                <a:cs typeface="Arial" panose="020B0604020202020204"/>
                <a:sym typeface="Arial" panose="020B0604020202020204"/>
              </a:rPr>
              <a:t>Σχέδιο Δράσης Σεπτέμβριος 23 – Δεκέμβριος 24</a:t>
            </a:r>
          </a:p>
        </p:txBody>
      </p:sp>
      <p:pic>
        <p:nvPicPr>
          <p:cNvPr id="243" name="Image" descr="Image"/>
          <p:cNvPicPr>
            <a:picLocks noChangeAspect="1"/>
          </p:cNvPicPr>
          <p:nvPr/>
        </p:nvPicPr>
        <p:blipFill>
          <a:blip r:embed="rId3"/>
          <a:stretch>
            <a:fillRect/>
          </a:stretch>
        </p:blipFill>
        <p:spPr>
          <a:xfrm>
            <a:off x="8857607" y="10416496"/>
            <a:ext cx="15700723" cy="3345352"/>
          </a:xfrm>
          <a:prstGeom prst="rect">
            <a:avLst/>
          </a:prstGeom>
          <a:ln w="12700">
            <a:miter lim="400000"/>
          </a:ln>
        </p:spPr>
      </p:pic>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pPr hangingPunct="1"/>
            <a:r>
              <a:rPr lang="el-GR" dirty="0"/>
              <a:t>ΥΦΥΠΟΥΡΓΕΙΟ ΤΟΥΡΙΣΜΟΥ</a:t>
            </a:r>
          </a:p>
        </p:txBody>
      </p:sp>
      <p:sp>
        <p:nvSpPr>
          <p:cNvPr id="50" name="Subtitle here">
            <a:extLst>
              <a:ext uri="{FF2B5EF4-FFF2-40B4-BE49-F238E27FC236}">
                <a16:creationId xmlns:a16="http://schemas.microsoft.com/office/drawing/2014/main" id="{813F21C2-55D4-D080-478C-5B92F63F5A30}"/>
              </a:ext>
            </a:extLst>
          </p:cNvPr>
          <p:cNvSpPr txBox="1"/>
          <p:nvPr/>
        </p:nvSpPr>
        <p:spPr>
          <a:xfrm>
            <a:off x="8691651" y="5139889"/>
            <a:ext cx="1980700"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Έναρξη /</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Ολοκλήρωση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1" name="Subtitle here">
            <a:extLst>
              <a:ext uri="{FF2B5EF4-FFF2-40B4-BE49-F238E27FC236}">
                <a16:creationId xmlns:a16="http://schemas.microsoft.com/office/drawing/2014/main" id="{813F21C2-55D4-D080-478C-5B92F63F5A30}"/>
              </a:ext>
            </a:extLst>
          </p:cNvPr>
          <p:cNvSpPr txBox="1"/>
          <p:nvPr/>
        </p:nvSpPr>
        <p:spPr>
          <a:xfrm>
            <a:off x="10810943" y="5126145"/>
            <a:ext cx="1865642"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Συναρμόδια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Υπουργεία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3" name="Subtitle here">
            <a:extLst>
              <a:ext uri="{FF2B5EF4-FFF2-40B4-BE49-F238E27FC236}">
                <a16:creationId xmlns:a16="http://schemas.microsoft.com/office/drawing/2014/main" id="{813F21C2-55D4-D080-478C-5B92F63F5A30}"/>
              </a:ext>
            </a:extLst>
          </p:cNvPr>
          <p:cNvSpPr txBox="1"/>
          <p:nvPr/>
        </p:nvSpPr>
        <p:spPr>
          <a:xfrm>
            <a:off x="13199515" y="5089631"/>
            <a:ext cx="1513263"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Υπηρεσία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4" name="Subtitle here">
            <a:extLst>
              <a:ext uri="{FF2B5EF4-FFF2-40B4-BE49-F238E27FC236}">
                <a16:creationId xmlns:a16="http://schemas.microsoft.com/office/drawing/2014/main" id="{813F21C2-55D4-D080-478C-5B92F63F5A30}"/>
              </a:ext>
            </a:extLst>
          </p:cNvPr>
          <p:cNvSpPr txBox="1"/>
          <p:nvPr/>
        </p:nvSpPr>
        <p:spPr>
          <a:xfrm>
            <a:off x="15059797" y="5069389"/>
            <a:ext cx="2311955"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Εξασφαλισμένη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6" name="Subtitle here">
            <a:extLst>
              <a:ext uri="{FF2B5EF4-FFF2-40B4-BE49-F238E27FC236}">
                <a16:creationId xmlns:a16="http://schemas.microsoft.com/office/drawing/2014/main" id="{813F21C2-55D4-D080-478C-5B92F63F5A30}"/>
              </a:ext>
            </a:extLst>
          </p:cNvPr>
          <p:cNvSpPr txBox="1"/>
          <p:nvPr/>
        </p:nvSpPr>
        <p:spPr>
          <a:xfrm>
            <a:off x="17557073" y="5107453"/>
            <a:ext cx="1704714"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Πηγές</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pic>
        <p:nvPicPr>
          <p:cNvPr id="59" name="Picture 58"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2912" y="2869174"/>
            <a:ext cx="2157010" cy="2092912"/>
          </a:xfrm>
          <a:prstGeom prst="rect">
            <a:avLst/>
          </a:prstGeom>
        </p:spPr>
      </p:pic>
      <p:sp>
        <p:nvSpPr>
          <p:cNvPr id="60" name="Subtitle here">
            <a:extLst>
              <a:ext uri="{FF2B5EF4-FFF2-40B4-BE49-F238E27FC236}">
                <a16:creationId xmlns:a16="http://schemas.microsoft.com/office/drawing/2014/main" id="{813F21C2-55D4-D080-478C-5B92F63F5A30}"/>
              </a:ext>
            </a:extLst>
          </p:cNvPr>
          <p:cNvSpPr txBox="1"/>
          <p:nvPr/>
        </p:nvSpPr>
        <p:spPr>
          <a:xfrm>
            <a:off x="19483863" y="5118880"/>
            <a:ext cx="1831463" cy="127214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Ένδειξη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Κόστους</a:t>
            </a:r>
            <a:r>
              <a:rPr kumimoji="0" lang="en-US" sz="1800" i="0" u="none" strike="noStrike" kern="0" cap="none" spc="0" normalizeH="0" baseline="0" noProof="0" dirty="0">
                <a:ln>
                  <a:noFill/>
                </a:ln>
                <a:solidFill>
                  <a:schemeClr val="tx1"/>
                </a:solidFill>
                <a:effectLst/>
                <a:uLnTx/>
                <a:uFillTx/>
                <a:sym typeface="Arial" panose="020B0604020202020204"/>
              </a:rPr>
              <a:t> </a:t>
            </a:r>
            <a:r>
              <a:rPr lang="el-GR" sz="1800" i="0" spc="0" dirty="0">
                <a:solidFill>
                  <a:schemeClr val="tx1"/>
                </a:solidFill>
              </a:rPr>
              <a:t>(εκ. </a:t>
            </a:r>
            <a:r>
              <a:rPr kumimoji="0" lang="el-GR" sz="1800" i="0" u="none" strike="noStrike" kern="0" cap="none" spc="0" normalizeH="0" baseline="0" noProof="0" dirty="0">
                <a:ln>
                  <a:noFill/>
                </a:ln>
                <a:solidFill>
                  <a:schemeClr val="tx1"/>
                </a:solidFill>
                <a:effectLst/>
                <a:uLnTx/>
                <a:uFillTx/>
                <a:sym typeface="Arial" panose="020B0604020202020204"/>
              </a:rPr>
              <a:t>€)</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000" i="0" u="none" strike="noStrike" kern="0" cap="none" spc="0" normalizeH="0" baseline="0" noProof="0" dirty="0">
                <a:ln>
                  <a:noFill/>
                </a:ln>
                <a:solidFill>
                  <a:schemeClr val="tx1"/>
                </a:solidFill>
                <a:effectLst/>
                <a:uLnTx/>
                <a:uFillTx/>
                <a:sym typeface="Arial" panose="020B0604020202020204"/>
              </a:rPr>
              <a:t>(</a:t>
            </a:r>
            <a:r>
              <a:rPr kumimoji="0" lang="en-US" sz="2000" i="0" u="none" strike="noStrike" kern="0" cap="none" spc="0" normalizeH="0" baseline="0" noProof="0" dirty="0">
                <a:ln>
                  <a:noFill/>
                </a:ln>
                <a:solidFill>
                  <a:schemeClr val="tx1"/>
                </a:solidFill>
                <a:effectLst/>
                <a:uLnTx/>
                <a:uFillTx/>
                <a:sym typeface="Arial" panose="020B0604020202020204"/>
              </a:rPr>
              <a:t>1/2023-12/2024</a:t>
            </a:r>
            <a:r>
              <a:rPr kumimoji="0" lang="el-GR" sz="2000" i="0" u="none" strike="noStrike" kern="0" cap="none" spc="0" normalizeH="0" baseline="0" noProof="0" dirty="0">
                <a:ln>
                  <a:noFill/>
                </a:ln>
                <a:solidFill>
                  <a:schemeClr val="tx1"/>
                </a:solidFill>
                <a:effectLst/>
                <a:uLnTx/>
                <a:uFillTx/>
                <a:sym typeface="Arial" panose="020B0604020202020204"/>
              </a:rPr>
              <a:t>)</a:t>
            </a:r>
          </a:p>
        </p:txBody>
      </p:sp>
      <p:sp>
        <p:nvSpPr>
          <p:cNvPr id="62" name="Subtitle here">
            <a:extLst>
              <a:ext uri="{FF2B5EF4-FFF2-40B4-BE49-F238E27FC236}">
                <a16:creationId xmlns:a16="http://schemas.microsoft.com/office/drawing/2014/main" id="{813F21C2-55D4-D080-478C-5B92F63F5A30}"/>
              </a:ext>
            </a:extLst>
          </p:cNvPr>
          <p:cNvSpPr txBox="1"/>
          <p:nvPr/>
        </p:nvSpPr>
        <p:spPr>
          <a:xfrm>
            <a:off x="21232192" y="5062961"/>
            <a:ext cx="2299808"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Είδος</a:t>
            </a:r>
            <a:endParaRPr kumimoji="0" lang="en-US"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Παρέμβασης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63" name="Rectangle 62">
            <a:extLst>
              <a:ext uri="{FF2B5EF4-FFF2-40B4-BE49-F238E27FC236}">
                <a16:creationId xmlns:a16="http://schemas.microsoft.com/office/drawing/2014/main" id="{2E0EF208-5ACA-609D-12B2-DE736D8F4E6F}"/>
              </a:ext>
            </a:extLst>
          </p:cNvPr>
          <p:cNvSpPr/>
          <p:nvPr/>
        </p:nvSpPr>
        <p:spPr>
          <a:xfrm>
            <a:off x="811286" y="5032213"/>
            <a:ext cx="903378" cy="6415419"/>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7" name="Subtitle here">
            <a:extLst>
              <a:ext uri="{FF2B5EF4-FFF2-40B4-BE49-F238E27FC236}">
                <a16:creationId xmlns:a16="http://schemas.microsoft.com/office/drawing/2014/main" id="{813F21C2-55D4-D080-478C-5B92F63F5A30}"/>
              </a:ext>
            </a:extLst>
          </p:cNvPr>
          <p:cNvSpPr txBox="1"/>
          <p:nvPr/>
        </p:nvSpPr>
        <p:spPr>
          <a:xfrm>
            <a:off x="963551" y="7053663"/>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1</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0" name="Subtitle here">
            <a:extLst>
              <a:ext uri="{FF2B5EF4-FFF2-40B4-BE49-F238E27FC236}">
                <a16:creationId xmlns:a16="http://schemas.microsoft.com/office/drawing/2014/main" id="{813F21C2-55D4-D080-478C-5B92F63F5A30}"/>
              </a:ext>
            </a:extLst>
          </p:cNvPr>
          <p:cNvSpPr txBox="1"/>
          <p:nvPr/>
        </p:nvSpPr>
        <p:spPr>
          <a:xfrm>
            <a:off x="963551" y="9253223"/>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cxnSp>
        <p:nvCxnSpPr>
          <p:cNvPr id="11" name="Straight Connector 10"/>
          <p:cNvCxnSpPr>
            <a:cxnSpLocks/>
          </p:cNvCxnSpPr>
          <p:nvPr/>
        </p:nvCxnSpPr>
        <p:spPr>
          <a:xfrm>
            <a:off x="8687926" y="5094873"/>
            <a:ext cx="17215"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7" name="Straight Connector 86"/>
          <p:cNvCxnSpPr>
            <a:cxnSpLocks/>
          </p:cNvCxnSpPr>
          <p:nvPr/>
        </p:nvCxnSpPr>
        <p:spPr>
          <a:xfrm>
            <a:off x="10810943" y="5045749"/>
            <a:ext cx="0" cy="6347087"/>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8" name="Straight Connector 87"/>
          <p:cNvCxnSpPr>
            <a:cxnSpLocks/>
          </p:cNvCxnSpPr>
          <p:nvPr/>
        </p:nvCxnSpPr>
        <p:spPr>
          <a:xfrm flipH="1">
            <a:off x="12817449" y="5114907"/>
            <a:ext cx="33679"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9" name="Straight Connector 88"/>
          <p:cNvCxnSpPr>
            <a:cxnSpLocks/>
          </p:cNvCxnSpPr>
          <p:nvPr/>
        </p:nvCxnSpPr>
        <p:spPr>
          <a:xfrm>
            <a:off x="14907089" y="5061431"/>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0" name="Straight Connector 89"/>
          <p:cNvCxnSpPr>
            <a:cxnSpLocks/>
          </p:cNvCxnSpPr>
          <p:nvPr/>
        </p:nvCxnSpPr>
        <p:spPr>
          <a:xfrm>
            <a:off x="17357468" y="5061431"/>
            <a:ext cx="14284" cy="634916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1" name="Straight Connector 90"/>
          <p:cNvCxnSpPr>
            <a:cxnSpLocks/>
          </p:cNvCxnSpPr>
          <p:nvPr/>
        </p:nvCxnSpPr>
        <p:spPr>
          <a:xfrm>
            <a:off x="19447109" y="5094873"/>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2" name="Straight Connector 91"/>
          <p:cNvCxnSpPr>
            <a:cxnSpLocks/>
          </p:cNvCxnSpPr>
          <p:nvPr/>
        </p:nvCxnSpPr>
        <p:spPr>
          <a:xfrm>
            <a:off x="21322354" y="5238174"/>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08" name="Straight Connector 107"/>
          <p:cNvCxnSpPr>
            <a:cxnSpLocks/>
          </p:cNvCxnSpPr>
          <p:nvPr/>
        </p:nvCxnSpPr>
        <p:spPr>
          <a:xfrm flipH="1" flipV="1">
            <a:off x="891060" y="5038454"/>
            <a:ext cx="22640940" cy="4493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13" name="Subtitle here">
            <a:extLst>
              <a:ext uri="{FF2B5EF4-FFF2-40B4-BE49-F238E27FC236}">
                <a16:creationId xmlns:a16="http://schemas.microsoft.com/office/drawing/2014/main" id="{813F21C2-55D4-D080-478C-5B92F63F5A30}"/>
              </a:ext>
            </a:extLst>
          </p:cNvPr>
          <p:cNvSpPr txBox="1"/>
          <p:nvPr/>
        </p:nvSpPr>
        <p:spPr>
          <a:xfrm>
            <a:off x="1774730" y="6409079"/>
            <a:ext cx="193331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16" name="Subtitle here">
            <a:extLst>
              <a:ext uri="{FF2B5EF4-FFF2-40B4-BE49-F238E27FC236}">
                <a16:creationId xmlns:a16="http://schemas.microsoft.com/office/drawing/2014/main" id="{813F21C2-55D4-D080-478C-5B92F63F5A30}"/>
              </a:ext>
            </a:extLst>
          </p:cNvPr>
          <p:cNvSpPr txBox="1"/>
          <p:nvPr/>
        </p:nvSpPr>
        <p:spPr>
          <a:xfrm>
            <a:off x="1754589" y="6563084"/>
            <a:ext cx="6891636" cy="143218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spc="0" dirty="0" err="1">
                <a:solidFill>
                  <a:schemeClr val="tx1"/>
                </a:solidFill>
              </a:rPr>
              <a:t>Επικαιροποίηση</a:t>
            </a:r>
            <a:r>
              <a:rPr lang="el-GR" sz="2400" i="0" spc="0" dirty="0">
                <a:solidFill>
                  <a:schemeClr val="tx1"/>
                </a:solidFill>
              </a:rPr>
              <a:t> της ΕΣΤ με χρονικό ορίζοντα μέχρι το 2035</a:t>
            </a:r>
          </a:p>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cxnSp>
        <p:nvCxnSpPr>
          <p:cNvPr id="124" name="Straight Connector 123"/>
          <p:cNvCxnSpPr>
            <a:cxnSpLocks/>
          </p:cNvCxnSpPr>
          <p:nvPr/>
        </p:nvCxnSpPr>
        <p:spPr>
          <a:xfrm flipH="1">
            <a:off x="1774730" y="7852539"/>
            <a:ext cx="21797984" cy="145697"/>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6" name="Straight Connector 125"/>
          <p:cNvCxnSpPr>
            <a:cxnSpLocks/>
          </p:cNvCxnSpPr>
          <p:nvPr/>
        </p:nvCxnSpPr>
        <p:spPr>
          <a:xfrm flipH="1" flipV="1">
            <a:off x="745226" y="11344486"/>
            <a:ext cx="22760203" cy="74069"/>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9" name="Straight Connector 128"/>
          <p:cNvCxnSpPr>
            <a:cxnSpLocks/>
          </p:cNvCxnSpPr>
          <p:nvPr/>
        </p:nvCxnSpPr>
        <p:spPr>
          <a:xfrm>
            <a:off x="23532000" y="5038454"/>
            <a:ext cx="0" cy="637214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30" name="Subtitle here">
            <a:extLst>
              <a:ext uri="{FF2B5EF4-FFF2-40B4-BE49-F238E27FC236}">
                <a16:creationId xmlns:a16="http://schemas.microsoft.com/office/drawing/2014/main" id="{813F21C2-55D4-D080-478C-5B92F63F5A30}"/>
              </a:ext>
            </a:extLst>
          </p:cNvPr>
          <p:cNvSpPr txBox="1"/>
          <p:nvPr/>
        </p:nvSpPr>
        <p:spPr>
          <a:xfrm>
            <a:off x="1754589" y="8272769"/>
            <a:ext cx="6844026"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400" i="0" spc="0" dirty="0">
                <a:solidFill>
                  <a:schemeClr val="tx1"/>
                </a:solidFill>
              </a:rPr>
              <a:t>Υλοποίηση και παρακολούθηση επίτευξης των στόχων της ΕΣΤ</a:t>
            </a:r>
          </a:p>
        </p:txBody>
      </p:sp>
      <p:cxnSp>
        <p:nvCxnSpPr>
          <p:cNvPr id="131" name="Straight Connector 130"/>
          <p:cNvCxnSpPr>
            <a:cxnSpLocks/>
          </p:cNvCxnSpPr>
          <p:nvPr/>
        </p:nvCxnSpPr>
        <p:spPr>
          <a:xfrm flipH="1">
            <a:off x="1774730" y="6307478"/>
            <a:ext cx="21757270"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48" name="Subtitle here">
            <a:extLst>
              <a:ext uri="{FF2B5EF4-FFF2-40B4-BE49-F238E27FC236}">
                <a16:creationId xmlns:a16="http://schemas.microsoft.com/office/drawing/2014/main" id="{813F21C2-55D4-D080-478C-5B92F63F5A30}"/>
              </a:ext>
            </a:extLst>
          </p:cNvPr>
          <p:cNvSpPr txBox="1"/>
          <p:nvPr/>
        </p:nvSpPr>
        <p:spPr>
          <a:xfrm>
            <a:off x="8777238" y="9843366"/>
            <a:ext cx="2032948"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Συνεχιζόμενη</a:t>
            </a:r>
            <a:r>
              <a:rPr kumimoji="0" lang="el-GR" sz="2400" b="0" i="0" u="none" strike="noStrike" kern="0" cap="none" spc="0" normalizeH="0" noProof="0" dirty="0">
                <a:ln>
                  <a:noFill/>
                </a:ln>
                <a:solidFill>
                  <a:schemeClr val="tx1"/>
                </a:solidFill>
                <a:effectLst/>
                <a:uLnTx/>
                <a:uFillTx/>
                <a:latin typeface="Arial" panose="020B0604020202020204"/>
                <a:cs typeface="Arial" panose="020B0604020202020204"/>
                <a:sym typeface="Arial" panose="020B0604020202020204"/>
              </a:rPr>
              <a:t> δράση</a:t>
            </a:r>
            <a:endPar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150" name="Subtitle here">
            <a:extLst>
              <a:ext uri="{FF2B5EF4-FFF2-40B4-BE49-F238E27FC236}">
                <a16:creationId xmlns:a16="http://schemas.microsoft.com/office/drawing/2014/main" id="{813F21C2-55D4-D080-478C-5B92F63F5A30}"/>
              </a:ext>
            </a:extLst>
          </p:cNvPr>
          <p:cNvSpPr txBox="1"/>
          <p:nvPr/>
        </p:nvSpPr>
        <p:spPr>
          <a:xfrm>
            <a:off x="15211582" y="6668407"/>
            <a:ext cx="2212624"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i="0" kern="1200" dirty="0">
                <a:solidFill>
                  <a:srgbClr val="000000"/>
                </a:solidFill>
                <a:latin typeface="Arial" panose="020B0604020202020204" pitchFamily="34" charset="0"/>
                <a:cs typeface="Arial" panose="020B0604020202020204" pitchFamily="34" charset="0"/>
              </a:rPr>
              <a:t>-</a:t>
            </a:r>
            <a:endParaRPr kumimoji="0" lang="el-GR" sz="24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151" name="Subtitle here">
            <a:extLst>
              <a:ext uri="{FF2B5EF4-FFF2-40B4-BE49-F238E27FC236}">
                <a16:creationId xmlns:a16="http://schemas.microsoft.com/office/drawing/2014/main" id="{813F21C2-55D4-D080-478C-5B92F63F5A30}"/>
              </a:ext>
            </a:extLst>
          </p:cNvPr>
          <p:cNvSpPr txBox="1"/>
          <p:nvPr/>
        </p:nvSpPr>
        <p:spPr>
          <a:xfrm>
            <a:off x="13052486" y="9290156"/>
            <a:ext cx="1694245"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3" name="Subtitle here">
            <a:extLst>
              <a:ext uri="{FF2B5EF4-FFF2-40B4-BE49-F238E27FC236}">
                <a16:creationId xmlns:a16="http://schemas.microsoft.com/office/drawing/2014/main" id="{813F21C2-55D4-D080-478C-5B92F63F5A30}"/>
              </a:ext>
            </a:extLst>
          </p:cNvPr>
          <p:cNvSpPr txBox="1"/>
          <p:nvPr/>
        </p:nvSpPr>
        <p:spPr>
          <a:xfrm>
            <a:off x="15106225" y="9158849"/>
            <a:ext cx="169424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7" name="Line">
            <a:extLst>
              <a:ext uri="{FF2B5EF4-FFF2-40B4-BE49-F238E27FC236}">
                <a16:creationId xmlns:a16="http://schemas.microsoft.com/office/drawing/2014/main" id="{A1328507-483E-2BD3-5939-B7B39E42BAD8}"/>
              </a:ext>
            </a:extLst>
          </p:cNvPr>
          <p:cNvSpPr/>
          <p:nvPr/>
        </p:nvSpPr>
        <p:spPr>
          <a:xfrm>
            <a:off x="852000" y="4801728"/>
            <a:ext cx="22680000" cy="1"/>
          </a:xfrm>
          <a:prstGeom prst="line">
            <a:avLst/>
          </a:prstGeom>
          <a:ln w="25400">
            <a:solidFill>
              <a:srgbClr val="E38C19"/>
            </a:solidFill>
            <a:miter lim="400000"/>
          </a:ln>
        </p:spPr>
        <p:txBody>
          <a:bodyPr lIns="50800" tIns="50800" rIns="50800" bIns="50800" anchor="ctr"/>
          <a:lstStyle/>
          <a:p>
            <a:pPr marL="0" marR="0" lvl="0" indent="0" algn="ctr" defTabSz="825500" rtl="0" eaLnBrk="1" fontAlgn="auto" latinLnBrk="0" hangingPunct="0">
              <a:lnSpc>
                <a:spcPct val="80000"/>
              </a:lnSpc>
              <a:spcBef>
                <a:spcPts val="0"/>
              </a:spcBef>
              <a:spcAft>
                <a:spcPts val="0"/>
              </a:spcAft>
              <a:buClrTx/>
              <a:buSzTx/>
              <a:buFontTx/>
              <a:buNone/>
              <a:tabLst/>
              <a:defRPr sz="4000" b="0" cap="all">
                <a:solidFill>
                  <a:srgbClr val="838787"/>
                </a:solidFill>
                <a:latin typeface="Avenir Heavy"/>
                <a:ea typeface="Avenir Heavy"/>
                <a:cs typeface="Avenir Heavy"/>
                <a:sym typeface="Avenir Heavy"/>
              </a:defRPr>
            </a:pPr>
            <a:endParaRPr kumimoji="0" sz="4000" b="0" i="0" u="none" strike="noStrike" kern="0" cap="all" spc="0" normalizeH="0" baseline="0" noProof="0">
              <a:ln>
                <a:noFill/>
              </a:ln>
              <a:solidFill>
                <a:srgbClr val="838787"/>
              </a:solidFill>
              <a:effectLst/>
              <a:uLnTx/>
              <a:uFillTx/>
              <a:latin typeface="Avenir Heavy"/>
              <a:sym typeface="Avenir Heavy"/>
            </a:endParaRPr>
          </a:p>
        </p:txBody>
      </p:sp>
      <p:sp>
        <p:nvSpPr>
          <p:cNvPr id="5" name="Rectangle 4"/>
          <p:cNvSpPr/>
          <p:nvPr/>
        </p:nvSpPr>
        <p:spPr>
          <a:xfrm>
            <a:off x="13159547" y="6727032"/>
            <a:ext cx="1629814" cy="535531"/>
          </a:xfrm>
          <a:prstGeom prst="rect">
            <a:avLst/>
          </a:prstGeom>
        </p:spPr>
        <p:txBody>
          <a:bodyPr wrap="square">
            <a:spAutoFit/>
          </a:bodyPr>
          <a:lstStyle/>
          <a:p>
            <a:pPr lvl="0" defTabSz="457200">
              <a:lnSpc>
                <a:spcPct val="120000"/>
              </a:lnSpc>
              <a:buClr>
                <a:srgbClr val="2F7788"/>
              </a:buClr>
              <a:buSzPct val="120000"/>
              <a:defRPr/>
            </a:pPr>
            <a:r>
              <a:rPr lang="el-GR" sz="2400" b="0" dirty="0">
                <a:solidFill>
                  <a:schemeClr val="tx1"/>
                </a:solidFill>
                <a:latin typeface="Arial" panose="020B0604020202020204"/>
                <a:cs typeface="Arial" panose="020B0604020202020204"/>
                <a:sym typeface="Arial" panose="020B0604020202020204"/>
              </a:rPr>
              <a:t>ΥΦΤ</a:t>
            </a:r>
          </a:p>
        </p:txBody>
      </p:sp>
      <p:sp>
        <p:nvSpPr>
          <p:cNvPr id="57" name="Subtitle here">
            <a:extLst>
              <a:ext uri="{FF2B5EF4-FFF2-40B4-BE49-F238E27FC236}">
                <a16:creationId xmlns:a16="http://schemas.microsoft.com/office/drawing/2014/main" id="{813F21C2-55D4-D080-478C-5B92F63F5A30}"/>
              </a:ext>
            </a:extLst>
          </p:cNvPr>
          <p:cNvSpPr txBox="1"/>
          <p:nvPr/>
        </p:nvSpPr>
        <p:spPr>
          <a:xfrm>
            <a:off x="1004220" y="8169689"/>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l-GR" sz="2400" i="0" spc="0" dirty="0">
                <a:solidFill>
                  <a:srgbClr val="FFFFFF"/>
                </a:solidFill>
              </a:rPr>
              <a:t>2</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58" name="Subtitle here">
            <a:extLst>
              <a:ext uri="{FF2B5EF4-FFF2-40B4-BE49-F238E27FC236}">
                <a16:creationId xmlns:a16="http://schemas.microsoft.com/office/drawing/2014/main" id="{813F21C2-55D4-D080-478C-5B92F63F5A30}"/>
              </a:ext>
            </a:extLst>
          </p:cNvPr>
          <p:cNvSpPr txBox="1"/>
          <p:nvPr/>
        </p:nvSpPr>
        <p:spPr>
          <a:xfrm>
            <a:off x="8828258" y="8058704"/>
            <a:ext cx="2032948"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Συνεχιζόμενη</a:t>
            </a:r>
            <a:r>
              <a:rPr kumimoji="0" lang="el-GR" sz="2400" b="0" i="0" u="none" strike="noStrike" kern="0" cap="none" spc="0" normalizeH="0" noProof="0" dirty="0">
                <a:ln>
                  <a:noFill/>
                </a:ln>
                <a:solidFill>
                  <a:schemeClr val="tx1"/>
                </a:solidFill>
                <a:effectLst/>
                <a:uLnTx/>
                <a:uFillTx/>
                <a:latin typeface="Arial" panose="020B0604020202020204"/>
                <a:cs typeface="Arial" panose="020B0604020202020204"/>
                <a:sym typeface="Arial" panose="020B0604020202020204"/>
              </a:rPr>
              <a:t> δράση</a:t>
            </a:r>
            <a:endPar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cxnSp>
        <p:nvCxnSpPr>
          <p:cNvPr id="61" name="Straight Connector 60"/>
          <p:cNvCxnSpPr>
            <a:cxnSpLocks/>
          </p:cNvCxnSpPr>
          <p:nvPr/>
        </p:nvCxnSpPr>
        <p:spPr>
          <a:xfrm flipH="1">
            <a:off x="1714664" y="9413300"/>
            <a:ext cx="21858050" cy="13605"/>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64" name="Subtitle here">
            <a:extLst>
              <a:ext uri="{FF2B5EF4-FFF2-40B4-BE49-F238E27FC236}">
                <a16:creationId xmlns:a16="http://schemas.microsoft.com/office/drawing/2014/main" id="{813F21C2-55D4-D080-478C-5B92F63F5A30}"/>
              </a:ext>
            </a:extLst>
          </p:cNvPr>
          <p:cNvSpPr txBox="1"/>
          <p:nvPr/>
        </p:nvSpPr>
        <p:spPr>
          <a:xfrm>
            <a:off x="1021796" y="9526114"/>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l-GR" sz="2400" i="0" spc="0" noProof="0" dirty="0">
                <a:solidFill>
                  <a:srgbClr val="FFFFFF"/>
                </a:solidFill>
              </a:rPr>
              <a:t>3</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12" name="Rectangle 11"/>
          <p:cNvSpPr/>
          <p:nvPr/>
        </p:nvSpPr>
        <p:spPr>
          <a:xfrm>
            <a:off x="1754588" y="9508640"/>
            <a:ext cx="6933337" cy="1569660"/>
          </a:xfrm>
          <a:prstGeom prst="rect">
            <a:avLst/>
          </a:prstGeom>
        </p:spPr>
        <p:txBody>
          <a:bodyPr wrap="square">
            <a:spAutoFit/>
          </a:bodyPr>
          <a:lstStyle/>
          <a:p>
            <a:pPr algn="just">
              <a:buClr>
                <a:srgbClr val="2F7788"/>
              </a:buClr>
              <a:buSzPct val="120000"/>
            </a:pPr>
            <a:r>
              <a:rPr lang="el-GR" sz="2400" b="0" dirty="0">
                <a:solidFill>
                  <a:schemeClr val="tx1"/>
                </a:solidFill>
              </a:rPr>
              <a:t>Εφαρμογή Στρατηγικής Μελέτης Περιβαλλοντικών Επιπτώσεων και Μελέτης Φέρουσας Ικανότητας (ΣΜΠΕ/ΦΙ) και Παρακολούθηση Δεικτών </a:t>
            </a:r>
            <a:r>
              <a:rPr lang="el-GR" sz="2400" b="0" dirty="0" err="1">
                <a:solidFill>
                  <a:schemeClr val="tx1"/>
                </a:solidFill>
              </a:rPr>
              <a:t>Αειφορίας</a:t>
            </a:r>
            <a:endParaRPr lang="el-GR" sz="2400" b="0" dirty="0">
              <a:solidFill>
                <a:schemeClr val="tx1"/>
              </a:solidFill>
            </a:endParaRPr>
          </a:p>
        </p:txBody>
      </p:sp>
      <p:sp>
        <p:nvSpPr>
          <p:cNvPr id="55" name="Subtitle here">
            <a:extLst>
              <a:ext uri="{FF2B5EF4-FFF2-40B4-BE49-F238E27FC236}">
                <a16:creationId xmlns:a16="http://schemas.microsoft.com/office/drawing/2014/main" id="{D43C7DCA-02FA-7EFC-0AEB-8FAF94D29299}"/>
              </a:ext>
            </a:extLst>
          </p:cNvPr>
          <p:cNvSpPr txBox="1"/>
          <p:nvPr/>
        </p:nvSpPr>
        <p:spPr>
          <a:xfrm>
            <a:off x="891060" y="3556604"/>
            <a:ext cx="5703761" cy="96436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err="1">
                <a:solidFill>
                  <a:schemeClr val="bg1"/>
                </a:solidFill>
              </a:rPr>
              <a:t>Επικαιροποίηση</a:t>
            </a:r>
            <a:r>
              <a:rPr lang="el-GR" sz="2800" i="0" kern="0" spc="0" dirty="0">
                <a:solidFill>
                  <a:schemeClr val="bg1"/>
                </a:solidFill>
              </a:rPr>
              <a:t> της ΕΣΤ 2030 και Επέκταση μέχρι το 2035</a:t>
            </a:r>
          </a:p>
        </p:txBody>
      </p:sp>
      <p:sp>
        <p:nvSpPr>
          <p:cNvPr id="3" name="Rectangle 2"/>
          <p:cNvSpPr/>
          <p:nvPr/>
        </p:nvSpPr>
        <p:spPr>
          <a:xfrm>
            <a:off x="9531702" y="13198550"/>
            <a:ext cx="527709" cy="461665"/>
          </a:xfrm>
          <a:prstGeom prst="rect">
            <a:avLst/>
          </a:prstGeom>
        </p:spPr>
        <p:txBody>
          <a:bodyPr wrap="none">
            <a:spAutoFit/>
          </a:bodyPr>
          <a:lstStyle/>
          <a:p>
            <a:fld id="{4AD726F4-96BA-4D7A-9EBA-488B91B40FCD}" type="slidenum">
              <a:rPr lang="el-GR" sz="2400" b="0" smtClean="0">
                <a:latin typeface="Helvetica Neue Light"/>
                <a:sym typeface="Helvetica Neue Light"/>
              </a:rPr>
              <a:t>12</a:t>
            </a:fld>
            <a:endParaRPr lang="el-GR" dirty="0"/>
          </a:p>
        </p:txBody>
      </p:sp>
      <p:sp>
        <p:nvSpPr>
          <p:cNvPr id="6" name="Subtitle here">
            <a:extLst>
              <a:ext uri="{FF2B5EF4-FFF2-40B4-BE49-F238E27FC236}">
                <a16:creationId xmlns:a16="http://schemas.microsoft.com/office/drawing/2014/main" id="{C94E137E-C984-0772-3D3B-5FAF69E64C29}"/>
              </a:ext>
            </a:extLst>
          </p:cNvPr>
          <p:cNvSpPr txBox="1"/>
          <p:nvPr/>
        </p:nvSpPr>
        <p:spPr>
          <a:xfrm>
            <a:off x="19563820" y="9954607"/>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0,45</a:t>
            </a:r>
          </a:p>
        </p:txBody>
      </p:sp>
      <p:sp>
        <p:nvSpPr>
          <p:cNvPr id="7" name="Subtitle here">
            <a:extLst>
              <a:ext uri="{FF2B5EF4-FFF2-40B4-BE49-F238E27FC236}">
                <a16:creationId xmlns:a16="http://schemas.microsoft.com/office/drawing/2014/main" id="{97571F1A-69AD-1341-2F3D-CA8619092399}"/>
              </a:ext>
            </a:extLst>
          </p:cNvPr>
          <p:cNvSpPr txBox="1"/>
          <p:nvPr/>
        </p:nvSpPr>
        <p:spPr>
          <a:xfrm>
            <a:off x="19646952" y="6635512"/>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9" name="Subtitle here">
            <a:extLst>
              <a:ext uri="{FF2B5EF4-FFF2-40B4-BE49-F238E27FC236}">
                <a16:creationId xmlns:a16="http://schemas.microsoft.com/office/drawing/2014/main" id="{685B109D-C19A-82E8-995A-1145CEC89C7F}"/>
              </a:ext>
            </a:extLst>
          </p:cNvPr>
          <p:cNvSpPr txBox="1"/>
          <p:nvPr/>
        </p:nvSpPr>
        <p:spPr>
          <a:xfrm>
            <a:off x="17152624" y="6668407"/>
            <a:ext cx="2212624"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a:t>
            </a:r>
          </a:p>
        </p:txBody>
      </p:sp>
      <p:sp>
        <p:nvSpPr>
          <p:cNvPr id="15" name="Subtitle here">
            <a:extLst>
              <a:ext uri="{FF2B5EF4-FFF2-40B4-BE49-F238E27FC236}">
                <a16:creationId xmlns:a16="http://schemas.microsoft.com/office/drawing/2014/main" id="{FF35BF7E-CB16-96C5-C533-CB5685F5C57D}"/>
              </a:ext>
            </a:extLst>
          </p:cNvPr>
          <p:cNvSpPr txBox="1"/>
          <p:nvPr/>
        </p:nvSpPr>
        <p:spPr>
          <a:xfrm>
            <a:off x="21264886" y="6808505"/>
            <a:ext cx="2212624"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Στρατηγική </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17" name="Subtitle here">
            <a:extLst>
              <a:ext uri="{FF2B5EF4-FFF2-40B4-BE49-F238E27FC236}">
                <a16:creationId xmlns:a16="http://schemas.microsoft.com/office/drawing/2014/main" id="{26094EAB-00FD-B735-6ACD-EE297050DB26}"/>
              </a:ext>
            </a:extLst>
          </p:cNvPr>
          <p:cNvSpPr txBox="1"/>
          <p:nvPr/>
        </p:nvSpPr>
        <p:spPr>
          <a:xfrm>
            <a:off x="8705141" y="6757653"/>
            <a:ext cx="2164719" cy="98898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Μάιος- Νοε </a:t>
            </a:r>
          </a:p>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2023</a:t>
            </a:r>
          </a:p>
        </p:txBody>
      </p:sp>
      <p:sp>
        <p:nvSpPr>
          <p:cNvPr id="18" name="Subtitle here">
            <a:extLst>
              <a:ext uri="{FF2B5EF4-FFF2-40B4-BE49-F238E27FC236}">
                <a16:creationId xmlns:a16="http://schemas.microsoft.com/office/drawing/2014/main" id="{0D8B1619-B3DD-1127-B68C-9E3A421A0D1E}"/>
              </a:ext>
            </a:extLst>
          </p:cNvPr>
          <p:cNvSpPr txBox="1"/>
          <p:nvPr/>
        </p:nvSpPr>
        <p:spPr>
          <a:xfrm>
            <a:off x="11073673" y="6683905"/>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19" name="Subtitle here">
            <a:extLst>
              <a:ext uri="{FF2B5EF4-FFF2-40B4-BE49-F238E27FC236}">
                <a16:creationId xmlns:a16="http://schemas.microsoft.com/office/drawing/2014/main" id="{FB750561-AA50-15FF-E200-52E03A814E4A}"/>
              </a:ext>
            </a:extLst>
          </p:cNvPr>
          <p:cNvSpPr txBox="1"/>
          <p:nvPr/>
        </p:nvSpPr>
        <p:spPr>
          <a:xfrm>
            <a:off x="11016201" y="8156795"/>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20" name="Subtitle here">
            <a:extLst>
              <a:ext uri="{FF2B5EF4-FFF2-40B4-BE49-F238E27FC236}">
                <a16:creationId xmlns:a16="http://schemas.microsoft.com/office/drawing/2014/main" id="{6F58F829-81C7-502D-13E2-A3E0A0E31AC0}"/>
              </a:ext>
            </a:extLst>
          </p:cNvPr>
          <p:cNvSpPr txBox="1"/>
          <p:nvPr/>
        </p:nvSpPr>
        <p:spPr>
          <a:xfrm>
            <a:off x="10998500" y="9865476"/>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24" name="Rectangle 23">
            <a:extLst>
              <a:ext uri="{FF2B5EF4-FFF2-40B4-BE49-F238E27FC236}">
                <a16:creationId xmlns:a16="http://schemas.microsoft.com/office/drawing/2014/main" id="{193160C1-7613-C4A9-C4A2-9B9627CA03F2}"/>
              </a:ext>
            </a:extLst>
          </p:cNvPr>
          <p:cNvSpPr/>
          <p:nvPr/>
        </p:nvSpPr>
        <p:spPr>
          <a:xfrm>
            <a:off x="13187162" y="8435642"/>
            <a:ext cx="1629814" cy="535531"/>
          </a:xfrm>
          <a:prstGeom prst="rect">
            <a:avLst/>
          </a:prstGeom>
        </p:spPr>
        <p:txBody>
          <a:bodyPr wrap="square">
            <a:spAutoFit/>
          </a:bodyPr>
          <a:lstStyle/>
          <a:p>
            <a:pPr lvl="0" defTabSz="457200">
              <a:lnSpc>
                <a:spcPct val="120000"/>
              </a:lnSpc>
              <a:buClr>
                <a:srgbClr val="2F7788"/>
              </a:buClr>
              <a:buSzPct val="120000"/>
              <a:defRPr/>
            </a:pPr>
            <a:r>
              <a:rPr lang="el-GR" sz="2400" b="0" dirty="0">
                <a:solidFill>
                  <a:schemeClr val="tx1"/>
                </a:solidFill>
                <a:latin typeface="Arial" panose="020B0604020202020204"/>
                <a:cs typeface="Arial" panose="020B0604020202020204"/>
                <a:sym typeface="Arial" panose="020B0604020202020204"/>
              </a:rPr>
              <a:t>ΥΦΤ</a:t>
            </a:r>
          </a:p>
        </p:txBody>
      </p:sp>
      <p:sp>
        <p:nvSpPr>
          <p:cNvPr id="25" name="Rectangle 24">
            <a:extLst>
              <a:ext uri="{FF2B5EF4-FFF2-40B4-BE49-F238E27FC236}">
                <a16:creationId xmlns:a16="http://schemas.microsoft.com/office/drawing/2014/main" id="{884489EA-9102-9063-751B-0E888A1F12EE}"/>
              </a:ext>
            </a:extLst>
          </p:cNvPr>
          <p:cNvSpPr/>
          <p:nvPr/>
        </p:nvSpPr>
        <p:spPr>
          <a:xfrm>
            <a:off x="13192502" y="9927519"/>
            <a:ext cx="1629814" cy="535531"/>
          </a:xfrm>
          <a:prstGeom prst="rect">
            <a:avLst/>
          </a:prstGeom>
        </p:spPr>
        <p:txBody>
          <a:bodyPr wrap="square">
            <a:spAutoFit/>
          </a:bodyPr>
          <a:lstStyle/>
          <a:p>
            <a:pPr lvl="0" defTabSz="457200">
              <a:lnSpc>
                <a:spcPct val="120000"/>
              </a:lnSpc>
              <a:buClr>
                <a:srgbClr val="2F7788"/>
              </a:buClr>
              <a:buSzPct val="120000"/>
              <a:defRPr/>
            </a:pPr>
            <a:r>
              <a:rPr lang="el-GR" sz="2400" b="0" dirty="0">
                <a:solidFill>
                  <a:schemeClr val="tx1"/>
                </a:solidFill>
                <a:latin typeface="Arial" panose="020B0604020202020204"/>
                <a:cs typeface="Arial" panose="020B0604020202020204"/>
                <a:sym typeface="Arial" panose="020B0604020202020204"/>
              </a:rPr>
              <a:t>ΥΦΤ</a:t>
            </a:r>
          </a:p>
        </p:txBody>
      </p:sp>
      <p:sp>
        <p:nvSpPr>
          <p:cNvPr id="27" name="Subtitle here">
            <a:extLst>
              <a:ext uri="{FF2B5EF4-FFF2-40B4-BE49-F238E27FC236}">
                <a16:creationId xmlns:a16="http://schemas.microsoft.com/office/drawing/2014/main" id="{7D7361EA-3EDF-D960-BB71-0BD5364F4A20}"/>
              </a:ext>
            </a:extLst>
          </p:cNvPr>
          <p:cNvSpPr txBox="1"/>
          <p:nvPr/>
        </p:nvSpPr>
        <p:spPr>
          <a:xfrm>
            <a:off x="15190327" y="8445478"/>
            <a:ext cx="2212624"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a:t>
            </a:r>
          </a:p>
        </p:txBody>
      </p:sp>
      <p:sp>
        <p:nvSpPr>
          <p:cNvPr id="28" name="Subtitle here">
            <a:extLst>
              <a:ext uri="{FF2B5EF4-FFF2-40B4-BE49-F238E27FC236}">
                <a16:creationId xmlns:a16="http://schemas.microsoft.com/office/drawing/2014/main" id="{94782A6E-1AE3-DC64-B3B5-76D849D572D3}"/>
              </a:ext>
            </a:extLst>
          </p:cNvPr>
          <p:cNvSpPr txBox="1"/>
          <p:nvPr/>
        </p:nvSpPr>
        <p:spPr>
          <a:xfrm>
            <a:off x="15344449" y="9955223"/>
            <a:ext cx="2212624"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Subtitle here">
            <a:extLst>
              <a:ext uri="{FF2B5EF4-FFF2-40B4-BE49-F238E27FC236}">
                <a16:creationId xmlns:a16="http://schemas.microsoft.com/office/drawing/2014/main" id="{84B31B84-BC00-DABC-1543-7C44865B88F6}"/>
              </a:ext>
            </a:extLst>
          </p:cNvPr>
          <p:cNvSpPr txBox="1"/>
          <p:nvPr/>
        </p:nvSpPr>
        <p:spPr>
          <a:xfrm>
            <a:off x="17236684" y="8498471"/>
            <a:ext cx="2212624"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i="0" kern="1200" dirty="0">
                <a:solidFill>
                  <a:srgbClr val="000000"/>
                </a:solidFill>
                <a:latin typeface="Arial" panose="020B0604020202020204" pitchFamily="34" charset="0"/>
                <a:cs typeface="Arial" panose="020B0604020202020204" pitchFamily="34" charset="0"/>
              </a:rPr>
              <a:t>-</a:t>
            </a:r>
            <a:endParaRPr kumimoji="0" lang="el-GR" sz="24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0" name="Subtitle here">
            <a:extLst>
              <a:ext uri="{FF2B5EF4-FFF2-40B4-BE49-F238E27FC236}">
                <a16:creationId xmlns:a16="http://schemas.microsoft.com/office/drawing/2014/main" id="{7CF2D930-087B-B65A-F18B-C4F7F582AAFD}"/>
              </a:ext>
            </a:extLst>
          </p:cNvPr>
          <p:cNvSpPr txBox="1"/>
          <p:nvPr/>
        </p:nvSpPr>
        <p:spPr>
          <a:xfrm>
            <a:off x="17352214" y="9843366"/>
            <a:ext cx="2212624"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Εθνικοί Πόροι</a:t>
            </a:r>
          </a:p>
        </p:txBody>
      </p:sp>
      <p:sp>
        <p:nvSpPr>
          <p:cNvPr id="33" name="Subtitle here">
            <a:extLst>
              <a:ext uri="{FF2B5EF4-FFF2-40B4-BE49-F238E27FC236}">
                <a16:creationId xmlns:a16="http://schemas.microsoft.com/office/drawing/2014/main" id="{1D5B4B3D-0EC8-F194-EF21-4008D856B25E}"/>
              </a:ext>
            </a:extLst>
          </p:cNvPr>
          <p:cNvSpPr txBox="1"/>
          <p:nvPr/>
        </p:nvSpPr>
        <p:spPr>
          <a:xfrm>
            <a:off x="19619307" y="8496477"/>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34" name="Subtitle here">
            <a:extLst>
              <a:ext uri="{FF2B5EF4-FFF2-40B4-BE49-F238E27FC236}">
                <a16:creationId xmlns:a16="http://schemas.microsoft.com/office/drawing/2014/main" id="{F956DFD9-7BCD-4E3D-C6F3-770F7FA99618}"/>
              </a:ext>
            </a:extLst>
          </p:cNvPr>
          <p:cNvSpPr txBox="1"/>
          <p:nvPr/>
        </p:nvSpPr>
        <p:spPr>
          <a:xfrm>
            <a:off x="21522467" y="8428057"/>
            <a:ext cx="1836307"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Στρατηγική</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5" name="Subtitle here">
            <a:extLst>
              <a:ext uri="{FF2B5EF4-FFF2-40B4-BE49-F238E27FC236}">
                <a16:creationId xmlns:a16="http://schemas.microsoft.com/office/drawing/2014/main" id="{9E743EDB-8DF5-BCCD-338B-6F818222DA1D}"/>
              </a:ext>
            </a:extLst>
          </p:cNvPr>
          <p:cNvSpPr txBox="1"/>
          <p:nvPr/>
        </p:nvSpPr>
        <p:spPr>
          <a:xfrm>
            <a:off x="21280715" y="9976383"/>
            <a:ext cx="2212624"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Στρατηγική</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Tree>
    <p:extLst>
      <p:ext uri="{BB962C8B-B14F-4D97-AF65-F5344CB8AC3E}">
        <p14:creationId xmlns:p14="http://schemas.microsoft.com/office/powerpoint/2010/main" val="314919308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9" y="562098"/>
            <a:ext cx="10243916"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Στρατηγικοί Στόχοι</a:t>
            </a:r>
          </a:p>
        </p:txBody>
      </p:sp>
      <p:sp>
        <p:nvSpPr>
          <p:cNvPr id="2" name="Line">
            <a:extLst>
              <a:ext uri="{FF2B5EF4-FFF2-40B4-BE49-F238E27FC236}">
                <a16:creationId xmlns:a16="http://schemas.microsoft.com/office/drawing/2014/main" id="{1886EEB6-9BC0-5D12-EBED-623414732DEF}"/>
              </a:ext>
            </a:extLst>
          </p:cNvPr>
          <p:cNvSpPr/>
          <p:nvPr/>
        </p:nvSpPr>
        <p:spPr>
          <a:xfrm>
            <a:off x="852000" y="3030791"/>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3135952"/>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rgbClr val="5E5E5E"/>
                </a:solidFill>
              </a:rPr>
              <a:t>Στόχος</a:t>
            </a:r>
            <a:endParaRPr lang="el-GR" sz="2400" b="1" i="0" kern="0" spc="0" dirty="0">
              <a:solidFill>
                <a:srgbClr val="2F7788"/>
              </a:solidFill>
            </a:endParaRPr>
          </a:p>
        </p:txBody>
      </p:sp>
      <p:sp>
        <p:nvSpPr>
          <p:cNvPr id="18" name="Subtitle here">
            <a:extLst>
              <a:ext uri="{FF2B5EF4-FFF2-40B4-BE49-F238E27FC236}">
                <a16:creationId xmlns:a16="http://schemas.microsoft.com/office/drawing/2014/main" id="{E21FE21D-8559-B180-2463-6ED0750C6D07}"/>
              </a:ext>
            </a:extLst>
          </p:cNvPr>
          <p:cNvSpPr txBox="1"/>
          <p:nvPr/>
        </p:nvSpPr>
        <p:spPr>
          <a:xfrm>
            <a:off x="5285450" y="3135952"/>
            <a:ext cx="2568902"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Περιγραφή</a:t>
            </a:r>
            <a:endParaRPr lang="el-GR" sz="2400" b="1" i="0" kern="0" spc="0" dirty="0">
              <a:solidFill>
                <a:schemeClr val="tx1"/>
              </a:solidFill>
            </a:endParaRPr>
          </a:p>
        </p:txBody>
      </p:sp>
      <p:sp>
        <p:nvSpPr>
          <p:cNvPr id="30" name="Subtitle here">
            <a:extLst>
              <a:ext uri="{FF2B5EF4-FFF2-40B4-BE49-F238E27FC236}">
                <a16:creationId xmlns:a16="http://schemas.microsoft.com/office/drawing/2014/main" id="{E67CABA6-59DE-E45F-25D4-86E6FF97669C}"/>
              </a:ext>
            </a:extLst>
          </p:cNvPr>
          <p:cNvSpPr txBox="1"/>
          <p:nvPr/>
        </p:nvSpPr>
        <p:spPr>
          <a:xfrm>
            <a:off x="18198331" y="3246044"/>
            <a:ext cx="378380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Χρονοδιάγραμμα</a:t>
            </a:r>
            <a:endParaRPr lang="el-GR" sz="2400" b="1" i="0" kern="0" spc="0" dirty="0">
              <a:solidFill>
                <a:schemeClr val="tx1"/>
              </a:solidFill>
            </a:endParaRPr>
          </a:p>
        </p:txBody>
      </p:sp>
      <p:sp>
        <p:nvSpPr>
          <p:cNvPr id="33" name="Subtitle here">
            <a:extLst>
              <a:ext uri="{FF2B5EF4-FFF2-40B4-BE49-F238E27FC236}">
                <a16:creationId xmlns:a16="http://schemas.microsoft.com/office/drawing/2014/main" id="{30BC3C46-7AD4-C6C6-13C4-127C830B5542}"/>
              </a:ext>
            </a:extLst>
          </p:cNvPr>
          <p:cNvSpPr txBox="1"/>
          <p:nvPr/>
        </p:nvSpPr>
        <p:spPr>
          <a:xfrm>
            <a:off x="21532231" y="3243793"/>
            <a:ext cx="1677296" cy="54579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Αφορά</a:t>
            </a:r>
          </a:p>
        </p:txBody>
      </p:sp>
      <p:pic>
        <p:nvPicPr>
          <p:cNvPr id="36" name="Picture 35"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6262" y="1271344"/>
            <a:ext cx="1960918" cy="1902647"/>
          </a:xfrm>
          <a:prstGeom prst="rect">
            <a:avLst/>
          </a:prstGeom>
        </p:spPr>
      </p:pic>
      <p:sp>
        <p:nvSpPr>
          <p:cNvPr id="49" name="Rectangle 48">
            <a:extLst>
              <a:ext uri="{FF2B5EF4-FFF2-40B4-BE49-F238E27FC236}">
                <a16:creationId xmlns:a16="http://schemas.microsoft.com/office/drawing/2014/main" id="{CB6CF44E-5D63-FA5A-748D-6CC969F7B7FA}"/>
              </a:ext>
            </a:extLst>
          </p:cNvPr>
          <p:cNvSpPr/>
          <p:nvPr/>
        </p:nvSpPr>
        <p:spPr>
          <a:xfrm>
            <a:off x="852000" y="3759608"/>
            <a:ext cx="4226642" cy="1343301"/>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Rectangle 51">
            <a:extLst>
              <a:ext uri="{FF2B5EF4-FFF2-40B4-BE49-F238E27FC236}">
                <a16:creationId xmlns:a16="http://schemas.microsoft.com/office/drawing/2014/main" id="{F29D2E5A-D73D-B8F4-0879-44AFE9E8D5BE}"/>
              </a:ext>
            </a:extLst>
          </p:cNvPr>
          <p:cNvSpPr/>
          <p:nvPr/>
        </p:nvSpPr>
        <p:spPr>
          <a:xfrm>
            <a:off x="5285450" y="3759608"/>
            <a:ext cx="9846453"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Rectangle 54">
            <a:extLst>
              <a:ext uri="{FF2B5EF4-FFF2-40B4-BE49-F238E27FC236}">
                <a16:creationId xmlns:a16="http://schemas.microsoft.com/office/drawing/2014/main" id="{52FBA867-A332-BAAF-1A63-E7C3460610C1}"/>
              </a:ext>
            </a:extLst>
          </p:cNvPr>
          <p:cNvSpPr/>
          <p:nvPr/>
        </p:nvSpPr>
        <p:spPr>
          <a:xfrm>
            <a:off x="15368564"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Rectangle 57">
            <a:extLst>
              <a:ext uri="{FF2B5EF4-FFF2-40B4-BE49-F238E27FC236}">
                <a16:creationId xmlns:a16="http://schemas.microsoft.com/office/drawing/2014/main" id="{D156E402-D196-B61F-48E0-F060CF4A0B53}"/>
              </a:ext>
            </a:extLst>
          </p:cNvPr>
          <p:cNvSpPr/>
          <p:nvPr/>
        </p:nvSpPr>
        <p:spPr>
          <a:xfrm>
            <a:off x="18174127"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Rectangle 60">
            <a:extLst>
              <a:ext uri="{FF2B5EF4-FFF2-40B4-BE49-F238E27FC236}">
                <a16:creationId xmlns:a16="http://schemas.microsoft.com/office/drawing/2014/main" id="{3061DBBB-7DA5-8ED7-68F0-B9A8BAAED7C2}"/>
              </a:ext>
            </a:extLst>
          </p:cNvPr>
          <p:cNvSpPr/>
          <p:nvPr/>
        </p:nvSpPr>
        <p:spPr>
          <a:xfrm>
            <a:off x="20963098"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837618" y="3759608"/>
            <a:ext cx="4226642" cy="139525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a:solidFill>
                  <a:schemeClr val="bg1"/>
                </a:solidFill>
              </a:rPr>
              <a:t>Αναβάθμιση και Εμπλουτισμός Υποδομών και Υπηρεσιών</a:t>
            </a:r>
          </a:p>
        </p:txBody>
      </p:sp>
      <p:sp>
        <p:nvSpPr>
          <p:cNvPr id="15" name="Subtitle here">
            <a:extLst>
              <a:ext uri="{FF2B5EF4-FFF2-40B4-BE49-F238E27FC236}">
                <a16:creationId xmlns:a16="http://schemas.microsoft.com/office/drawing/2014/main" id="{75E10902-FE2E-A9EB-4119-3809C11BA9A7}"/>
              </a:ext>
            </a:extLst>
          </p:cNvPr>
          <p:cNvSpPr txBox="1"/>
          <p:nvPr/>
        </p:nvSpPr>
        <p:spPr>
          <a:xfrm>
            <a:off x="21209759" y="3812839"/>
            <a:ext cx="2322241" cy="4103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endParaRPr lang="el-GR" sz="2000" i="0" kern="0" spc="0" dirty="0">
              <a:solidFill>
                <a:srgbClr val="5E5E5E"/>
              </a:solidFill>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6" y="2119207"/>
            <a:ext cx="17296011"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pPr>
            <a:r>
              <a:rPr lang="el-GR" sz="3600" b="1" i="0" dirty="0">
                <a:solidFill>
                  <a:srgbClr val="E38C19"/>
                </a:solidFill>
              </a:rPr>
              <a:t>Αναβάθμιση και Εμπλουτισμός Υποδομών και Υπηρεσιών</a:t>
            </a:r>
            <a:endParaRPr lang="el-GR" sz="4000" b="1" i="0" dirty="0">
              <a:solidFill>
                <a:srgbClr val="E38C19"/>
              </a:solidFill>
            </a:endParaRPr>
          </a:p>
        </p:txBody>
      </p:sp>
      <p:sp>
        <p:nvSpPr>
          <p:cNvPr id="24" name="Rectangle 23">
            <a:extLst>
              <a:ext uri="{FF2B5EF4-FFF2-40B4-BE49-F238E27FC236}">
                <a16:creationId xmlns:a16="http://schemas.microsoft.com/office/drawing/2014/main" id="{F8773CAD-6845-523F-27F7-16D569DAB4EB}"/>
              </a:ext>
            </a:extLst>
          </p:cNvPr>
          <p:cNvSpPr/>
          <p:nvPr/>
        </p:nvSpPr>
        <p:spPr>
          <a:xfrm>
            <a:off x="837618" y="5443424"/>
            <a:ext cx="288860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Line">
            <a:extLst>
              <a:ext uri="{FF2B5EF4-FFF2-40B4-BE49-F238E27FC236}">
                <a16:creationId xmlns:a16="http://schemas.microsoft.com/office/drawing/2014/main" id="{A1328507-483E-2BD3-5939-B7B39E42BAD8}"/>
              </a:ext>
            </a:extLst>
          </p:cNvPr>
          <p:cNvSpPr/>
          <p:nvPr/>
        </p:nvSpPr>
        <p:spPr>
          <a:xfrm>
            <a:off x="852000" y="5326657"/>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29" name="Subtitle here">
            <a:extLst>
              <a:ext uri="{FF2B5EF4-FFF2-40B4-BE49-F238E27FC236}">
                <a16:creationId xmlns:a16="http://schemas.microsoft.com/office/drawing/2014/main" id="{4C3067CC-53E4-36D2-6C83-492A1376F375}"/>
              </a:ext>
            </a:extLst>
          </p:cNvPr>
          <p:cNvSpPr txBox="1"/>
          <p:nvPr/>
        </p:nvSpPr>
        <p:spPr>
          <a:xfrm>
            <a:off x="837617" y="5443825"/>
            <a:ext cx="2617310"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Παρεμβάσεις</a:t>
            </a:r>
          </a:p>
        </p:txBody>
      </p:sp>
      <p:sp>
        <p:nvSpPr>
          <p:cNvPr id="39" name="Rectangle 38">
            <a:extLst>
              <a:ext uri="{FF2B5EF4-FFF2-40B4-BE49-F238E27FC236}">
                <a16:creationId xmlns:a16="http://schemas.microsoft.com/office/drawing/2014/main" id="{5942514B-BE11-1B9C-57F6-2BDEC03CF1B7}"/>
              </a:ext>
            </a:extLst>
          </p:cNvPr>
          <p:cNvSpPr/>
          <p:nvPr/>
        </p:nvSpPr>
        <p:spPr>
          <a:xfrm>
            <a:off x="837617" y="6127424"/>
            <a:ext cx="11961593" cy="61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Subtitle here">
            <a:extLst>
              <a:ext uri="{FF2B5EF4-FFF2-40B4-BE49-F238E27FC236}">
                <a16:creationId xmlns:a16="http://schemas.microsoft.com/office/drawing/2014/main" id="{23AD6CE5-7152-651A-0B75-816C709ED253}"/>
              </a:ext>
            </a:extLst>
          </p:cNvPr>
          <p:cNvSpPr txBox="1"/>
          <p:nvPr/>
        </p:nvSpPr>
        <p:spPr>
          <a:xfrm>
            <a:off x="897864" y="6087174"/>
            <a:ext cx="2888604"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spc="0" dirty="0">
                <a:solidFill>
                  <a:schemeClr val="tx1"/>
                </a:solidFill>
              </a:rPr>
              <a:t>Έργο</a:t>
            </a:r>
            <a:endParaRPr lang="el-GR" sz="2400" i="0" kern="0" spc="0" dirty="0">
              <a:solidFill>
                <a:schemeClr val="tx1"/>
              </a:solidFill>
            </a:endParaRPr>
          </a:p>
        </p:txBody>
      </p:sp>
      <p:sp>
        <p:nvSpPr>
          <p:cNvPr id="41" name="Subtitle here">
            <a:extLst>
              <a:ext uri="{FF2B5EF4-FFF2-40B4-BE49-F238E27FC236}">
                <a16:creationId xmlns:a16="http://schemas.microsoft.com/office/drawing/2014/main" id="{1B4171CA-4CC7-AECB-EF83-2275810AD296}"/>
              </a:ext>
            </a:extLst>
          </p:cNvPr>
          <p:cNvSpPr txBox="1"/>
          <p:nvPr/>
        </p:nvSpPr>
        <p:spPr>
          <a:xfrm>
            <a:off x="1017211" y="6570154"/>
            <a:ext cx="6141872" cy="502701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lgn="just">
              <a:buClr>
                <a:srgbClr val="2F7788"/>
              </a:buClr>
              <a:buSzPct val="120000"/>
              <a:buFont typeface="+mj-lt"/>
              <a:buAutoNum type="arabicPeriod"/>
            </a:pPr>
            <a:r>
              <a:rPr lang="el-GR" sz="2000" i="0" kern="0" spc="0" dirty="0">
                <a:solidFill>
                  <a:schemeClr val="tx1"/>
                </a:solidFill>
                <a:latin typeface="Arial" panose="020B0604020202020204" pitchFamily="34" charset="0"/>
                <a:cs typeface="Arial" panose="020B0604020202020204" pitchFamily="34" charset="0"/>
              </a:rPr>
              <a:t>Τουριστικά Καταλύματα</a:t>
            </a:r>
            <a:r>
              <a:rPr lang="en-US" sz="2000" i="0" kern="0" spc="0" dirty="0">
                <a:solidFill>
                  <a:schemeClr val="tx1"/>
                </a:solidFill>
                <a:latin typeface="Arial" panose="020B0604020202020204" pitchFamily="34" charset="0"/>
                <a:cs typeface="Arial" panose="020B0604020202020204" pitchFamily="34" charset="0"/>
              </a:rPr>
              <a:t>:</a:t>
            </a:r>
            <a:endParaRPr lang="el-GR" sz="2000" i="0" spc="0" dirty="0">
              <a:solidFill>
                <a:schemeClr val="tx1"/>
              </a:solidFill>
              <a:latin typeface="Arial" panose="020B0604020202020204" pitchFamily="34" charset="0"/>
              <a:cs typeface="Arial" panose="020B0604020202020204" pitchFamily="34" charset="0"/>
            </a:endParaRPr>
          </a:p>
          <a:p>
            <a:pPr marL="457200" indent="-457200" algn="just">
              <a:buClr>
                <a:srgbClr val="2F7788"/>
              </a:buClr>
              <a:buSzPct val="120000"/>
              <a:buFont typeface="+mj-lt"/>
              <a:buAutoNum type="arabicPeriod"/>
            </a:pPr>
            <a:endParaRPr lang="el-GR" sz="2000" i="0" kern="0" spc="0" dirty="0">
              <a:solidFill>
                <a:schemeClr val="tx1"/>
              </a:solidFill>
              <a:latin typeface="Arial" panose="020B0604020202020204" pitchFamily="34" charset="0"/>
              <a:cs typeface="Arial" panose="020B0604020202020204" pitchFamily="34" charset="0"/>
            </a:endParaRPr>
          </a:p>
          <a:p>
            <a:pPr marL="457200" indent="-457200" algn="just">
              <a:buClr>
                <a:srgbClr val="2F7788"/>
              </a:buClr>
              <a:buSzPct val="120000"/>
              <a:buFont typeface="+mj-lt"/>
              <a:buAutoNum type="arabicPeriod"/>
            </a:pPr>
            <a:endParaRPr lang="el-GR" sz="2000" i="0" spc="0" dirty="0">
              <a:solidFill>
                <a:schemeClr val="tx1"/>
              </a:solidFill>
              <a:latin typeface="Arial" panose="020B0604020202020204" pitchFamily="34" charset="0"/>
              <a:cs typeface="Arial" panose="020B0604020202020204" pitchFamily="34" charset="0"/>
            </a:endParaRPr>
          </a:p>
          <a:p>
            <a:pPr marL="457200" indent="-457200" algn="just">
              <a:buClr>
                <a:srgbClr val="2F7788"/>
              </a:buClr>
              <a:buSzPct val="120000"/>
              <a:buFont typeface="+mj-lt"/>
              <a:buAutoNum type="arabicPeriod"/>
            </a:pPr>
            <a:endParaRPr lang="el-GR" sz="2000" i="0" kern="0" spc="0" dirty="0">
              <a:solidFill>
                <a:schemeClr val="tx1"/>
              </a:solidFill>
              <a:latin typeface="Arial" panose="020B0604020202020204" pitchFamily="34" charset="0"/>
              <a:cs typeface="Arial" panose="020B0604020202020204" pitchFamily="34" charset="0"/>
            </a:endParaRPr>
          </a:p>
          <a:p>
            <a:pPr marL="457200" indent="-457200" algn="just">
              <a:buClr>
                <a:srgbClr val="2F7788"/>
              </a:buClr>
              <a:buSzPct val="120000"/>
              <a:buFont typeface="+mj-lt"/>
              <a:buAutoNum type="arabicPeriod"/>
            </a:pPr>
            <a:endParaRPr lang="el-GR" sz="2000" i="0" spc="0" dirty="0">
              <a:solidFill>
                <a:schemeClr val="tx1"/>
              </a:solidFill>
              <a:latin typeface="Arial" panose="020B0604020202020204" pitchFamily="34" charset="0"/>
              <a:cs typeface="Arial" panose="020B0604020202020204" pitchFamily="34" charset="0"/>
            </a:endParaRPr>
          </a:p>
          <a:p>
            <a:pPr marL="457200" indent="-457200" algn="just">
              <a:buClr>
                <a:srgbClr val="2F7788"/>
              </a:buClr>
              <a:buSzPct val="120000"/>
              <a:buFont typeface="+mj-lt"/>
              <a:buAutoNum type="arabicPeriod"/>
            </a:pPr>
            <a:endParaRPr lang="el-GR" sz="2000" i="0" kern="0" spc="0" dirty="0">
              <a:solidFill>
                <a:schemeClr val="tx1"/>
              </a:solidFill>
              <a:latin typeface="Arial" panose="020B0604020202020204" pitchFamily="34" charset="0"/>
              <a:cs typeface="Arial" panose="020B0604020202020204" pitchFamily="34" charset="0"/>
            </a:endParaRPr>
          </a:p>
          <a:p>
            <a:pPr marL="457200" indent="-457200" algn="just">
              <a:buClr>
                <a:srgbClr val="2F7788"/>
              </a:buClr>
              <a:buSzPct val="120000"/>
              <a:buFont typeface="+mj-lt"/>
              <a:buAutoNum type="arabicPeriod"/>
            </a:pPr>
            <a:endParaRPr lang="en-US" sz="2000" i="0" spc="0" dirty="0">
              <a:solidFill>
                <a:schemeClr val="tx1"/>
              </a:solidFill>
              <a:latin typeface="Arial" panose="020B0604020202020204" pitchFamily="34" charset="0"/>
              <a:cs typeface="Arial" panose="020B0604020202020204" pitchFamily="34" charset="0"/>
            </a:endParaRPr>
          </a:p>
          <a:p>
            <a:pPr marL="457200" indent="-457200" algn="just">
              <a:buClr>
                <a:srgbClr val="2F7788"/>
              </a:buClr>
              <a:buSzPct val="120000"/>
              <a:buFont typeface="+mj-lt"/>
              <a:buAutoNum type="arabicPeriod"/>
            </a:pPr>
            <a:endParaRPr lang="en-US" sz="2000" i="0" spc="0" dirty="0">
              <a:solidFill>
                <a:schemeClr val="tx1"/>
              </a:solidFill>
              <a:latin typeface="Arial" panose="020B0604020202020204" pitchFamily="34" charset="0"/>
              <a:cs typeface="Arial" panose="020B0604020202020204" pitchFamily="34" charset="0"/>
            </a:endParaRPr>
          </a:p>
          <a:p>
            <a:pPr marL="457200" indent="-457200" algn="just">
              <a:buClr>
                <a:srgbClr val="2F7788"/>
              </a:buClr>
              <a:buSzPct val="120000"/>
              <a:buFont typeface="+mj-lt"/>
              <a:buAutoNum type="arabicPeriod"/>
            </a:pPr>
            <a:endParaRPr lang="en-US" sz="2000" i="0" spc="0" dirty="0">
              <a:solidFill>
                <a:schemeClr val="tx1"/>
              </a:solidFill>
              <a:latin typeface="Arial" panose="020B0604020202020204" pitchFamily="34" charset="0"/>
              <a:cs typeface="Arial" panose="020B0604020202020204" pitchFamily="34" charset="0"/>
            </a:endParaRPr>
          </a:p>
          <a:p>
            <a:pPr marL="457200" indent="-457200" algn="just">
              <a:buClr>
                <a:srgbClr val="2F7788"/>
              </a:buClr>
              <a:buSzPct val="120000"/>
              <a:buFont typeface="+mj-lt"/>
              <a:buAutoNum type="arabicPeriod"/>
            </a:pPr>
            <a:endParaRPr lang="en-US" sz="2000" i="0" spc="0" dirty="0">
              <a:solidFill>
                <a:schemeClr val="tx1"/>
              </a:solidFill>
              <a:latin typeface="Arial" panose="020B0604020202020204" pitchFamily="34" charset="0"/>
              <a:cs typeface="Arial" panose="020B0604020202020204" pitchFamily="34" charset="0"/>
            </a:endParaRPr>
          </a:p>
          <a:p>
            <a:pPr marL="457200" indent="-457200" algn="just">
              <a:buClr>
                <a:srgbClr val="2F7788"/>
              </a:buClr>
              <a:buSzPct val="120000"/>
              <a:buFont typeface="+mj-lt"/>
              <a:buAutoNum type="arabicPeriod"/>
            </a:pPr>
            <a:r>
              <a:rPr lang="el-GR" sz="2000" i="0" spc="0" dirty="0">
                <a:solidFill>
                  <a:schemeClr val="tx1"/>
                </a:solidFill>
                <a:latin typeface="Arial" panose="020B0604020202020204" pitchFamily="34" charset="0"/>
                <a:cs typeface="Arial" panose="020B0604020202020204" pitchFamily="34" charset="0"/>
              </a:rPr>
              <a:t>Κέντρα Αναψυχής</a:t>
            </a:r>
          </a:p>
          <a:p>
            <a:pPr marL="457200" indent="-457200" algn="just">
              <a:buClr>
                <a:srgbClr val="2F7788"/>
              </a:buClr>
              <a:buSzPct val="120000"/>
              <a:buFont typeface="+mj-lt"/>
              <a:buAutoNum type="arabicPeriod"/>
            </a:pPr>
            <a:endParaRPr lang="el-GR" sz="2000" i="0" spc="0" dirty="0">
              <a:solidFill>
                <a:schemeClr val="tx1"/>
              </a:solidFill>
              <a:latin typeface="Arial" panose="020B0604020202020204" pitchFamily="34" charset="0"/>
              <a:cs typeface="Arial" panose="020B0604020202020204" pitchFamily="34" charset="0"/>
            </a:endParaRPr>
          </a:p>
          <a:p>
            <a:pPr marL="457200" indent="-457200" algn="just">
              <a:buClr>
                <a:srgbClr val="2F7788"/>
              </a:buClr>
              <a:buSzPct val="120000"/>
              <a:buFont typeface="+mj-lt"/>
              <a:buAutoNum type="arabicPeriod"/>
            </a:pPr>
            <a:endParaRPr lang="el-GR" sz="2000" i="0" spc="0" dirty="0">
              <a:solidFill>
                <a:schemeClr val="tx1"/>
              </a:solidFill>
              <a:latin typeface="Arial" panose="020B0604020202020204" pitchFamily="34" charset="0"/>
              <a:cs typeface="Arial" panose="020B0604020202020204" pitchFamily="34" charset="0"/>
            </a:endParaRPr>
          </a:p>
          <a:p>
            <a:pPr marL="457200" indent="-457200" algn="just">
              <a:buClr>
                <a:srgbClr val="2F7788"/>
              </a:buClr>
              <a:buSzPct val="120000"/>
              <a:buFont typeface="+mj-lt"/>
              <a:buAutoNum type="arabicPeriod"/>
            </a:pPr>
            <a:endParaRPr lang="el-GR" sz="2000" i="0" spc="0" dirty="0">
              <a:solidFill>
                <a:schemeClr val="tx1"/>
              </a:solidFill>
              <a:latin typeface="Arial" panose="020B0604020202020204" pitchFamily="34" charset="0"/>
              <a:cs typeface="Arial" panose="020B0604020202020204" pitchFamily="34" charset="0"/>
            </a:endParaRPr>
          </a:p>
          <a:p>
            <a:pPr marL="457200" indent="-457200" algn="just">
              <a:buClr>
                <a:srgbClr val="2F7788"/>
              </a:buClr>
              <a:buSzPct val="120000"/>
              <a:buFont typeface="+mj-lt"/>
              <a:buAutoNum type="arabicPeriod"/>
            </a:pPr>
            <a:r>
              <a:rPr lang="el-GR" sz="2000" i="0" spc="0" dirty="0">
                <a:solidFill>
                  <a:schemeClr val="tx1"/>
                </a:solidFill>
                <a:latin typeface="Arial" panose="020B0604020202020204" pitchFamily="34" charset="0"/>
                <a:cs typeface="Arial" panose="020B0604020202020204" pitchFamily="34" charset="0"/>
              </a:rPr>
              <a:t>Ενίσχυση των παραλιακών </a:t>
            </a:r>
            <a:r>
              <a:rPr lang="el-GR" sz="2000" i="0" spc="0" dirty="0" err="1">
                <a:solidFill>
                  <a:schemeClr val="tx1"/>
                </a:solidFill>
                <a:latin typeface="Arial" panose="020B0604020202020204" pitchFamily="34" charset="0"/>
                <a:cs typeface="Arial" panose="020B0604020202020204" pitchFamily="34" charset="0"/>
              </a:rPr>
              <a:t>θερέτρων</a:t>
            </a:r>
            <a:r>
              <a:rPr lang="el-GR" sz="2000" i="0" spc="0" dirty="0">
                <a:solidFill>
                  <a:schemeClr val="tx1"/>
                </a:solidFill>
                <a:latin typeface="Arial" panose="020B0604020202020204" pitchFamily="34" charset="0"/>
                <a:cs typeface="Arial" panose="020B0604020202020204" pitchFamily="34" charset="0"/>
              </a:rPr>
              <a:t> της χώρας</a:t>
            </a:r>
          </a:p>
          <a:p>
            <a:pPr marL="457200" indent="-457200" algn="just">
              <a:buClr>
                <a:srgbClr val="2F7788"/>
              </a:buClr>
              <a:buSzPct val="120000"/>
              <a:buFont typeface="+mj-lt"/>
              <a:buAutoNum type="arabicPeriod"/>
            </a:pPr>
            <a:endParaRPr lang="el-GR" sz="2000" i="0" kern="0" spc="0" dirty="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93B9AA57-86E1-AEB1-0E30-E6ADEB0F84BE}"/>
              </a:ext>
            </a:extLst>
          </p:cNvPr>
          <p:cNvSpPr/>
          <p:nvPr/>
        </p:nvSpPr>
        <p:spPr>
          <a:xfrm>
            <a:off x="13221902" y="5443424"/>
            <a:ext cx="3506400"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2" name="Rectangle 191">
            <a:extLst>
              <a:ext uri="{FF2B5EF4-FFF2-40B4-BE49-F238E27FC236}">
                <a16:creationId xmlns:a16="http://schemas.microsoft.com/office/drawing/2014/main" id="{9E10889A-63B9-1B4C-DE36-9562FD9685FA}"/>
              </a:ext>
            </a:extLst>
          </p:cNvPr>
          <p:cNvSpPr/>
          <p:nvPr/>
        </p:nvSpPr>
        <p:spPr>
          <a:xfrm>
            <a:off x="13221902" y="6127424"/>
            <a:ext cx="3506400"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4" name="Subtitle here">
            <a:extLst>
              <a:ext uri="{FF2B5EF4-FFF2-40B4-BE49-F238E27FC236}">
                <a16:creationId xmlns:a16="http://schemas.microsoft.com/office/drawing/2014/main" id="{48A71EFC-904F-934A-F039-7D190EC0AAB8}"/>
              </a:ext>
            </a:extLst>
          </p:cNvPr>
          <p:cNvSpPr txBox="1"/>
          <p:nvPr/>
        </p:nvSpPr>
        <p:spPr>
          <a:xfrm>
            <a:off x="13272105" y="6511876"/>
            <a:ext cx="3434373" cy="139525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buClr>
                <a:srgbClr val="2F7788"/>
              </a:buClr>
              <a:buSzPct val="120000"/>
            </a:pPr>
            <a:endParaRPr lang="el-GR" sz="2000" i="0" spc="0" dirty="0">
              <a:solidFill>
                <a:schemeClr val="tx1"/>
              </a:solidFill>
            </a:endParaRPr>
          </a:p>
          <a:p>
            <a:pPr algn="ctr">
              <a:buClr>
                <a:srgbClr val="2F7788"/>
              </a:buClr>
              <a:buSzPct val="120000"/>
            </a:pPr>
            <a:endParaRPr lang="el-GR" sz="2000" i="0" spc="0" dirty="0">
              <a:solidFill>
                <a:schemeClr val="tx1"/>
              </a:solidFill>
            </a:endParaRPr>
          </a:p>
          <a:p>
            <a:pPr algn="ctr">
              <a:buClr>
                <a:srgbClr val="2F7788"/>
              </a:buClr>
              <a:buSzPct val="120000"/>
            </a:pPr>
            <a:endParaRPr lang="el-GR" sz="2000" i="0" spc="0" dirty="0">
              <a:solidFill>
                <a:schemeClr val="tx1"/>
              </a:solidFill>
            </a:endParaRPr>
          </a:p>
          <a:p>
            <a:pPr algn="ctr">
              <a:buClr>
                <a:srgbClr val="2F7788"/>
              </a:buClr>
              <a:buSzPct val="120000"/>
            </a:pPr>
            <a:r>
              <a:rPr lang="el-GR" sz="2400" i="0" spc="0" dirty="0">
                <a:solidFill>
                  <a:schemeClr val="tx1"/>
                </a:solidFill>
              </a:rPr>
              <a:t>ΥΦΤ</a:t>
            </a:r>
            <a:endParaRPr lang="el-GR" sz="2000" i="0" spc="0" dirty="0">
              <a:solidFill>
                <a:schemeClr val="tx1"/>
              </a:solidFill>
            </a:endParaRPr>
          </a:p>
        </p:txBody>
      </p:sp>
      <p:sp>
        <p:nvSpPr>
          <p:cNvPr id="199" name="Rectangle 198">
            <a:extLst>
              <a:ext uri="{FF2B5EF4-FFF2-40B4-BE49-F238E27FC236}">
                <a16:creationId xmlns:a16="http://schemas.microsoft.com/office/drawing/2014/main" id="{BB602FBF-C300-BFEE-623D-4356BF7C0FE0}"/>
              </a:ext>
            </a:extLst>
          </p:cNvPr>
          <p:cNvSpPr/>
          <p:nvPr/>
        </p:nvSpPr>
        <p:spPr>
          <a:xfrm>
            <a:off x="13174557" y="9246713"/>
            <a:ext cx="4539327"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0" name="Subtitle here">
            <a:extLst>
              <a:ext uri="{FF2B5EF4-FFF2-40B4-BE49-F238E27FC236}">
                <a16:creationId xmlns:a16="http://schemas.microsoft.com/office/drawing/2014/main" id="{C34ABF9E-E844-F4DF-3E0B-6BB11A240F37}"/>
              </a:ext>
            </a:extLst>
          </p:cNvPr>
          <p:cNvSpPr txBox="1"/>
          <p:nvPr/>
        </p:nvSpPr>
        <p:spPr>
          <a:xfrm>
            <a:off x="13288525" y="9243793"/>
            <a:ext cx="4539327" cy="57214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800" i="0" kern="0" spc="0" dirty="0">
                <a:solidFill>
                  <a:schemeClr val="bg1"/>
                </a:solidFill>
              </a:rPr>
              <a:t>Οφέλη προς την Κοινωνία</a:t>
            </a:r>
          </a:p>
        </p:txBody>
      </p:sp>
      <p:sp>
        <p:nvSpPr>
          <p:cNvPr id="208" name="Rectangle 207">
            <a:extLst>
              <a:ext uri="{FF2B5EF4-FFF2-40B4-BE49-F238E27FC236}">
                <a16:creationId xmlns:a16="http://schemas.microsoft.com/office/drawing/2014/main" id="{4BF7A024-FAD5-A0ED-C67C-14C4B1F1AFCE}"/>
              </a:ext>
            </a:extLst>
          </p:cNvPr>
          <p:cNvSpPr/>
          <p:nvPr/>
        </p:nvSpPr>
        <p:spPr>
          <a:xfrm>
            <a:off x="17166284" y="5443424"/>
            <a:ext cx="282398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9" name="Subtitle here">
            <a:extLst>
              <a:ext uri="{FF2B5EF4-FFF2-40B4-BE49-F238E27FC236}">
                <a16:creationId xmlns:a16="http://schemas.microsoft.com/office/drawing/2014/main" id="{28C3F6A8-A4F9-9732-20B6-ADC859E18294}"/>
              </a:ext>
            </a:extLst>
          </p:cNvPr>
          <p:cNvSpPr txBox="1"/>
          <p:nvPr/>
        </p:nvSpPr>
        <p:spPr>
          <a:xfrm>
            <a:off x="17166284" y="5443825"/>
            <a:ext cx="2590833"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Στόχος</a:t>
            </a:r>
          </a:p>
        </p:txBody>
      </p:sp>
      <p:sp>
        <p:nvSpPr>
          <p:cNvPr id="5" name="TextBox 4">
            <a:extLst>
              <a:ext uri="{FF2B5EF4-FFF2-40B4-BE49-F238E27FC236}">
                <a16:creationId xmlns:a16="http://schemas.microsoft.com/office/drawing/2014/main" id="{A31B78FD-4AD0-A155-B58F-0B4EECCE7C00}"/>
              </a:ext>
            </a:extLst>
          </p:cNvPr>
          <p:cNvSpPr txBox="1"/>
          <p:nvPr/>
        </p:nvSpPr>
        <p:spPr>
          <a:xfrm>
            <a:off x="15368564" y="4022504"/>
            <a:ext cx="260268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10,81</a:t>
            </a: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2024: 10.2</a:t>
            </a:r>
            <a:r>
              <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a:t>
            </a:r>
          </a:p>
        </p:txBody>
      </p:sp>
      <p:sp>
        <p:nvSpPr>
          <p:cNvPr id="6" name="Subtitle here">
            <a:extLst>
              <a:ext uri="{FF2B5EF4-FFF2-40B4-BE49-F238E27FC236}">
                <a16:creationId xmlns:a16="http://schemas.microsoft.com/office/drawing/2014/main" id="{7970DFA0-483F-CF6A-C53A-869FF8A276E8}"/>
              </a:ext>
            </a:extLst>
          </p:cNvPr>
          <p:cNvSpPr txBox="1"/>
          <p:nvPr/>
        </p:nvSpPr>
        <p:spPr>
          <a:xfrm>
            <a:off x="18174127" y="3975024"/>
            <a:ext cx="2586091" cy="98898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ΔΕΚ 2024 και</a:t>
            </a:r>
          </a:p>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7" name="Subtitle here">
            <a:extLst>
              <a:ext uri="{FF2B5EF4-FFF2-40B4-BE49-F238E27FC236}">
                <a16:creationId xmlns:a16="http://schemas.microsoft.com/office/drawing/2014/main" id="{88BFC1D9-6841-C5D6-BA13-157A626164C8}"/>
              </a:ext>
            </a:extLst>
          </p:cNvPr>
          <p:cNvSpPr txBox="1"/>
          <p:nvPr/>
        </p:nvSpPr>
        <p:spPr>
          <a:xfrm>
            <a:off x="5281522" y="4015245"/>
            <a:ext cx="9733641"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Αναβάθμιση και εμπλουτισμός των υποδομών και των παρεχόμενων υπηρεσιών</a:t>
            </a:r>
            <a:endParaRPr lang="el-GR" sz="2400" i="0" strike="sngStrike" kern="0" spc="0" dirty="0">
              <a:solidFill>
                <a:schemeClr val="tx1"/>
              </a:solidFill>
            </a:endParaRPr>
          </a:p>
        </p:txBody>
      </p:sp>
      <p:sp>
        <p:nvSpPr>
          <p:cNvPr id="9" name="TextBox 8">
            <a:extLst>
              <a:ext uri="{FF2B5EF4-FFF2-40B4-BE49-F238E27FC236}">
                <a16:creationId xmlns:a16="http://schemas.microsoft.com/office/drawing/2014/main" id="{19598852-A2AF-E132-81A3-FB1950DEEEEC}"/>
              </a:ext>
            </a:extLst>
          </p:cNvPr>
          <p:cNvSpPr txBox="1"/>
          <p:nvPr/>
        </p:nvSpPr>
        <p:spPr>
          <a:xfrm>
            <a:off x="1065286" y="6857919"/>
            <a:ext cx="11579748"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l-GR" sz="2000" b="0" i="0" u="none" strike="noStrike" cap="none" spc="0" normalizeH="0" baseline="0" dirty="0">
                <a:ln>
                  <a:noFill/>
                </a:ln>
                <a:solidFill>
                  <a:schemeClr val="tx1"/>
                </a:solidFill>
                <a:uFillTx/>
                <a:latin typeface="Arial" panose="020B0604020202020204" pitchFamily="34" charset="0"/>
                <a:cs typeface="Arial" panose="020B0604020202020204" pitchFamily="34" charset="0"/>
                <a:sym typeface="Helvetica Neue"/>
              </a:rPr>
              <a:t>Σχέδιο χορηγιών για έργα αναβάθμισης ξενοδοχείων και τουριστικών καταλυμάτων σε ύπαιθρο, ορεινές και απομακρυσμένες περιοχές, για τον εκσυγχρονισμό και βελτίωση της ανταγωνιστικότητας του τουριστικού προϊόντος</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el-GR" sz="2000" b="0" dirty="0">
              <a:solidFill>
                <a:schemeClr val="tx1"/>
              </a:solidFill>
              <a:latin typeface="Arial" panose="020B0604020202020204" pitchFamily="34" charset="0"/>
              <a:cs typeface="Arial" panose="020B0604020202020204" pitchFamily="34" charset="0"/>
            </a:endParaRP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l-GR" sz="2000" b="0" i="0" u="none" strike="noStrike" cap="none" spc="0" normalizeH="0" baseline="0" dirty="0">
                <a:ln>
                  <a:noFill/>
                </a:ln>
                <a:solidFill>
                  <a:schemeClr val="tx1"/>
                </a:solidFill>
                <a:uFillTx/>
                <a:latin typeface="Arial" panose="020B0604020202020204" pitchFamily="34" charset="0"/>
                <a:cs typeface="Arial" panose="020B0604020202020204" pitchFamily="34" charset="0"/>
                <a:sym typeface="Helvetica Neue"/>
              </a:rPr>
              <a:t>Σχέδιο Χορηγιών για τη Δημιουργία και Εμπλουτισμό Εγκαταστάσεων και Υπηρεσιών Τουρισμού Υγείας, Ευεξίας, Αποκατάστασης, Προσβασιμότητας και Αυτόνομης Υποβοηθούμενης Διαβίωσης σε Ξενοδοχεία και Τουριστικά Καταλύματα με στόχο την Προσέλκυση Τουρισμού Υγείας και Ευεξίας</a:t>
            </a:r>
          </a:p>
        </p:txBody>
      </p:sp>
      <p:sp>
        <p:nvSpPr>
          <p:cNvPr id="12" name="TextBox 11">
            <a:extLst>
              <a:ext uri="{FF2B5EF4-FFF2-40B4-BE49-F238E27FC236}">
                <a16:creationId xmlns:a16="http://schemas.microsoft.com/office/drawing/2014/main" id="{E652AD55-AC60-09DE-9F18-3111E0FBD7C1}"/>
              </a:ext>
            </a:extLst>
          </p:cNvPr>
          <p:cNvSpPr txBox="1"/>
          <p:nvPr/>
        </p:nvSpPr>
        <p:spPr>
          <a:xfrm>
            <a:off x="1129286" y="9883882"/>
            <a:ext cx="11516761"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l-GR" sz="2000" b="0" i="0" u="none" strike="noStrike" cap="none" spc="0" normalizeH="0" baseline="0" dirty="0">
                <a:ln>
                  <a:noFill/>
                </a:ln>
                <a:solidFill>
                  <a:schemeClr val="tx1"/>
                </a:solidFill>
                <a:uFillTx/>
                <a:latin typeface="Arial" panose="020B0604020202020204" pitchFamily="34" charset="0"/>
                <a:cs typeface="Arial" panose="020B0604020202020204" pitchFamily="34" charset="0"/>
                <a:sym typeface="Helvetica Neue"/>
              </a:rPr>
              <a:t>Σχέδιο Χορηγιών για την αναβάθμιση παραδοσιακών χώρων εστίασης ή πώλησης παραδοσιακών προϊόντων με την προϋπόθεση ένταξης τους στο σύμφωνο «</a:t>
            </a:r>
            <a:r>
              <a:rPr kumimoji="0" lang="el-GR" sz="2000" b="0" i="0" u="none" strike="noStrike" cap="none" spc="0" normalizeH="0" baseline="0" dirty="0" err="1">
                <a:ln>
                  <a:noFill/>
                </a:ln>
                <a:solidFill>
                  <a:schemeClr val="tx1"/>
                </a:solidFill>
                <a:uFillTx/>
                <a:latin typeface="Arial" panose="020B0604020202020204" pitchFamily="34" charset="0"/>
                <a:cs typeface="Arial" panose="020B0604020202020204" pitchFamily="34" charset="0"/>
                <a:sym typeface="Helvetica Neue"/>
              </a:rPr>
              <a:t>Taste</a:t>
            </a:r>
            <a:r>
              <a:rPr kumimoji="0" lang="el-GR" sz="2000" b="0" i="0" u="none" strike="noStrike" cap="none" spc="0" normalizeH="0" baseline="0" dirty="0">
                <a:ln>
                  <a:noFill/>
                </a:ln>
                <a:solidFill>
                  <a:schemeClr val="tx1"/>
                </a:solidFill>
                <a:uFillTx/>
                <a:latin typeface="Arial" panose="020B0604020202020204" pitchFamily="34" charset="0"/>
                <a:cs typeface="Arial" panose="020B0604020202020204" pitchFamily="34" charset="0"/>
                <a:sym typeface="Helvetica Neue"/>
              </a:rPr>
              <a:t> of Cyprus»</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l-GR" sz="1800" b="0" i="0" u="none" strike="noStrike" cap="none" spc="0" normalizeH="0" baseline="0" dirty="0">
              <a:ln>
                <a:noFill/>
              </a:ln>
              <a:solidFill>
                <a:schemeClr val="tx2"/>
              </a:solidFill>
              <a:uFillTx/>
              <a:latin typeface="Arial" panose="020B0604020202020204" pitchFamily="34" charset="0"/>
              <a:cs typeface="Arial" panose="020B0604020202020204" pitchFamily="34" charset="0"/>
              <a:sym typeface="Helvetica Neue"/>
            </a:endParaRPr>
          </a:p>
        </p:txBody>
      </p:sp>
      <p:sp>
        <p:nvSpPr>
          <p:cNvPr id="14" name="Rectangle 13">
            <a:extLst>
              <a:ext uri="{FF2B5EF4-FFF2-40B4-BE49-F238E27FC236}">
                <a16:creationId xmlns:a16="http://schemas.microsoft.com/office/drawing/2014/main" id="{37D2467B-EB1C-4755-80A3-D53C50BD463E}"/>
              </a:ext>
            </a:extLst>
          </p:cNvPr>
          <p:cNvSpPr/>
          <p:nvPr/>
        </p:nvSpPr>
        <p:spPr>
          <a:xfrm>
            <a:off x="13168533" y="9941173"/>
            <a:ext cx="10907530" cy="216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Subtitle here">
            <a:extLst>
              <a:ext uri="{FF2B5EF4-FFF2-40B4-BE49-F238E27FC236}">
                <a16:creationId xmlns:a16="http://schemas.microsoft.com/office/drawing/2014/main" id="{8AA3F6DD-15C1-1034-1838-292378962B32}"/>
              </a:ext>
            </a:extLst>
          </p:cNvPr>
          <p:cNvSpPr txBox="1"/>
          <p:nvPr/>
        </p:nvSpPr>
        <p:spPr>
          <a:xfrm>
            <a:off x="20978219" y="3693978"/>
            <a:ext cx="2570400" cy="143218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Όλη την τουριστική βιομηχανία</a:t>
            </a:r>
            <a:endParaRPr lang="el-GR" sz="2400" i="0" kern="0" spc="0" dirty="0">
              <a:solidFill>
                <a:schemeClr val="tx1"/>
              </a:solidFill>
            </a:endParaRPr>
          </a:p>
        </p:txBody>
      </p:sp>
      <p:sp>
        <p:nvSpPr>
          <p:cNvPr id="8" name="Subtitle here">
            <a:extLst>
              <a:ext uri="{FF2B5EF4-FFF2-40B4-BE49-F238E27FC236}">
                <a16:creationId xmlns:a16="http://schemas.microsoft.com/office/drawing/2014/main" id="{34E6CEEB-FADA-A7CE-4E3C-3633BAEB9D08}"/>
              </a:ext>
            </a:extLst>
          </p:cNvPr>
          <p:cNvSpPr txBox="1"/>
          <p:nvPr/>
        </p:nvSpPr>
        <p:spPr>
          <a:xfrm>
            <a:off x="13248687" y="5443825"/>
            <a:ext cx="3457792"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Υλοποίησης</a:t>
            </a:r>
          </a:p>
        </p:txBody>
      </p:sp>
      <p:pic>
        <p:nvPicPr>
          <p:cNvPr id="19" name="Image" descr="Image">
            <a:extLst>
              <a:ext uri="{FF2B5EF4-FFF2-40B4-BE49-F238E27FC236}">
                <a16:creationId xmlns:a16="http://schemas.microsoft.com/office/drawing/2014/main" id="{220453B8-D369-162B-60F8-FE5455423D10}"/>
              </a:ext>
            </a:extLst>
          </p:cNvPr>
          <p:cNvPicPr>
            <a:picLocks noChangeAspect="1"/>
          </p:cNvPicPr>
          <p:nvPr/>
        </p:nvPicPr>
        <p:blipFill>
          <a:blip r:embed="rId4"/>
          <a:stretch>
            <a:fillRect/>
          </a:stretch>
        </p:blipFill>
        <p:spPr>
          <a:xfrm>
            <a:off x="8936984" y="10727325"/>
            <a:ext cx="15700723" cy="3345352"/>
          </a:xfrm>
          <a:prstGeom prst="rect">
            <a:avLst/>
          </a:prstGeom>
          <a:ln w="12700">
            <a:miter lim="400000"/>
          </a:ln>
        </p:spPr>
      </p:pic>
      <p:sp>
        <p:nvSpPr>
          <p:cNvPr id="20" name="ΥΠΟΥΡΓΕΙΟ ΟΙΚΟΝΟΜΙΚΩΝ">
            <a:extLst>
              <a:ext uri="{FF2B5EF4-FFF2-40B4-BE49-F238E27FC236}">
                <a16:creationId xmlns:a16="http://schemas.microsoft.com/office/drawing/2014/main" id="{211F5A0B-76D0-AD77-BF64-206F3BA00457}"/>
              </a:ext>
            </a:extLst>
          </p:cNvPr>
          <p:cNvSpPr txBox="1">
            <a:spLocks/>
          </p:cNvSpPr>
          <p:nvPr/>
        </p:nvSpPr>
        <p:spPr>
          <a:xfrm>
            <a:off x="11104845" y="12629654"/>
            <a:ext cx="9605670" cy="61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p:txBody>
      </p:sp>
      <p:sp>
        <p:nvSpPr>
          <p:cNvPr id="48" name="TextBox 47">
            <a:extLst>
              <a:ext uri="{FF2B5EF4-FFF2-40B4-BE49-F238E27FC236}">
                <a16:creationId xmlns:a16="http://schemas.microsoft.com/office/drawing/2014/main" id="{19598852-A2AF-E132-81A3-FB1950DEEEEC}"/>
              </a:ext>
            </a:extLst>
          </p:cNvPr>
          <p:cNvSpPr txBox="1"/>
          <p:nvPr/>
        </p:nvSpPr>
        <p:spPr>
          <a:xfrm>
            <a:off x="1129286" y="11192085"/>
            <a:ext cx="11119282"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l-GR" sz="2000" b="0" i="0" u="none" strike="noStrike" cap="none" spc="0" normalizeH="0" baseline="0" dirty="0">
                <a:ln>
                  <a:noFill/>
                </a:ln>
                <a:solidFill>
                  <a:schemeClr val="tx1"/>
                </a:solidFill>
                <a:uFillTx/>
                <a:latin typeface="Arial" panose="020B0604020202020204" pitchFamily="34" charset="0"/>
                <a:cs typeface="Arial" panose="020B0604020202020204" pitchFamily="34" charset="0"/>
                <a:sym typeface="Helvetica Neue"/>
              </a:rPr>
              <a:t>Σχέδιο Επιχορήγησης για Ενθάρρυνση Έργων για την Ποιοτική και Αισθητική Αναβάθμιση των Παραλιών</a:t>
            </a:r>
          </a:p>
        </p:txBody>
      </p:sp>
      <p:sp>
        <p:nvSpPr>
          <p:cNvPr id="10" name="Rectangle 9"/>
          <p:cNvSpPr/>
          <p:nvPr/>
        </p:nvSpPr>
        <p:spPr>
          <a:xfrm>
            <a:off x="9508931" y="13235224"/>
            <a:ext cx="527709" cy="461665"/>
          </a:xfrm>
          <a:prstGeom prst="rect">
            <a:avLst/>
          </a:prstGeom>
        </p:spPr>
        <p:txBody>
          <a:bodyPr wrap="none">
            <a:spAutoFit/>
          </a:bodyPr>
          <a:lstStyle/>
          <a:p>
            <a:fld id="{72CC4D39-C840-41C3-923A-DDE1D38CF4EC}" type="slidenum">
              <a:rPr lang="el-GR" sz="2400" b="0" smtClean="0">
                <a:latin typeface="Helvetica Neue Light"/>
                <a:sym typeface="Helvetica Neue Light"/>
              </a:rPr>
              <a:t>13</a:t>
            </a:fld>
            <a:endParaRPr lang="el-GR" dirty="0"/>
          </a:p>
        </p:txBody>
      </p:sp>
      <p:sp>
        <p:nvSpPr>
          <p:cNvPr id="11" name="Subtitle here">
            <a:extLst>
              <a:ext uri="{FF2B5EF4-FFF2-40B4-BE49-F238E27FC236}">
                <a16:creationId xmlns:a16="http://schemas.microsoft.com/office/drawing/2014/main" id="{05364AD0-7D81-B9ED-8177-1016EA6F3F60}"/>
              </a:ext>
            </a:extLst>
          </p:cNvPr>
          <p:cNvSpPr txBox="1"/>
          <p:nvPr/>
        </p:nvSpPr>
        <p:spPr>
          <a:xfrm>
            <a:off x="17278889" y="6509654"/>
            <a:ext cx="6120478" cy="1949252"/>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buClr>
                <a:srgbClr val="2F7788"/>
              </a:buClr>
              <a:buSzPct val="120000"/>
              <a:buFont typeface="+mj-lt"/>
              <a:buAutoNum type="arabicPeriod"/>
            </a:pPr>
            <a:r>
              <a:rPr lang="el-GR" sz="2400" i="0" spc="0" dirty="0">
                <a:solidFill>
                  <a:schemeClr val="tx1"/>
                </a:solidFill>
              </a:rPr>
              <a:t>Ξενοδοχειακές επιχειρήσεις</a:t>
            </a:r>
          </a:p>
          <a:p>
            <a:pPr marL="457200" indent="-457200">
              <a:buClr>
                <a:srgbClr val="2F7788"/>
              </a:buClr>
              <a:buSzPct val="120000"/>
              <a:buFont typeface="+mj-lt"/>
              <a:buAutoNum type="arabicPeriod"/>
            </a:pPr>
            <a:endParaRPr lang="el-GR" sz="2400" i="0" spc="0" dirty="0">
              <a:solidFill>
                <a:schemeClr val="tx1"/>
              </a:solidFill>
            </a:endParaRPr>
          </a:p>
          <a:p>
            <a:pPr marL="457200" indent="-457200">
              <a:buClr>
                <a:srgbClr val="2F7788"/>
              </a:buClr>
              <a:buSzPct val="120000"/>
              <a:buFont typeface="+mj-lt"/>
              <a:buAutoNum type="arabicPeriod"/>
            </a:pPr>
            <a:r>
              <a:rPr lang="el-GR" sz="2400" i="0" spc="0" dirty="0">
                <a:solidFill>
                  <a:schemeClr val="tx1"/>
                </a:solidFill>
              </a:rPr>
              <a:t>Ιδιοκτήτες κέντρων αναψυχής</a:t>
            </a:r>
          </a:p>
          <a:p>
            <a:pPr marL="457200" indent="-457200">
              <a:buClr>
                <a:srgbClr val="2F7788"/>
              </a:buClr>
              <a:buSzPct val="120000"/>
              <a:buFont typeface="+mj-lt"/>
              <a:buAutoNum type="arabicPeriod"/>
            </a:pPr>
            <a:endParaRPr lang="el-GR" sz="2400" i="0" spc="0" dirty="0">
              <a:solidFill>
                <a:schemeClr val="tx1"/>
              </a:solidFill>
            </a:endParaRPr>
          </a:p>
          <a:p>
            <a:pPr marL="457200" indent="-457200">
              <a:buClr>
                <a:srgbClr val="2F7788"/>
              </a:buClr>
              <a:buSzPct val="120000"/>
              <a:buFont typeface="+mj-lt"/>
              <a:buAutoNum type="arabicPeriod"/>
            </a:pPr>
            <a:r>
              <a:rPr lang="el-GR" sz="2400" i="0" spc="0" dirty="0">
                <a:solidFill>
                  <a:schemeClr val="tx1"/>
                </a:solidFill>
              </a:rPr>
              <a:t>Τοπικές αρχές</a:t>
            </a:r>
          </a:p>
        </p:txBody>
      </p:sp>
      <p:sp>
        <p:nvSpPr>
          <p:cNvPr id="16" name="Subtitle here">
            <a:extLst>
              <a:ext uri="{FF2B5EF4-FFF2-40B4-BE49-F238E27FC236}">
                <a16:creationId xmlns:a16="http://schemas.microsoft.com/office/drawing/2014/main" id="{D51729D4-77E0-B8A0-74BF-73D1405BA3A5}"/>
              </a:ext>
            </a:extLst>
          </p:cNvPr>
          <p:cNvSpPr txBox="1"/>
          <p:nvPr/>
        </p:nvSpPr>
        <p:spPr>
          <a:xfrm>
            <a:off x="13277621" y="10010491"/>
            <a:ext cx="10645249" cy="213391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200" i="0" spc="0" dirty="0">
                <a:solidFill>
                  <a:schemeClr val="tx1"/>
                </a:solidFill>
              </a:rPr>
              <a:t>Οι τουριστικές αφίξεις και τα έσοδα από τον τουρισμό έχουν πρωτίστως άμεση συνεισφορά στο Ακαθάριστο Εγχώριο Προϊόν (ΑΕΠ) καθώς και έμμεση επίδραση σε άλλους τομείς της οικονομίας. Ως αποτέλεσμα, δημιουργούνται νέες επιχειρήσεις,  θέσεις απασχόλησης και ευκαιρίες για επενδύσεις τόσο στον τουριστικό τομέα όσο και σε άλλους συναφείς τομείς οικονομικής δραστηριότητας, ενώ με την τουριστική ανάπτυξη παράλληλα ανεβαίνει το βιοτικό επίπεδο του πληθυσμού.</a:t>
            </a:r>
          </a:p>
        </p:txBody>
      </p:sp>
      <p:sp>
        <p:nvSpPr>
          <p:cNvPr id="50" name="Rectangle 49">
            <a:extLst>
              <a:ext uri="{FF2B5EF4-FFF2-40B4-BE49-F238E27FC236}">
                <a16:creationId xmlns:a16="http://schemas.microsoft.com/office/drawing/2014/main" id="{B08CAFFE-90E3-A169-3C7C-0E2FEAC336F0}"/>
              </a:ext>
            </a:extLst>
          </p:cNvPr>
          <p:cNvSpPr/>
          <p:nvPr/>
        </p:nvSpPr>
        <p:spPr>
          <a:xfrm>
            <a:off x="17146257" y="6187273"/>
            <a:ext cx="6385743" cy="2693875"/>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Subtitle here">
            <a:extLst>
              <a:ext uri="{FF2B5EF4-FFF2-40B4-BE49-F238E27FC236}">
                <a16:creationId xmlns:a16="http://schemas.microsoft.com/office/drawing/2014/main" id="{813F21C2-55D4-D080-478C-5B92F63F5A30}"/>
              </a:ext>
            </a:extLst>
          </p:cNvPr>
          <p:cNvSpPr txBox="1"/>
          <p:nvPr/>
        </p:nvSpPr>
        <p:spPr>
          <a:xfrm>
            <a:off x="14989291" y="3192813"/>
            <a:ext cx="3218540"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Κόστος</a:t>
            </a:r>
            <a:r>
              <a:rPr lang="en-US" sz="2400" i="0" kern="0" spc="0" dirty="0">
                <a:solidFill>
                  <a:schemeClr val="tx1"/>
                </a:solidFill>
              </a:rPr>
              <a:t> (</a:t>
            </a:r>
            <a:r>
              <a:rPr lang="el-GR" sz="2400" i="0" kern="0" spc="0" dirty="0">
                <a:solidFill>
                  <a:schemeClr val="tx1"/>
                </a:solidFill>
              </a:rPr>
              <a:t>σε εκ. ευρώ</a:t>
            </a:r>
            <a:r>
              <a:rPr lang="en-US" sz="2400" i="0" kern="0" spc="0" dirty="0">
                <a:solidFill>
                  <a:schemeClr val="tx1"/>
                </a:solidFill>
              </a:rPr>
              <a:t>)</a:t>
            </a:r>
            <a:endParaRPr lang="el-GR" sz="2400" b="1" i="0" kern="0" spc="0" dirty="0">
              <a:solidFill>
                <a:schemeClr val="tx1"/>
              </a:solidFill>
            </a:endParaRPr>
          </a:p>
        </p:txBody>
      </p:sp>
    </p:spTree>
    <p:extLst>
      <p:ext uri="{BB962C8B-B14F-4D97-AF65-F5344CB8AC3E}">
        <p14:creationId xmlns:p14="http://schemas.microsoft.com/office/powerpoint/2010/main" val="25286101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9" y="562098"/>
            <a:ext cx="10243916"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Στρατηγικοί Στόχοι</a:t>
            </a:r>
          </a:p>
        </p:txBody>
      </p:sp>
      <p:sp>
        <p:nvSpPr>
          <p:cNvPr id="2" name="Line">
            <a:extLst>
              <a:ext uri="{FF2B5EF4-FFF2-40B4-BE49-F238E27FC236}">
                <a16:creationId xmlns:a16="http://schemas.microsoft.com/office/drawing/2014/main" id="{1886EEB6-9BC0-5D12-EBED-623414732DEF}"/>
              </a:ext>
            </a:extLst>
          </p:cNvPr>
          <p:cNvSpPr/>
          <p:nvPr/>
        </p:nvSpPr>
        <p:spPr>
          <a:xfrm>
            <a:off x="852000" y="3030791"/>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3135952"/>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Στόχος</a:t>
            </a:r>
            <a:endParaRPr lang="el-GR" sz="2400" b="1" i="0" kern="0" spc="0" dirty="0">
              <a:solidFill>
                <a:schemeClr val="tx1"/>
              </a:solidFill>
            </a:endParaRPr>
          </a:p>
        </p:txBody>
      </p:sp>
      <p:sp>
        <p:nvSpPr>
          <p:cNvPr id="18" name="Subtitle here">
            <a:extLst>
              <a:ext uri="{FF2B5EF4-FFF2-40B4-BE49-F238E27FC236}">
                <a16:creationId xmlns:a16="http://schemas.microsoft.com/office/drawing/2014/main" id="{E21FE21D-8559-B180-2463-6ED0750C6D07}"/>
              </a:ext>
            </a:extLst>
          </p:cNvPr>
          <p:cNvSpPr txBox="1"/>
          <p:nvPr/>
        </p:nvSpPr>
        <p:spPr>
          <a:xfrm>
            <a:off x="5285450" y="3135952"/>
            <a:ext cx="2568902"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Περιγραφή</a:t>
            </a:r>
            <a:endParaRPr lang="el-GR" sz="2400" b="1" i="0" kern="0" spc="0" dirty="0">
              <a:solidFill>
                <a:schemeClr val="tx1"/>
              </a:solidFill>
            </a:endParaRPr>
          </a:p>
        </p:txBody>
      </p:sp>
      <p:sp>
        <p:nvSpPr>
          <p:cNvPr id="30" name="Subtitle here">
            <a:extLst>
              <a:ext uri="{FF2B5EF4-FFF2-40B4-BE49-F238E27FC236}">
                <a16:creationId xmlns:a16="http://schemas.microsoft.com/office/drawing/2014/main" id="{E67CABA6-59DE-E45F-25D4-86E6FF97669C}"/>
              </a:ext>
            </a:extLst>
          </p:cNvPr>
          <p:cNvSpPr txBox="1"/>
          <p:nvPr/>
        </p:nvSpPr>
        <p:spPr>
          <a:xfrm>
            <a:off x="18174127" y="3135952"/>
            <a:ext cx="378380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Χρονοδιάγραμμα</a:t>
            </a:r>
            <a:endParaRPr lang="el-GR" sz="2400" b="1" i="0" kern="0" spc="0" dirty="0">
              <a:solidFill>
                <a:schemeClr val="tx1"/>
              </a:solidFill>
            </a:endParaRPr>
          </a:p>
        </p:txBody>
      </p:sp>
      <p:sp>
        <p:nvSpPr>
          <p:cNvPr id="33" name="Subtitle here">
            <a:extLst>
              <a:ext uri="{FF2B5EF4-FFF2-40B4-BE49-F238E27FC236}">
                <a16:creationId xmlns:a16="http://schemas.microsoft.com/office/drawing/2014/main" id="{30BC3C46-7AD4-C6C6-13C4-127C830B5542}"/>
              </a:ext>
            </a:extLst>
          </p:cNvPr>
          <p:cNvSpPr txBox="1"/>
          <p:nvPr/>
        </p:nvSpPr>
        <p:spPr>
          <a:xfrm>
            <a:off x="21535543" y="3218334"/>
            <a:ext cx="167729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Αφορά</a:t>
            </a:r>
          </a:p>
        </p:txBody>
      </p:sp>
      <p:pic>
        <p:nvPicPr>
          <p:cNvPr id="36" name="Picture 35"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6262" y="1271344"/>
            <a:ext cx="1960918" cy="1902647"/>
          </a:xfrm>
          <a:prstGeom prst="rect">
            <a:avLst/>
          </a:prstGeom>
        </p:spPr>
      </p:pic>
      <p:sp>
        <p:nvSpPr>
          <p:cNvPr id="49" name="Rectangle 48">
            <a:extLst>
              <a:ext uri="{FF2B5EF4-FFF2-40B4-BE49-F238E27FC236}">
                <a16:creationId xmlns:a16="http://schemas.microsoft.com/office/drawing/2014/main" id="{CB6CF44E-5D63-FA5A-748D-6CC969F7B7FA}"/>
              </a:ext>
            </a:extLst>
          </p:cNvPr>
          <p:cNvSpPr/>
          <p:nvPr/>
        </p:nvSpPr>
        <p:spPr>
          <a:xfrm>
            <a:off x="852000" y="3759608"/>
            <a:ext cx="4226642" cy="1343301"/>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Rectangle 51">
            <a:extLst>
              <a:ext uri="{FF2B5EF4-FFF2-40B4-BE49-F238E27FC236}">
                <a16:creationId xmlns:a16="http://schemas.microsoft.com/office/drawing/2014/main" id="{F29D2E5A-D73D-B8F4-0879-44AFE9E8D5BE}"/>
              </a:ext>
            </a:extLst>
          </p:cNvPr>
          <p:cNvSpPr/>
          <p:nvPr/>
        </p:nvSpPr>
        <p:spPr>
          <a:xfrm>
            <a:off x="5285450" y="3759608"/>
            <a:ext cx="9846453"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Rectangle 54">
            <a:extLst>
              <a:ext uri="{FF2B5EF4-FFF2-40B4-BE49-F238E27FC236}">
                <a16:creationId xmlns:a16="http://schemas.microsoft.com/office/drawing/2014/main" id="{52FBA867-A332-BAAF-1A63-E7C3460610C1}"/>
              </a:ext>
            </a:extLst>
          </p:cNvPr>
          <p:cNvSpPr/>
          <p:nvPr/>
        </p:nvSpPr>
        <p:spPr>
          <a:xfrm>
            <a:off x="15368564"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Rectangle 57">
            <a:extLst>
              <a:ext uri="{FF2B5EF4-FFF2-40B4-BE49-F238E27FC236}">
                <a16:creationId xmlns:a16="http://schemas.microsoft.com/office/drawing/2014/main" id="{D156E402-D196-B61F-48E0-F060CF4A0B53}"/>
              </a:ext>
            </a:extLst>
          </p:cNvPr>
          <p:cNvSpPr/>
          <p:nvPr/>
        </p:nvSpPr>
        <p:spPr>
          <a:xfrm>
            <a:off x="18174127"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Rectangle 60">
            <a:extLst>
              <a:ext uri="{FF2B5EF4-FFF2-40B4-BE49-F238E27FC236}">
                <a16:creationId xmlns:a16="http://schemas.microsoft.com/office/drawing/2014/main" id="{3061DBBB-7DA5-8ED7-68F0-B9A8BAAED7C2}"/>
              </a:ext>
            </a:extLst>
          </p:cNvPr>
          <p:cNvSpPr/>
          <p:nvPr/>
        </p:nvSpPr>
        <p:spPr>
          <a:xfrm>
            <a:off x="20963098"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837618" y="3759608"/>
            <a:ext cx="4226642" cy="139525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a:solidFill>
                  <a:schemeClr val="bg1"/>
                </a:solidFill>
              </a:rPr>
              <a:t>Αναβάθμιση και Εμπλουτισμός Υποδομών και Υπηρεσιών</a:t>
            </a:r>
          </a:p>
        </p:txBody>
      </p:sp>
      <p:sp>
        <p:nvSpPr>
          <p:cNvPr id="15" name="Subtitle here">
            <a:extLst>
              <a:ext uri="{FF2B5EF4-FFF2-40B4-BE49-F238E27FC236}">
                <a16:creationId xmlns:a16="http://schemas.microsoft.com/office/drawing/2014/main" id="{75E10902-FE2E-A9EB-4119-3809C11BA9A7}"/>
              </a:ext>
            </a:extLst>
          </p:cNvPr>
          <p:cNvSpPr txBox="1"/>
          <p:nvPr/>
        </p:nvSpPr>
        <p:spPr>
          <a:xfrm>
            <a:off x="21209759" y="3812839"/>
            <a:ext cx="2322241" cy="4103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endParaRPr lang="el-GR" sz="2000" i="0" kern="0" spc="0" dirty="0">
              <a:solidFill>
                <a:srgbClr val="5E5E5E"/>
              </a:solidFill>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6" y="2119207"/>
            <a:ext cx="17296011"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pPr>
            <a:r>
              <a:rPr lang="el-GR" sz="3600" b="1" i="0" dirty="0">
                <a:solidFill>
                  <a:srgbClr val="E38C19"/>
                </a:solidFill>
              </a:rPr>
              <a:t>Αναβάθμιση και Εμπλουτισμός Υποδομών και Υπηρεσιών (συνεχίζεται)</a:t>
            </a:r>
            <a:endParaRPr lang="el-GR" sz="4000" b="1" i="0" dirty="0">
              <a:solidFill>
                <a:srgbClr val="E38C19"/>
              </a:solidFill>
            </a:endParaRPr>
          </a:p>
        </p:txBody>
      </p:sp>
      <p:sp>
        <p:nvSpPr>
          <p:cNvPr id="24" name="Rectangle 23">
            <a:extLst>
              <a:ext uri="{FF2B5EF4-FFF2-40B4-BE49-F238E27FC236}">
                <a16:creationId xmlns:a16="http://schemas.microsoft.com/office/drawing/2014/main" id="{F8773CAD-6845-523F-27F7-16D569DAB4EB}"/>
              </a:ext>
            </a:extLst>
          </p:cNvPr>
          <p:cNvSpPr/>
          <p:nvPr/>
        </p:nvSpPr>
        <p:spPr>
          <a:xfrm>
            <a:off x="837618" y="5443424"/>
            <a:ext cx="288860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Line">
            <a:extLst>
              <a:ext uri="{FF2B5EF4-FFF2-40B4-BE49-F238E27FC236}">
                <a16:creationId xmlns:a16="http://schemas.microsoft.com/office/drawing/2014/main" id="{A1328507-483E-2BD3-5939-B7B39E42BAD8}"/>
              </a:ext>
            </a:extLst>
          </p:cNvPr>
          <p:cNvSpPr/>
          <p:nvPr/>
        </p:nvSpPr>
        <p:spPr>
          <a:xfrm>
            <a:off x="852000" y="5326657"/>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29" name="Subtitle here">
            <a:extLst>
              <a:ext uri="{FF2B5EF4-FFF2-40B4-BE49-F238E27FC236}">
                <a16:creationId xmlns:a16="http://schemas.microsoft.com/office/drawing/2014/main" id="{4C3067CC-53E4-36D2-6C83-492A1376F375}"/>
              </a:ext>
            </a:extLst>
          </p:cNvPr>
          <p:cNvSpPr txBox="1"/>
          <p:nvPr/>
        </p:nvSpPr>
        <p:spPr>
          <a:xfrm>
            <a:off x="837617" y="5443825"/>
            <a:ext cx="2617310"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Παρεμβάσεις</a:t>
            </a:r>
          </a:p>
        </p:txBody>
      </p:sp>
      <p:sp>
        <p:nvSpPr>
          <p:cNvPr id="39" name="Rectangle 38">
            <a:extLst>
              <a:ext uri="{FF2B5EF4-FFF2-40B4-BE49-F238E27FC236}">
                <a16:creationId xmlns:a16="http://schemas.microsoft.com/office/drawing/2014/main" id="{5942514B-BE11-1B9C-57F6-2BDEC03CF1B7}"/>
              </a:ext>
            </a:extLst>
          </p:cNvPr>
          <p:cNvSpPr/>
          <p:nvPr/>
        </p:nvSpPr>
        <p:spPr>
          <a:xfrm>
            <a:off x="837617" y="6127424"/>
            <a:ext cx="11961593" cy="61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Subtitle here">
            <a:extLst>
              <a:ext uri="{FF2B5EF4-FFF2-40B4-BE49-F238E27FC236}">
                <a16:creationId xmlns:a16="http://schemas.microsoft.com/office/drawing/2014/main" id="{23AD6CE5-7152-651A-0B75-816C709ED253}"/>
              </a:ext>
            </a:extLst>
          </p:cNvPr>
          <p:cNvSpPr txBox="1"/>
          <p:nvPr/>
        </p:nvSpPr>
        <p:spPr>
          <a:xfrm>
            <a:off x="897864" y="6087174"/>
            <a:ext cx="2888604"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b="1" i="0" spc="0" dirty="0">
                <a:solidFill>
                  <a:schemeClr val="tx1"/>
                </a:solidFill>
              </a:rPr>
              <a:t>Έργο</a:t>
            </a:r>
            <a:endParaRPr lang="el-GR" sz="2400" b="1" i="0" kern="0" spc="0" dirty="0">
              <a:solidFill>
                <a:schemeClr val="tx1"/>
              </a:solidFill>
            </a:endParaRPr>
          </a:p>
        </p:txBody>
      </p:sp>
      <p:sp>
        <p:nvSpPr>
          <p:cNvPr id="41" name="Subtitle here">
            <a:extLst>
              <a:ext uri="{FF2B5EF4-FFF2-40B4-BE49-F238E27FC236}">
                <a16:creationId xmlns:a16="http://schemas.microsoft.com/office/drawing/2014/main" id="{1B4171CA-4CC7-AECB-EF83-2275810AD296}"/>
              </a:ext>
            </a:extLst>
          </p:cNvPr>
          <p:cNvSpPr txBox="1"/>
          <p:nvPr/>
        </p:nvSpPr>
        <p:spPr>
          <a:xfrm>
            <a:off x="875013" y="6512815"/>
            <a:ext cx="11708845" cy="647356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endParaRPr lang="el-GR" sz="1400" i="0" kern="0" spc="0" dirty="0">
              <a:solidFill>
                <a:schemeClr val="tx1"/>
              </a:solidFill>
            </a:endParaRPr>
          </a:p>
          <a:p>
            <a:pPr marL="457200" indent="-457200" algn="just">
              <a:buClr>
                <a:srgbClr val="2F7788"/>
              </a:buClr>
              <a:buSzPct val="120000"/>
              <a:buFont typeface="+mj-lt"/>
              <a:buAutoNum type="arabicPeriod" startAt="4"/>
            </a:pPr>
            <a:r>
              <a:rPr lang="el-GR" sz="2000" i="0" spc="0" dirty="0">
                <a:solidFill>
                  <a:schemeClr val="tx1"/>
                </a:solidFill>
              </a:rPr>
              <a:t>Ανάπτυξη της ενδοχώρας και της υπαίθρου αναβαθμίζοντας τις προσφερόμενες εμπειρίες</a:t>
            </a:r>
          </a:p>
          <a:p>
            <a:pPr marL="457200" indent="-457200" algn="just">
              <a:buClr>
                <a:srgbClr val="2F7788"/>
              </a:buClr>
              <a:buSzPct val="120000"/>
              <a:buFont typeface="+mj-lt"/>
              <a:buAutoNum type="arabicPeriod" startAt="4"/>
            </a:pPr>
            <a:endParaRPr lang="el-GR" sz="2000" i="0" spc="0" dirty="0">
              <a:solidFill>
                <a:schemeClr val="tx1"/>
              </a:solidFill>
            </a:endParaRPr>
          </a:p>
          <a:p>
            <a:pPr marL="457200" indent="-457200" algn="just">
              <a:buClr>
                <a:srgbClr val="2F7788"/>
              </a:buClr>
              <a:buSzPct val="120000"/>
              <a:buFont typeface="+mj-lt"/>
              <a:buAutoNum type="arabicPeriod" startAt="4"/>
            </a:pPr>
            <a:endParaRPr lang="el-GR" sz="2000" i="0" spc="0" dirty="0">
              <a:solidFill>
                <a:schemeClr val="tx1"/>
              </a:solidFill>
            </a:endParaRPr>
          </a:p>
          <a:p>
            <a:pPr marL="457200" indent="-457200" algn="just">
              <a:buClr>
                <a:srgbClr val="2F7788"/>
              </a:buClr>
              <a:buSzPct val="120000"/>
              <a:buFont typeface="+mj-lt"/>
              <a:buAutoNum type="arabicPeriod" startAt="4"/>
            </a:pPr>
            <a:endParaRPr lang="el-GR" sz="2000" i="0" spc="0" dirty="0">
              <a:solidFill>
                <a:schemeClr val="tx1"/>
              </a:solidFill>
            </a:endParaRPr>
          </a:p>
          <a:p>
            <a:pPr marL="457200" indent="-457200" algn="just">
              <a:buClr>
                <a:srgbClr val="2F7788"/>
              </a:buClr>
              <a:buSzPct val="120000"/>
              <a:buFont typeface="+mj-lt"/>
              <a:buAutoNum type="arabicPeriod" startAt="4"/>
            </a:pPr>
            <a:endParaRPr lang="el-GR" sz="2000" i="0" spc="0" dirty="0">
              <a:solidFill>
                <a:schemeClr val="tx1"/>
              </a:solidFill>
            </a:endParaRPr>
          </a:p>
          <a:p>
            <a:pPr marL="457200" indent="-457200" algn="just">
              <a:buClr>
                <a:srgbClr val="2F7788"/>
              </a:buClr>
              <a:buSzPct val="120000"/>
              <a:buFont typeface="+mj-lt"/>
              <a:buAutoNum type="arabicPeriod" startAt="4"/>
            </a:pPr>
            <a:endParaRPr lang="el-GR" sz="2000" i="0" spc="0" dirty="0">
              <a:solidFill>
                <a:schemeClr val="tx1"/>
              </a:solidFill>
            </a:endParaRPr>
          </a:p>
          <a:p>
            <a:pPr marL="457200" indent="-457200" algn="just">
              <a:buClr>
                <a:srgbClr val="2F7788"/>
              </a:buClr>
              <a:buSzPct val="120000"/>
              <a:buFont typeface="+mj-lt"/>
              <a:buAutoNum type="arabicPeriod" startAt="4"/>
            </a:pPr>
            <a:endParaRPr lang="el-GR" sz="2000" i="0" spc="0" dirty="0">
              <a:solidFill>
                <a:schemeClr val="tx1"/>
              </a:solidFill>
            </a:endParaRPr>
          </a:p>
          <a:p>
            <a:pPr marL="457200" indent="-457200" algn="just">
              <a:buClr>
                <a:srgbClr val="2F7788"/>
              </a:buClr>
              <a:buSzPct val="120000"/>
              <a:buFont typeface="+mj-lt"/>
              <a:buAutoNum type="arabicPeriod" startAt="4"/>
            </a:pPr>
            <a:r>
              <a:rPr lang="el-GR" sz="2000" i="0" spc="0" dirty="0">
                <a:solidFill>
                  <a:schemeClr val="tx1"/>
                </a:solidFill>
              </a:rPr>
              <a:t>Βελτίωση της προσβασιμότητας/ διασύνδεση προς και από τα αγροτικά με τα αστικά κέντρα και τα παραλιακά μέτωπα (υποβλήθηκε σχετική πρόταση στο Υπουργείο Μεταφορών, Επικοινωνιών και Έργων)</a:t>
            </a:r>
            <a:r>
              <a:rPr lang="en-US" sz="2000" i="0" spc="0" dirty="0">
                <a:solidFill>
                  <a:schemeClr val="tx1"/>
                </a:solidFill>
              </a:rPr>
              <a:t>.</a:t>
            </a:r>
            <a:endParaRPr lang="el-GR" sz="2000" i="0" spc="0" dirty="0">
              <a:solidFill>
                <a:schemeClr val="tx1"/>
              </a:solidFill>
            </a:endParaRPr>
          </a:p>
          <a:p>
            <a:pPr algn="just">
              <a:buClr>
                <a:srgbClr val="2F7788"/>
              </a:buClr>
              <a:buSzPct val="120000"/>
            </a:pPr>
            <a:endParaRPr lang="el-GR" sz="2000" i="0" spc="0" dirty="0">
              <a:solidFill>
                <a:schemeClr val="tx1"/>
              </a:solidFill>
            </a:endParaRPr>
          </a:p>
          <a:p>
            <a:pPr marL="457200" indent="-457200" algn="just">
              <a:buClr>
                <a:srgbClr val="2F7788"/>
              </a:buClr>
              <a:buSzPct val="120000"/>
              <a:buFont typeface="+mj-lt"/>
              <a:buAutoNum type="arabicPeriod" startAt="6"/>
            </a:pPr>
            <a:r>
              <a:rPr lang="el-GR" sz="2000" i="0" spc="0" dirty="0">
                <a:solidFill>
                  <a:schemeClr val="tx1"/>
                </a:solidFill>
              </a:rPr>
              <a:t>Προσαρμογή του Τουριστικού κλάδου στις τεχνολογικές εξελίξεις και εφαρμογή καλών πρακτικών έξυπνου τουρισμού (</a:t>
            </a:r>
            <a:r>
              <a:rPr lang="en-US" sz="2000" i="0" spc="0" dirty="0">
                <a:solidFill>
                  <a:schemeClr val="tx1"/>
                </a:solidFill>
              </a:rPr>
              <a:t>smart tourism)</a:t>
            </a:r>
            <a:endParaRPr lang="el-GR" sz="2000" i="0" spc="0" dirty="0">
              <a:solidFill>
                <a:schemeClr val="tx1"/>
              </a:solidFill>
            </a:endParaRPr>
          </a:p>
          <a:p>
            <a:pPr marL="457200" indent="-457200" algn="just">
              <a:buClr>
                <a:srgbClr val="2F7788"/>
              </a:buClr>
              <a:buSzPct val="120000"/>
              <a:buFont typeface="+mj-lt"/>
              <a:buAutoNum type="arabicPeriod" startAt="6"/>
            </a:pPr>
            <a:endParaRPr lang="el-GR" sz="2000" i="0" spc="0" dirty="0">
              <a:solidFill>
                <a:schemeClr val="tx1"/>
              </a:solidFill>
            </a:endParaRPr>
          </a:p>
          <a:p>
            <a:pPr marL="457200" indent="-457200" algn="just">
              <a:buClr>
                <a:srgbClr val="2F7788"/>
              </a:buClr>
              <a:buSzPct val="120000"/>
              <a:buFont typeface="+mj-lt"/>
              <a:buAutoNum type="arabicPeriod" startAt="6"/>
            </a:pPr>
            <a:endParaRPr lang="el-GR" sz="2000" i="0" spc="0" dirty="0">
              <a:solidFill>
                <a:schemeClr val="tx1"/>
              </a:solidFill>
            </a:endParaRPr>
          </a:p>
          <a:p>
            <a:pPr marL="457200" indent="-457200" algn="just">
              <a:buClr>
                <a:srgbClr val="2F7788"/>
              </a:buClr>
              <a:buSzPct val="120000"/>
              <a:buFont typeface="+mj-lt"/>
              <a:buAutoNum type="arabicPeriod" startAt="6"/>
            </a:pPr>
            <a:endParaRPr lang="el-GR" sz="2000" i="0" spc="0" dirty="0">
              <a:solidFill>
                <a:schemeClr val="tx1"/>
              </a:solidFill>
            </a:endParaRPr>
          </a:p>
          <a:p>
            <a:pPr marL="457200" indent="-457200" algn="just">
              <a:buClr>
                <a:srgbClr val="2F7788"/>
              </a:buClr>
              <a:buSzPct val="120000"/>
              <a:buFont typeface="+mj-lt"/>
              <a:buAutoNum type="arabicPeriod" startAt="6"/>
            </a:pPr>
            <a:r>
              <a:rPr lang="el-GR" sz="2000" i="0" spc="0" dirty="0">
                <a:solidFill>
                  <a:schemeClr val="tx1"/>
                </a:solidFill>
              </a:rPr>
              <a:t>Δημιουργία και λειτουργία Παρατηρητηρίου Τουρισμού στα πρότυπα διεθνών προτύπων</a:t>
            </a:r>
          </a:p>
          <a:p>
            <a:pPr marL="457200" indent="-457200" algn="just">
              <a:buClr>
                <a:srgbClr val="2F7788"/>
              </a:buClr>
              <a:buSzPct val="120000"/>
              <a:buFont typeface="+mj-lt"/>
              <a:buAutoNum type="arabicPeriod" startAt="6"/>
            </a:pPr>
            <a:endParaRPr lang="el-GR" sz="2000" i="0" spc="0" dirty="0">
              <a:solidFill>
                <a:schemeClr val="tx1"/>
              </a:solidFill>
            </a:endParaRPr>
          </a:p>
          <a:p>
            <a:pPr algn="just">
              <a:buClr>
                <a:srgbClr val="2F7788"/>
              </a:buClr>
              <a:buSzPct val="120000"/>
            </a:pPr>
            <a:endParaRPr lang="el-GR" sz="2000" i="0" spc="0" dirty="0">
              <a:solidFill>
                <a:schemeClr val="tx1"/>
              </a:solidFill>
            </a:endParaRPr>
          </a:p>
          <a:p>
            <a:pPr algn="just">
              <a:buClr>
                <a:srgbClr val="2F7788"/>
              </a:buClr>
              <a:buSzPct val="120000"/>
            </a:pPr>
            <a:endParaRPr lang="el-GR" sz="2000" i="0" spc="0" dirty="0">
              <a:solidFill>
                <a:schemeClr val="tx1"/>
              </a:solidFill>
            </a:endParaRPr>
          </a:p>
        </p:txBody>
      </p:sp>
      <p:sp>
        <p:nvSpPr>
          <p:cNvPr id="47" name="Rectangle 46">
            <a:extLst>
              <a:ext uri="{FF2B5EF4-FFF2-40B4-BE49-F238E27FC236}">
                <a16:creationId xmlns:a16="http://schemas.microsoft.com/office/drawing/2014/main" id="{93B9AA57-86E1-AEB1-0E30-E6ADEB0F84BE}"/>
              </a:ext>
            </a:extLst>
          </p:cNvPr>
          <p:cNvSpPr/>
          <p:nvPr/>
        </p:nvSpPr>
        <p:spPr>
          <a:xfrm>
            <a:off x="13221902" y="5443424"/>
            <a:ext cx="3506400"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8" name="Rectangle 207">
            <a:extLst>
              <a:ext uri="{FF2B5EF4-FFF2-40B4-BE49-F238E27FC236}">
                <a16:creationId xmlns:a16="http://schemas.microsoft.com/office/drawing/2014/main" id="{4BF7A024-FAD5-A0ED-C67C-14C4B1F1AFCE}"/>
              </a:ext>
            </a:extLst>
          </p:cNvPr>
          <p:cNvSpPr/>
          <p:nvPr/>
        </p:nvSpPr>
        <p:spPr>
          <a:xfrm>
            <a:off x="17166284" y="5443424"/>
            <a:ext cx="282398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9" name="Subtitle here">
            <a:extLst>
              <a:ext uri="{FF2B5EF4-FFF2-40B4-BE49-F238E27FC236}">
                <a16:creationId xmlns:a16="http://schemas.microsoft.com/office/drawing/2014/main" id="{28C3F6A8-A4F9-9732-20B6-ADC859E18294}"/>
              </a:ext>
            </a:extLst>
          </p:cNvPr>
          <p:cNvSpPr txBox="1"/>
          <p:nvPr/>
        </p:nvSpPr>
        <p:spPr>
          <a:xfrm>
            <a:off x="17166284" y="5443825"/>
            <a:ext cx="2590833"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Στόχος</a:t>
            </a:r>
          </a:p>
        </p:txBody>
      </p:sp>
      <p:sp>
        <p:nvSpPr>
          <p:cNvPr id="210" name="Rectangle 209">
            <a:extLst>
              <a:ext uri="{FF2B5EF4-FFF2-40B4-BE49-F238E27FC236}">
                <a16:creationId xmlns:a16="http://schemas.microsoft.com/office/drawing/2014/main" id="{B08CAFFE-90E3-A169-3C7C-0E2FEAC336F0}"/>
              </a:ext>
            </a:extLst>
          </p:cNvPr>
          <p:cNvSpPr/>
          <p:nvPr/>
        </p:nvSpPr>
        <p:spPr>
          <a:xfrm>
            <a:off x="17166284" y="6127424"/>
            <a:ext cx="6490719"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Subtitle here">
            <a:extLst>
              <a:ext uri="{FF2B5EF4-FFF2-40B4-BE49-F238E27FC236}">
                <a16:creationId xmlns:a16="http://schemas.microsoft.com/office/drawing/2014/main" id="{7970DFA0-483F-CF6A-C53A-869FF8A276E8}"/>
              </a:ext>
            </a:extLst>
          </p:cNvPr>
          <p:cNvSpPr txBox="1"/>
          <p:nvPr/>
        </p:nvSpPr>
        <p:spPr>
          <a:xfrm>
            <a:off x="18174127" y="3975024"/>
            <a:ext cx="2586091" cy="98898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ΔΕΚ 2024 και</a:t>
            </a:r>
          </a:p>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7" name="Subtitle here">
            <a:extLst>
              <a:ext uri="{FF2B5EF4-FFF2-40B4-BE49-F238E27FC236}">
                <a16:creationId xmlns:a16="http://schemas.microsoft.com/office/drawing/2014/main" id="{88BFC1D9-6841-C5D6-BA13-157A626164C8}"/>
              </a:ext>
            </a:extLst>
          </p:cNvPr>
          <p:cNvSpPr txBox="1"/>
          <p:nvPr/>
        </p:nvSpPr>
        <p:spPr>
          <a:xfrm>
            <a:off x="5295800" y="3944009"/>
            <a:ext cx="9733641"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Αναβάθμιση και εμπλουτισμός των υποδομών και των παρεχόμενων υπηρεσιών</a:t>
            </a:r>
            <a:r>
              <a:rPr lang="en-US" sz="2400" i="0" kern="0" spc="0" dirty="0">
                <a:solidFill>
                  <a:schemeClr val="tx1"/>
                </a:solidFill>
              </a:rPr>
              <a:t>.</a:t>
            </a:r>
            <a:endParaRPr lang="el-GR" sz="2400" i="0" strike="sngStrike" kern="0" spc="0" dirty="0">
              <a:solidFill>
                <a:schemeClr val="tx1"/>
              </a:solidFill>
            </a:endParaRPr>
          </a:p>
        </p:txBody>
      </p:sp>
      <p:sp>
        <p:nvSpPr>
          <p:cNvPr id="12" name="TextBox 11">
            <a:extLst>
              <a:ext uri="{FF2B5EF4-FFF2-40B4-BE49-F238E27FC236}">
                <a16:creationId xmlns:a16="http://schemas.microsoft.com/office/drawing/2014/main" id="{E652AD55-AC60-09DE-9F18-3111E0FBD7C1}"/>
              </a:ext>
            </a:extLst>
          </p:cNvPr>
          <p:cNvSpPr txBox="1"/>
          <p:nvPr/>
        </p:nvSpPr>
        <p:spPr>
          <a:xfrm>
            <a:off x="1162962" y="6884269"/>
            <a:ext cx="11472667" cy="22262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algn="just"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a:p>
            <a:pPr marL="285750" marR="0" indent="-285750" algn="just"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l-GR"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Σχέδιο Χορηγιών για την αναβίωση περιοχών της υπαίθρου, ορεινών και απομακρυσμένων περιοχών μέσω της δημιουργίας αυθεντικών εμπειριών για εμπλουτισμό και αναβάθμιση του τουριστικού προϊόντος</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l-GR" sz="2000" b="0" i="0" u="none" strike="noStrike" cap="none" spc="0" normalizeH="0" baseline="0" dirty="0" err="1">
                <a:ln>
                  <a:noFill/>
                </a:ln>
                <a:solidFill>
                  <a:schemeClr val="tx1"/>
                </a:solidFill>
                <a:effectLst/>
                <a:uFillTx/>
                <a:latin typeface="Arial" panose="020B0604020202020204" pitchFamily="34" charset="0"/>
                <a:cs typeface="Arial" panose="020B0604020202020204" pitchFamily="34" charset="0"/>
                <a:sym typeface="Helvetica Neue"/>
              </a:rPr>
              <a:t>Label</a:t>
            </a:r>
            <a:r>
              <a:rPr kumimoji="0" lang="el-GR"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 </a:t>
            </a:r>
            <a:r>
              <a:rPr kumimoji="0" lang="el-GR" sz="2000" b="0" i="0" u="none" strike="noStrike" cap="none" spc="0" normalizeH="0" baseline="0" dirty="0" err="1">
                <a:ln>
                  <a:noFill/>
                </a:ln>
                <a:solidFill>
                  <a:schemeClr val="tx1"/>
                </a:solidFill>
                <a:effectLst/>
                <a:uFillTx/>
                <a:latin typeface="Arial" panose="020B0604020202020204" pitchFamily="34" charset="0"/>
                <a:cs typeface="Arial" panose="020B0604020202020204" pitchFamily="34" charset="0"/>
                <a:sym typeface="Helvetica Neue"/>
              </a:rPr>
              <a:t>Heartland</a:t>
            </a:r>
            <a:r>
              <a:rPr kumimoji="0" lang="el-GR"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 of </a:t>
            </a:r>
            <a:r>
              <a:rPr kumimoji="0" lang="el-GR" sz="2000" b="0" i="0" u="none" strike="noStrike" cap="none" spc="0" normalizeH="0" baseline="0" dirty="0" err="1">
                <a:ln>
                  <a:noFill/>
                </a:ln>
                <a:solidFill>
                  <a:schemeClr val="tx1"/>
                </a:solidFill>
                <a:effectLst/>
                <a:uFillTx/>
                <a:latin typeface="Arial" panose="020B0604020202020204" pitchFamily="34" charset="0"/>
                <a:cs typeface="Arial" panose="020B0604020202020204" pitchFamily="34" charset="0"/>
                <a:sym typeface="Helvetica Neue"/>
              </a:rPr>
              <a:t>Legends</a:t>
            </a:r>
            <a:endParaRPr kumimoji="0" lang="en-US"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l-GR"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el-GR" sz="1800" b="0" dirty="0">
              <a:solidFill>
                <a:schemeClr val="tx1"/>
              </a:solidFill>
              <a:cs typeface="Arial" panose="020B0604020202020204" pitchFamily="34" charset="0"/>
            </a:endParaRPr>
          </a:p>
        </p:txBody>
      </p:sp>
      <p:sp>
        <p:nvSpPr>
          <p:cNvPr id="3" name="Subtitle here">
            <a:extLst>
              <a:ext uri="{FF2B5EF4-FFF2-40B4-BE49-F238E27FC236}">
                <a16:creationId xmlns:a16="http://schemas.microsoft.com/office/drawing/2014/main" id="{8AA3F6DD-15C1-1034-1838-292378962B32}"/>
              </a:ext>
            </a:extLst>
          </p:cNvPr>
          <p:cNvSpPr txBox="1"/>
          <p:nvPr/>
        </p:nvSpPr>
        <p:spPr>
          <a:xfrm>
            <a:off x="20978219" y="3693978"/>
            <a:ext cx="2570400" cy="139140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Όλη την τουριστική βιομηχανία</a:t>
            </a:r>
            <a:endParaRPr lang="el-GR" sz="2400" i="0" kern="0" spc="0" dirty="0">
              <a:solidFill>
                <a:schemeClr val="tx1"/>
              </a:solidFill>
            </a:endParaRPr>
          </a:p>
        </p:txBody>
      </p:sp>
      <p:sp>
        <p:nvSpPr>
          <p:cNvPr id="8" name="Subtitle here">
            <a:extLst>
              <a:ext uri="{FF2B5EF4-FFF2-40B4-BE49-F238E27FC236}">
                <a16:creationId xmlns:a16="http://schemas.microsoft.com/office/drawing/2014/main" id="{34E6CEEB-FADA-A7CE-4E3C-3633BAEB9D08}"/>
              </a:ext>
            </a:extLst>
          </p:cNvPr>
          <p:cNvSpPr txBox="1"/>
          <p:nvPr/>
        </p:nvSpPr>
        <p:spPr>
          <a:xfrm>
            <a:off x="13248687" y="5443825"/>
            <a:ext cx="3457792"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Υλοποίησης</a:t>
            </a:r>
          </a:p>
        </p:txBody>
      </p:sp>
      <p:pic>
        <p:nvPicPr>
          <p:cNvPr id="19" name="Image" descr="Image">
            <a:extLst>
              <a:ext uri="{FF2B5EF4-FFF2-40B4-BE49-F238E27FC236}">
                <a16:creationId xmlns:a16="http://schemas.microsoft.com/office/drawing/2014/main" id="{220453B8-D369-162B-60F8-FE5455423D10}"/>
              </a:ext>
            </a:extLst>
          </p:cNvPr>
          <p:cNvPicPr>
            <a:picLocks noChangeAspect="1"/>
          </p:cNvPicPr>
          <p:nvPr/>
        </p:nvPicPr>
        <p:blipFill>
          <a:blip r:embed="rId4"/>
          <a:stretch>
            <a:fillRect/>
          </a:stretch>
        </p:blipFill>
        <p:spPr>
          <a:xfrm>
            <a:off x="8936985" y="10749686"/>
            <a:ext cx="15700723" cy="3345352"/>
          </a:xfrm>
          <a:prstGeom prst="rect">
            <a:avLst/>
          </a:prstGeom>
          <a:ln w="12700">
            <a:miter lim="400000"/>
          </a:ln>
        </p:spPr>
      </p:pic>
      <p:sp>
        <p:nvSpPr>
          <p:cNvPr id="20" name="ΥΠΟΥΡΓΕΙΟ ΟΙΚΟΝΟΜΙΚΩΝ">
            <a:extLst>
              <a:ext uri="{FF2B5EF4-FFF2-40B4-BE49-F238E27FC236}">
                <a16:creationId xmlns:a16="http://schemas.microsoft.com/office/drawing/2014/main" id="{211F5A0B-76D0-AD77-BF64-206F3BA00457}"/>
              </a:ext>
            </a:extLst>
          </p:cNvPr>
          <p:cNvSpPr txBox="1">
            <a:spLocks/>
          </p:cNvSpPr>
          <p:nvPr/>
        </p:nvSpPr>
        <p:spPr>
          <a:xfrm>
            <a:off x="11104845" y="12629654"/>
            <a:ext cx="9605670" cy="613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p:txBody>
      </p:sp>
      <p:sp>
        <p:nvSpPr>
          <p:cNvPr id="10" name="TextBox 9">
            <a:extLst>
              <a:ext uri="{FF2B5EF4-FFF2-40B4-BE49-F238E27FC236}">
                <a16:creationId xmlns:a16="http://schemas.microsoft.com/office/drawing/2014/main" id="{1563E11D-D0FE-1E06-9153-C288F9AE7B94}"/>
              </a:ext>
            </a:extLst>
          </p:cNvPr>
          <p:cNvSpPr txBox="1"/>
          <p:nvPr/>
        </p:nvSpPr>
        <p:spPr>
          <a:xfrm>
            <a:off x="15368564" y="4022504"/>
            <a:ext cx="260268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10</a:t>
            </a:r>
            <a:r>
              <a:rPr lang="el-GR" sz="2400" b="0" dirty="0">
                <a:solidFill>
                  <a:schemeClr val="tx1"/>
                </a:solidFill>
                <a:latin typeface="Arial" panose="020B0604020202020204" pitchFamily="34" charset="0"/>
                <a:cs typeface="Arial" panose="020B0604020202020204" pitchFamily="34" charset="0"/>
              </a:rPr>
              <a:t>,81</a:t>
            </a:r>
            <a:endParaRPr lang="en-US" sz="2400" b="0" dirty="0">
              <a:solidFill>
                <a:schemeClr val="tx1"/>
              </a:solidFill>
              <a:latin typeface="Arial" panose="020B0604020202020204" pitchFamily="34" charset="0"/>
              <a:cs typeface="Arial" panose="020B0604020202020204" pitchFamily="34" charset="0"/>
            </a:endParaRP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2024: 10</a:t>
            </a:r>
            <a:r>
              <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a:t>
            </a: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22</a:t>
            </a:r>
            <a:endPar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p:txBody>
      </p:sp>
      <p:sp>
        <p:nvSpPr>
          <p:cNvPr id="11" name="Rectangle 10"/>
          <p:cNvSpPr/>
          <p:nvPr/>
        </p:nvSpPr>
        <p:spPr>
          <a:xfrm>
            <a:off x="1214342" y="10913787"/>
            <a:ext cx="12192000" cy="400110"/>
          </a:xfrm>
          <a:prstGeom prst="rect">
            <a:avLst/>
          </a:prstGeom>
        </p:spPr>
        <p:txBody>
          <a:bodyPr>
            <a:spAutoFit/>
          </a:bodyPr>
          <a:lstStyle/>
          <a:p>
            <a:pPr marL="285750" indent="-285750" algn="l">
              <a:buFont typeface="Arial" panose="020B0604020202020204" pitchFamily="34" charset="0"/>
              <a:buChar char="•"/>
            </a:pPr>
            <a:r>
              <a:rPr lang="el-GR" sz="2000" b="0" dirty="0">
                <a:solidFill>
                  <a:schemeClr val="tx1"/>
                </a:solidFill>
                <a:latin typeface="Arial" panose="020B0604020202020204" pitchFamily="34" charset="0"/>
                <a:cs typeface="Arial" panose="020B0604020202020204" pitchFamily="34" charset="0"/>
              </a:rPr>
              <a:t>Σχέδιο Επιχορήγησης για τη ψηφιακή μετάβαση </a:t>
            </a:r>
            <a:r>
              <a:rPr lang="el-GR" sz="2000" b="0" dirty="0" err="1">
                <a:solidFill>
                  <a:schemeClr val="tx1"/>
                </a:solidFill>
                <a:latin typeface="Arial" panose="020B0604020202020204" pitchFamily="34" charset="0"/>
                <a:cs typeface="Arial" panose="020B0604020202020204" pitchFamily="34" charset="0"/>
              </a:rPr>
              <a:t>παροχέων</a:t>
            </a:r>
            <a:r>
              <a:rPr lang="el-GR" sz="2000" b="0" dirty="0">
                <a:solidFill>
                  <a:schemeClr val="tx1"/>
                </a:solidFill>
                <a:latin typeface="Arial" panose="020B0604020202020204" pitchFamily="34" charset="0"/>
                <a:cs typeface="Arial" panose="020B0604020202020204" pitchFamily="34" charset="0"/>
              </a:rPr>
              <a:t> ειδικών μορφών Τουρισμού</a:t>
            </a:r>
          </a:p>
        </p:txBody>
      </p:sp>
      <p:sp>
        <p:nvSpPr>
          <p:cNvPr id="5" name="Rectangle 4"/>
          <p:cNvSpPr/>
          <p:nvPr/>
        </p:nvSpPr>
        <p:spPr>
          <a:xfrm>
            <a:off x="9488618" y="13236115"/>
            <a:ext cx="527709" cy="461665"/>
          </a:xfrm>
          <a:prstGeom prst="rect">
            <a:avLst/>
          </a:prstGeom>
        </p:spPr>
        <p:txBody>
          <a:bodyPr wrap="none">
            <a:spAutoFit/>
          </a:bodyPr>
          <a:lstStyle/>
          <a:p>
            <a:fld id="{A706A695-1650-4DC7-A55C-CDA4E5938CF7}" type="slidenum">
              <a:rPr lang="el-GR" sz="2400" b="0" smtClean="0">
                <a:latin typeface="Helvetica Neue Light"/>
                <a:sym typeface="Helvetica Neue Light"/>
              </a:rPr>
              <a:t>14</a:t>
            </a:fld>
            <a:endParaRPr lang="el-GR" dirty="0"/>
          </a:p>
        </p:txBody>
      </p:sp>
      <p:sp>
        <p:nvSpPr>
          <p:cNvPr id="9" name="Subtitle here">
            <a:extLst>
              <a:ext uri="{FF2B5EF4-FFF2-40B4-BE49-F238E27FC236}">
                <a16:creationId xmlns:a16="http://schemas.microsoft.com/office/drawing/2014/main" id="{C328020F-7477-685C-DDB0-EB8D6C6C2259}"/>
              </a:ext>
            </a:extLst>
          </p:cNvPr>
          <p:cNvSpPr txBox="1"/>
          <p:nvPr/>
        </p:nvSpPr>
        <p:spPr>
          <a:xfrm>
            <a:off x="17246311" y="6344270"/>
            <a:ext cx="6120478" cy="2472472"/>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lgn="just">
              <a:buClr>
                <a:srgbClr val="2F7788"/>
              </a:buClr>
              <a:buSzPct val="120000"/>
              <a:buFont typeface="+mj-lt"/>
              <a:buAutoNum type="arabicPeriod" startAt="4"/>
            </a:pPr>
            <a:r>
              <a:rPr lang="el-GR" sz="2200" i="0" spc="0" dirty="0">
                <a:solidFill>
                  <a:schemeClr val="tx1"/>
                </a:solidFill>
              </a:rPr>
              <a:t>Κάτοικοι και επισκέπτες υπαίθρου, ορεινών και απομακρυσμένων περιοχών</a:t>
            </a:r>
          </a:p>
          <a:p>
            <a:pPr marL="457200" indent="-457200" algn="just">
              <a:buClr>
                <a:srgbClr val="2F7788"/>
              </a:buClr>
              <a:buSzPct val="120000"/>
              <a:buFont typeface="+mj-lt"/>
              <a:buAutoNum type="arabicPeriod" startAt="4"/>
            </a:pPr>
            <a:r>
              <a:rPr lang="el-GR" sz="2200" i="0" spc="0" dirty="0">
                <a:solidFill>
                  <a:schemeClr val="tx1"/>
                </a:solidFill>
              </a:rPr>
              <a:t>Κάτοικοι και επισκέπτες υπαίθρου, ορεινών και απομακρυσμένων περιοχών</a:t>
            </a:r>
          </a:p>
          <a:p>
            <a:pPr marL="457200" indent="-457200" algn="just">
              <a:buClr>
                <a:srgbClr val="2F7788"/>
              </a:buClr>
              <a:buSzPct val="120000"/>
              <a:buFont typeface="+mj-lt"/>
              <a:buAutoNum type="arabicPeriod" startAt="4"/>
            </a:pPr>
            <a:r>
              <a:rPr lang="el-GR" sz="2200" i="0" spc="0" dirty="0">
                <a:solidFill>
                  <a:schemeClr val="tx1"/>
                </a:solidFill>
              </a:rPr>
              <a:t>Τοπικά Αδειούχα Γραφεία Τουρισμού ή </a:t>
            </a:r>
            <a:r>
              <a:rPr lang="el-GR" sz="2200" i="0" spc="0" dirty="0" err="1">
                <a:solidFill>
                  <a:schemeClr val="tx1"/>
                </a:solidFill>
              </a:rPr>
              <a:t>Ταξιδίων</a:t>
            </a:r>
            <a:r>
              <a:rPr lang="el-GR" sz="2200" i="0" spc="0" dirty="0">
                <a:solidFill>
                  <a:schemeClr val="tx1"/>
                </a:solidFill>
              </a:rPr>
              <a:t> και άλλοι εμπλεκόμενοι φορείς</a:t>
            </a:r>
          </a:p>
          <a:p>
            <a:pPr marL="457200" indent="-457200" algn="just">
              <a:buClr>
                <a:srgbClr val="2F7788"/>
              </a:buClr>
              <a:buSzPct val="120000"/>
              <a:buFont typeface="+mj-lt"/>
              <a:buAutoNum type="arabicPeriod" startAt="4"/>
            </a:pPr>
            <a:r>
              <a:rPr lang="el-GR" sz="2200" i="0" spc="0" dirty="0">
                <a:solidFill>
                  <a:schemeClr val="tx1"/>
                </a:solidFill>
              </a:rPr>
              <a:t>Επιχειρηματίες τουρισμού</a:t>
            </a:r>
          </a:p>
        </p:txBody>
      </p:sp>
      <p:sp>
        <p:nvSpPr>
          <p:cNvPr id="16" name="Rectangle 15">
            <a:extLst>
              <a:ext uri="{FF2B5EF4-FFF2-40B4-BE49-F238E27FC236}">
                <a16:creationId xmlns:a16="http://schemas.microsoft.com/office/drawing/2014/main" id="{3FE247AF-05F9-5EDA-22C6-3F07C18FEFD1}"/>
              </a:ext>
            </a:extLst>
          </p:cNvPr>
          <p:cNvSpPr/>
          <p:nvPr/>
        </p:nvSpPr>
        <p:spPr>
          <a:xfrm>
            <a:off x="13221902" y="6127424"/>
            <a:ext cx="3506400"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Subtitle here">
            <a:extLst>
              <a:ext uri="{FF2B5EF4-FFF2-40B4-BE49-F238E27FC236}">
                <a16:creationId xmlns:a16="http://schemas.microsoft.com/office/drawing/2014/main" id="{69F8EF7E-D257-CC62-F5BE-1FD648D4BB66}"/>
              </a:ext>
            </a:extLst>
          </p:cNvPr>
          <p:cNvSpPr txBox="1"/>
          <p:nvPr/>
        </p:nvSpPr>
        <p:spPr>
          <a:xfrm>
            <a:off x="13272105" y="6511876"/>
            <a:ext cx="3434373" cy="157992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buClr>
                <a:srgbClr val="2F7788"/>
              </a:buClr>
              <a:buSzPct val="120000"/>
            </a:pPr>
            <a:endParaRPr lang="el-GR" sz="2400" i="0" spc="0" dirty="0">
              <a:solidFill>
                <a:schemeClr val="tx1"/>
              </a:solidFill>
            </a:endParaRPr>
          </a:p>
          <a:p>
            <a:pPr algn="ctr">
              <a:buClr>
                <a:srgbClr val="2F7788"/>
              </a:buClr>
              <a:buSzPct val="120000"/>
            </a:pPr>
            <a:endParaRPr lang="el-GR" sz="2400" i="0" spc="0" dirty="0">
              <a:solidFill>
                <a:schemeClr val="tx1"/>
              </a:solidFill>
            </a:endParaRPr>
          </a:p>
          <a:p>
            <a:pPr algn="ctr">
              <a:buClr>
                <a:srgbClr val="2F7788"/>
              </a:buClr>
              <a:buSzPct val="120000"/>
            </a:pPr>
            <a:endParaRPr lang="el-GR" sz="2400" i="0" spc="0" dirty="0">
              <a:solidFill>
                <a:schemeClr val="tx1"/>
              </a:solidFill>
            </a:endParaRPr>
          </a:p>
          <a:p>
            <a:pPr algn="ctr">
              <a:buClr>
                <a:srgbClr val="2F7788"/>
              </a:buClr>
              <a:buSzPct val="120000"/>
            </a:pPr>
            <a:r>
              <a:rPr lang="el-GR" sz="2400" i="0" spc="0" dirty="0">
                <a:solidFill>
                  <a:schemeClr val="tx1"/>
                </a:solidFill>
              </a:rPr>
              <a:t>ΥΦΤ</a:t>
            </a:r>
          </a:p>
        </p:txBody>
      </p:sp>
      <p:sp>
        <p:nvSpPr>
          <p:cNvPr id="21" name="Rectangle 20">
            <a:extLst>
              <a:ext uri="{FF2B5EF4-FFF2-40B4-BE49-F238E27FC236}">
                <a16:creationId xmlns:a16="http://schemas.microsoft.com/office/drawing/2014/main" id="{30BDF4C6-68B0-5B35-53F1-8532980D35A6}"/>
              </a:ext>
            </a:extLst>
          </p:cNvPr>
          <p:cNvSpPr/>
          <p:nvPr/>
        </p:nvSpPr>
        <p:spPr>
          <a:xfrm>
            <a:off x="13174557" y="9246713"/>
            <a:ext cx="4539327"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Subtitle here">
            <a:extLst>
              <a:ext uri="{FF2B5EF4-FFF2-40B4-BE49-F238E27FC236}">
                <a16:creationId xmlns:a16="http://schemas.microsoft.com/office/drawing/2014/main" id="{569ECBCF-513D-A2BE-A397-C896B8A35624}"/>
              </a:ext>
            </a:extLst>
          </p:cNvPr>
          <p:cNvSpPr txBox="1"/>
          <p:nvPr/>
        </p:nvSpPr>
        <p:spPr>
          <a:xfrm>
            <a:off x="13288525" y="9243793"/>
            <a:ext cx="4539327" cy="57214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800" i="0" kern="0" spc="0" dirty="0">
                <a:solidFill>
                  <a:schemeClr val="bg1"/>
                </a:solidFill>
              </a:rPr>
              <a:t>Οφέλη προς την Κοινωνία</a:t>
            </a:r>
          </a:p>
        </p:txBody>
      </p:sp>
      <p:sp>
        <p:nvSpPr>
          <p:cNvPr id="26" name="Rectangle 25">
            <a:extLst>
              <a:ext uri="{FF2B5EF4-FFF2-40B4-BE49-F238E27FC236}">
                <a16:creationId xmlns:a16="http://schemas.microsoft.com/office/drawing/2014/main" id="{0090CCE7-9379-C105-A353-601136698453}"/>
              </a:ext>
            </a:extLst>
          </p:cNvPr>
          <p:cNvSpPr/>
          <p:nvPr/>
        </p:nvSpPr>
        <p:spPr>
          <a:xfrm>
            <a:off x="13168533" y="9941173"/>
            <a:ext cx="10620000" cy="216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Subtitle here">
            <a:extLst>
              <a:ext uri="{FF2B5EF4-FFF2-40B4-BE49-F238E27FC236}">
                <a16:creationId xmlns:a16="http://schemas.microsoft.com/office/drawing/2014/main" id="{57491279-35A8-A48A-33E0-056450F8D986}"/>
              </a:ext>
            </a:extLst>
          </p:cNvPr>
          <p:cNvSpPr txBox="1"/>
          <p:nvPr/>
        </p:nvSpPr>
        <p:spPr>
          <a:xfrm>
            <a:off x="13243450" y="9986273"/>
            <a:ext cx="10645249" cy="213391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200" i="0" spc="0" dirty="0">
                <a:solidFill>
                  <a:schemeClr val="tx1"/>
                </a:solidFill>
              </a:rPr>
              <a:t>Οι τουριστικές αφίξεις και τα έσοδα από τον τουρισμό έχουν πρωτίστως άμεση συνεισφορά στο Ακαθάριστο Εγχώριο Προϊόν (ΑΕΠ) καθώς και έμμεση επίδραση σε άλλους τομείς της οικονομίας. Ως αποτέλεσμα, δημιουργούνται νέες επιχειρήσεις,  θέσεις απασχόλησης και ευκαιρίες για επενδύσεις τόσο στον τουριστικό τομέα όσο και σε άλλους συναφείς τομείς οικονομικής δραστηριότητας</a:t>
            </a:r>
            <a:r>
              <a:rPr lang="en-US" sz="2200" i="0" spc="0" dirty="0">
                <a:solidFill>
                  <a:schemeClr val="tx1"/>
                </a:solidFill>
              </a:rPr>
              <a:t>,</a:t>
            </a:r>
            <a:r>
              <a:rPr lang="el-GR" sz="2200" i="0" spc="0" dirty="0">
                <a:solidFill>
                  <a:schemeClr val="tx1"/>
                </a:solidFill>
              </a:rPr>
              <a:t> ενώ με την τουριστική ανάπτυξη παράλληλα ανεβαίνει το βιοτικό επίπεδο του πληθυσμού.</a:t>
            </a:r>
          </a:p>
        </p:txBody>
      </p:sp>
      <p:sp>
        <p:nvSpPr>
          <p:cNvPr id="48" name="Subtitle here">
            <a:extLst>
              <a:ext uri="{FF2B5EF4-FFF2-40B4-BE49-F238E27FC236}">
                <a16:creationId xmlns:a16="http://schemas.microsoft.com/office/drawing/2014/main" id="{813F21C2-55D4-D080-478C-5B92F63F5A30}"/>
              </a:ext>
            </a:extLst>
          </p:cNvPr>
          <p:cNvSpPr txBox="1"/>
          <p:nvPr/>
        </p:nvSpPr>
        <p:spPr>
          <a:xfrm>
            <a:off x="15131903" y="3164620"/>
            <a:ext cx="3218540"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Κόστος</a:t>
            </a:r>
            <a:r>
              <a:rPr lang="en-US" sz="2400" i="0" kern="0" spc="0" dirty="0">
                <a:solidFill>
                  <a:schemeClr val="tx1"/>
                </a:solidFill>
              </a:rPr>
              <a:t> (</a:t>
            </a:r>
            <a:r>
              <a:rPr lang="el-GR" sz="2400" i="0" kern="0" spc="0" dirty="0">
                <a:solidFill>
                  <a:schemeClr val="tx1"/>
                </a:solidFill>
              </a:rPr>
              <a:t>σε εκ. ευρώ</a:t>
            </a:r>
            <a:r>
              <a:rPr lang="en-US" sz="2400" i="0" kern="0" spc="0" dirty="0">
                <a:solidFill>
                  <a:schemeClr val="tx1"/>
                </a:solidFill>
              </a:rPr>
              <a:t>)</a:t>
            </a:r>
            <a:endParaRPr lang="el-GR" sz="2400" b="1" i="0" kern="0" spc="0" dirty="0">
              <a:solidFill>
                <a:schemeClr val="tx1"/>
              </a:solidFill>
            </a:endParaRPr>
          </a:p>
        </p:txBody>
      </p:sp>
    </p:spTree>
    <p:extLst>
      <p:ext uri="{BB962C8B-B14F-4D97-AF65-F5344CB8AC3E}">
        <p14:creationId xmlns:p14="http://schemas.microsoft.com/office/powerpoint/2010/main" val="333230569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9" y="562098"/>
            <a:ext cx="10243916"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Στρατηγικοί Στόχοι</a:t>
            </a:r>
          </a:p>
        </p:txBody>
      </p:sp>
      <p:sp>
        <p:nvSpPr>
          <p:cNvPr id="2" name="Line">
            <a:extLst>
              <a:ext uri="{FF2B5EF4-FFF2-40B4-BE49-F238E27FC236}">
                <a16:creationId xmlns:a16="http://schemas.microsoft.com/office/drawing/2014/main" id="{1886EEB6-9BC0-5D12-EBED-623414732DEF}"/>
              </a:ext>
            </a:extLst>
          </p:cNvPr>
          <p:cNvSpPr/>
          <p:nvPr/>
        </p:nvSpPr>
        <p:spPr>
          <a:xfrm>
            <a:off x="852000" y="3030791"/>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3135952"/>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Στόχος</a:t>
            </a:r>
            <a:endParaRPr lang="el-GR" sz="2400" b="1" i="0" kern="0" spc="0" dirty="0">
              <a:solidFill>
                <a:schemeClr val="tx1"/>
              </a:solidFill>
            </a:endParaRPr>
          </a:p>
        </p:txBody>
      </p:sp>
      <p:sp>
        <p:nvSpPr>
          <p:cNvPr id="18" name="Subtitle here">
            <a:extLst>
              <a:ext uri="{FF2B5EF4-FFF2-40B4-BE49-F238E27FC236}">
                <a16:creationId xmlns:a16="http://schemas.microsoft.com/office/drawing/2014/main" id="{E21FE21D-8559-B180-2463-6ED0750C6D07}"/>
              </a:ext>
            </a:extLst>
          </p:cNvPr>
          <p:cNvSpPr txBox="1"/>
          <p:nvPr/>
        </p:nvSpPr>
        <p:spPr>
          <a:xfrm>
            <a:off x="5285450" y="3135952"/>
            <a:ext cx="2568902"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Περιγραφή</a:t>
            </a:r>
            <a:endParaRPr lang="el-GR" sz="2400" b="1" i="0" kern="0" spc="0" dirty="0">
              <a:solidFill>
                <a:schemeClr val="tx1"/>
              </a:solidFill>
            </a:endParaRPr>
          </a:p>
        </p:txBody>
      </p:sp>
      <p:sp>
        <p:nvSpPr>
          <p:cNvPr id="30" name="Subtitle here">
            <a:extLst>
              <a:ext uri="{FF2B5EF4-FFF2-40B4-BE49-F238E27FC236}">
                <a16:creationId xmlns:a16="http://schemas.microsoft.com/office/drawing/2014/main" id="{E67CABA6-59DE-E45F-25D4-86E6FF97669C}"/>
              </a:ext>
            </a:extLst>
          </p:cNvPr>
          <p:cNvSpPr txBox="1"/>
          <p:nvPr/>
        </p:nvSpPr>
        <p:spPr>
          <a:xfrm>
            <a:off x="18174127" y="3135952"/>
            <a:ext cx="378380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Χρονοδιάγραμμα</a:t>
            </a:r>
            <a:endParaRPr lang="el-GR" sz="2400" b="1" i="0" kern="0" spc="0" dirty="0">
              <a:solidFill>
                <a:schemeClr val="tx1"/>
              </a:solidFill>
            </a:endParaRPr>
          </a:p>
        </p:txBody>
      </p:sp>
      <p:sp>
        <p:nvSpPr>
          <p:cNvPr id="33" name="Subtitle here">
            <a:extLst>
              <a:ext uri="{FF2B5EF4-FFF2-40B4-BE49-F238E27FC236}">
                <a16:creationId xmlns:a16="http://schemas.microsoft.com/office/drawing/2014/main" id="{30BC3C46-7AD4-C6C6-13C4-127C830B5542}"/>
              </a:ext>
            </a:extLst>
          </p:cNvPr>
          <p:cNvSpPr txBox="1"/>
          <p:nvPr/>
        </p:nvSpPr>
        <p:spPr>
          <a:xfrm>
            <a:off x="21710857" y="3162353"/>
            <a:ext cx="167729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Αφορά</a:t>
            </a:r>
          </a:p>
        </p:txBody>
      </p:sp>
      <p:pic>
        <p:nvPicPr>
          <p:cNvPr id="36" name="Picture 35"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6262" y="1271344"/>
            <a:ext cx="1960918" cy="1902647"/>
          </a:xfrm>
          <a:prstGeom prst="rect">
            <a:avLst/>
          </a:prstGeom>
        </p:spPr>
      </p:pic>
      <p:sp>
        <p:nvSpPr>
          <p:cNvPr id="49" name="Rectangle 48">
            <a:extLst>
              <a:ext uri="{FF2B5EF4-FFF2-40B4-BE49-F238E27FC236}">
                <a16:creationId xmlns:a16="http://schemas.microsoft.com/office/drawing/2014/main" id="{CB6CF44E-5D63-FA5A-748D-6CC969F7B7FA}"/>
              </a:ext>
            </a:extLst>
          </p:cNvPr>
          <p:cNvSpPr/>
          <p:nvPr/>
        </p:nvSpPr>
        <p:spPr>
          <a:xfrm>
            <a:off x="852000" y="3759608"/>
            <a:ext cx="4226642" cy="1343301"/>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Rectangle 51">
            <a:extLst>
              <a:ext uri="{FF2B5EF4-FFF2-40B4-BE49-F238E27FC236}">
                <a16:creationId xmlns:a16="http://schemas.microsoft.com/office/drawing/2014/main" id="{F29D2E5A-D73D-B8F4-0879-44AFE9E8D5BE}"/>
              </a:ext>
            </a:extLst>
          </p:cNvPr>
          <p:cNvSpPr/>
          <p:nvPr/>
        </p:nvSpPr>
        <p:spPr>
          <a:xfrm>
            <a:off x="5285450" y="3759608"/>
            <a:ext cx="9846453"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Rectangle 54">
            <a:extLst>
              <a:ext uri="{FF2B5EF4-FFF2-40B4-BE49-F238E27FC236}">
                <a16:creationId xmlns:a16="http://schemas.microsoft.com/office/drawing/2014/main" id="{52FBA867-A332-BAAF-1A63-E7C3460610C1}"/>
              </a:ext>
            </a:extLst>
          </p:cNvPr>
          <p:cNvSpPr/>
          <p:nvPr/>
        </p:nvSpPr>
        <p:spPr>
          <a:xfrm>
            <a:off x="15368564"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Rectangle 57">
            <a:extLst>
              <a:ext uri="{FF2B5EF4-FFF2-40B4-BE49-F238E27FC236}">
                <a16:creationId xmlns:a16="http://schemas.microsoft.com/office/drawing/2014/main" id="{D156E402-D196-B61F-48E0-F060CF4A0B53}"/>
              </a:ext>
            </a:extLst>
          </p:cNvPr>
          <p:cNvSpPr/>
          <p:nvPr/>
        </p:nvSpPr>
        <p:spPr>
          <a:xfrm>
            <a:off x="18174127"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Rectangle 60">
            <a:extLst>
              <a:ext uri="{FF2B5EF4-FFF2-40B4-BE49-F238E27FC236}">
                <a16:creationId xmlns:a16="http://schemas.microsoft.com/office/drawing/2014/main" id="{3061DBBB-7DA5-8ED7-68F0-B9A8BAAED7C2}"/>
              </a:ext>
            </a:extLst>
          </p:cNvPr>
          <p:cNvSpPr/>
          <p:nvPr/>
        </p:nvSpPr>
        <p:spPr>
          <a:xfrm>
            <a:off x="20963098"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837618" y="3759608"/>
            <a:ext cx="4226642" cy="139525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a:solidFill>
                  <a:schemeClr val="bg1"/>
                </a:solidFill>
              </a:rPr>
              <a:t>Αναβάθμιση και Εμπλουτισμός Υποδομών και Υπηρεσιών</a:t>
            </a:r>
          </a:p>
        </p:txBody>
      </p:sp>
      <p:sp>
        <p:nvSpPr>
          <p:cNvPr id="15" name="Subtitle here">
            <a:extLst>
              <a:ext uri="{FF2B5EF4-FFF2-40B4-BE49-F238E27FC236}">
                <a16:creationId xmlns:a16="http://schemas.microsoft.com/office/drawing/2014/main" id="{75E10902-FE2E-A9EB-4119-3809C11BA9A7}"/>
              </a:ext>
            </a:extLst>
          </p:cNvPr>
          <p:cNvSpPr txBox="1"/>
          <p:nvPr/>
        </p:nvSpPr>
        <p:spPr>
          <a:xfrm>
            <a:off x="21209759" y="3812839"/>
            <a:ext cx="2322241" cy="4103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endParaRPr lang="el-GR" sz="2000" i="0" kern="0" spc="0" dirty="0">
              <a:solidFill>
                <a:srgbClr val="5E5E5E"/>
              </a:solidFill>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6" y="2119207"/>
            <a:ext cx="17296011"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pPr>
            <a:r>
              <a:rPr lang="el-GR" sz="3600" b="1" i="0" dirty="0">
                <a:solidFill>
                  <a:srgbClr val="E38C19"/>
                </a:solidFill>
              </a:rPr>
              <a:t>Αναβάθμιση και Εμπλουτισμός Υποδομών και Υπηρεσιών (συνεχίζεται)</a:t>
            </a:r>
            <a:endParaRPr lang="el-GR" sz="4000" b="1" i="0" dirty="0">
              <a:solidFill>
                <a:srgbClr val="E38C19"/>
              </a:solidFill>
            </a:endParaRPr>
          </a:p>
        </p:txBody>
      </p:sp>
      <p:sp>
        <p:nvSpPr>
          <p:cNvPr id="24" name="Rectangle 23">
            <a:extLst>
              <a:ext uri="{FF2B5EF4-FFF2-40B4-BE49-F238E27FC236}">
                <a16:creationId xmlns:a16="http://schemas.microsoft.com/office/drawing/2014/main" id="{F8773CAD-6845-523F-27F7-16D569DAB4EB}"/>
              </a:ext>
            </a:extLst>
          </p:cNvPr>
          <p:cNvSpPr/>
          <p:nvPr/>
        </p:nvSpPr>
        <p:spPr>
          <a:xfrm>
            <a:off x="837618" y="5443424"/>
            <a:ext cx="288860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Line">
            <a:extLst>
              <a:ext uri="{FF2B5EF4-FFF2-40B4-BE49-F238E27FC236}">
                <a16:creationId xmlns:a16="http://schemas.microsoft.com/office/drawing/2014/main" id="{A1328507-483E-2BD3-5939-B7B39E42BAD8}"/>
              </a:ext>
            </a:extLst>
          </p:cNvPr>
          <p:cNvSpPr/>
          <p:nvPr/>
        </p:nvSpPr>
        <p:spPr>
          <a:xfrm>
            <a:off x="852000" y="5326657"/>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29" name="Subtitle here">
            <a:extLst>
              <a:ext uri="{FF2B5EF4-FFF2-40B4-BE49-F238E27FC236}">
                <a16:creationId xmlns:a16="http://schemas.microsoft.com/office/drawing/2014/main" id="{4C3067CC-53E4-36D2-6C83-492A1376F375}"/>
              </a:ext>
            </a:extLst>
          </p:cNvPr>
          <p:cNvSpPr txBox="1"/>
          <p:nvPr/>
        </p:nvSpPr>
        <p:spPr>
          <a:xfrm>
            <a:off x="837617" y="5443825"/>
            <a:ext cx="2617310"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Παρεμβάσεις</a:t>
            </a:r>
          </a:p>
        </p:txBody>
      </p:sp>
      <p:sp>
        <p:nvSpPr>
          <p:cNvPr id="39" name="Rectangle 38">
            <a:extLst>
              <a:ext uri="{FF2B5EF4-FFF2-40B4-BE49-F238E27FC236}">
                <a16:creationId xmlns:a16="http://schemas.microsoft.com/office/drawing/2014/main" id="{5942514B-BE11-1B9C-57F6-2BDEC03CF1B7}"/>
              </a:ext>
            </a:extLst>
          </p:cNvPr>
          <p:cNvSpPr/>
          <p:nvPr/>
        </p:nvSpPr>
        <p:spPr>
          <a:xfrm>
            <a:off x="837617" y="6138860"/>
            <a:ext cx="12216948" cy="6108564"/>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Subtitle here">
            <a:extLst>
              <a:ext uri="{FF2B5EF4-FFF2-40B4-BE49-F238E27FC236}">
                <a16:creationId xmlns:a16="http://schemas.microsoft.com/office/drawing/2014/main" id="{23AD6CE5-7152-651A-0B75-816C709ED253}"/>
              </a:ext>
            </a:extLst>
          </p:cNvPr>
          <p:cNvSpPr txBox="1"/>
          <p:nvPr/>
        </p:nvSpPr>
        <p:spPr>
          <a:xfrm>
            <a:off x="897864" y="6087174"/>
            <a:ext cx="2888604"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b="1" i="0" spc="0" dirty="0">
                <a:solidFill>
                  <a:schemeClr val="tx1"/>
                </a:solidFill>
              </a:rPr>
              <a:t>Έργο</a:t>
            </a:r>
            <a:endParaRPr lang="el-GR" sz="2400" b="1" i="0" kern="0" spc="0" dirty="0">
              <a:solidFill>
                <a:schemeClr val="tx1"/>
              </a:solidFill>
            </a:endParaRPr>
          </a:p>
        </p:txBody>
      </p:sp>
      <p:sp>
        <p:nvSpPr>
          <p:cNvPr id="41" name="Subtitle here">
            <a:extLst>
              <a:ext uri="{FF2B5EF4-FFF2-40B4-BE49-F238E27FC236}">
                <a16:creationId xmlns:a16="http://schemas.microsoft.com/office/drawing/2014/main" id="{1B4171CA-4CC7-AECB-EF83-2275810AD296}"/>
              </a:ext>
            </a:extLst>
          </p:cNvPr>
          <p:cNvSpPr txBox="1"/>
          <p:nvPr/>
        </p:nvSpPr>
        <p:spPr>
          <a:xfrm>
            <a:off x="876580" y="6511876"/>
            <a:ext cx="12291952" cy="604268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endParaRPr lang="el-GR" sz="2000" i="0" spc="0" dirty="0">
              <a:solidFill>
                <a:srgbClr val="5E5E5E"/>
              </a:solidFill>
            </a:endParaRPr>
          </a:p>
          <a:p>
            <a:pPr marL="457200" indent="-457200" algn="just">
              <a:buClr>
                <a:srgbClr val="2F7788"/>
              </a:buClr>
              <a:buSzPct val="120000"/>
              <a:buFont typeface="+mj-lt"/>
              <a:buAutoNum type="arabicPeriod" startAt="8"/>
            </a:pPr>
            <a:r>
              <a:rPr lang="el-GR" sz="2200" i="0" spc="0" dirty="0">
                <a:solidFill>
                  <a:schemeClr val="tx1"/>
                </a:solidFill>
              </a:rPr>
              <a:t>Βελτίωση της ανταγωνιστικότητας την χειμερινή περίοδο για προσέλκυση ειδικών μορφών τουρισμού</a:t>
            </a:r>
          </a:p>
          <a:p>
            <a:pPr marL="457200" indent="-457200" algn="just">
              <a:buClr>
                <a:srgbClr val="2F7788"/>
              </a:buClr>
              <a:buSzPct val="120000"/>
              <a:buFont typeface="+mj-lt"/>
              <a:buAutoNum type="arabicPeriod" startAt="8"/>
            </a:pPr>
            <a:endParaRPr lang="el-GR" sz="2200" i="0" kern="0" spc="0" dirty="0">
              <a:solidFill>
                <a:schemeClr val="tx1"/>
              </a:solidFill>
            </a:endParaRPr>
          </a:p>
          <a:p>
            <a:pPr marL="457200" indent="-457200" algn="just">
              <a:buClr>
                <a:srgbClr val="2F7788"/>
              </a:buClr>
              <a:buSzPct val="120000"/>
              <a:buFont typeface="+mj-lt"/>
              <a:buAutoNum type="arabicPeriod" startAt="8"/>
            </a:pPr>
            <a:endParaRPr lang="el-GR" sz="2000" i="0" spc="0" dirty="0">
              <a:solidFill>
                <a:schemeClr val="tx1"/>
              </a:solidFill>
            </a:endParaRPr>
          </a:p>
          <a:p>
            <a:pPr marL="457200" indent="-457200" algn="just">
              <a:buClr>
                <a:srgbClr val="2F7788"/>
              </a:buClr>
              <a:buSzPct val="120000"/>
              <a:buFont typeface="+mj-lt"/>
              <a:buAutoNum type="arabicPeriod" startAt="8"/>
            </a:pPr>
            <a:endParaRPr lang="el-GR" sz="2000" i="0" kern="0" spc="0" dirty="0">
              <a:solidFill>
                <a:schemeClr val="tx1"/>
              </a:solidFill>
            </a:endParaRPr>
          </a:p>
          <a:p>
            <a:pPr marL="457200" indent="-457200" algn="just">
              <a:buClr>
                <a:srgbClr val="2F7788"/>
              </a:buClr>
              <a:buSzPct val="120000"/>
              <a:buFont typeface="+mj-lt"/>
              <a:buAutoNum type="arabicPeriod" startAt="8"/>
            </a:pPr>
            <a:endParaRPr lang="el-GR" sz="2000" i="0" spc="0" dirty="0">
              <a:solidFill>
                <a:schemeClr val="tx1"/>
              </a:solidFill>
            </a:endParaRPr>
          </a:p>
          <a:p>
            <a:pPr marL="457200" indent="-457200" algn="just">
              <a:buClr>
                <a:srgbClr val="2F7788"/>
              </a:buClr>
              <a:buSzPct val="120000"/>
              <a:buFont typeface="+mj-lt"/>
              <a:buAutoNum type="arabicPeriod" startAt="8"/>
            </a:pPr>
            <a:endParaRPr lang="el-GR" sz="2000" i="0" kern="0" spc="0" dirty="0">
              <a:solidFill>
                <a:schemeClr val="tx1"/>
              </a:solidFill>
            </a:endParaRPr>
          </a:p>
          <a:p>
            <a:pPr marL="457200" indent="-457200" algn="just">
              <a:buClr>
                <a:srgbClr val="2F7788"/>
              </a:buClr>
              <a:buSzPct val="120000"/>
              <a:buFont typeface="+mj-lt"/>
              <a:buAutoNum type="arabicPeriod" startAt="8"/>
            </a:pPr>
            <a:endParaRPr lang="el-GR" sz="2000" i="0" spc="0" dirty="0">
              <a:solidFill>
                <a:schemeClr val="tx1"/>
              </a:solidFill>
            </a:endParaRPr>
          </a:p>
          <a:p>
            <a:pPr marL="457200" indent="-457200" algn="just">
              <a:buClr>
                <a:srgbClr val="2F7788"/>
              </a:buClr>
              <a:buSzPct val="120000"/>
              <a:buFont typeface="+mj-lt"/>
              <a:buAutoNum type="arabicPeriod" startAt="8"/>
            </a:pPr>
            <a:endParaRPr lang="el-GR" sz="2000" i="0" kern="0" spc="0" dirty="0">
              <a:solidFill>
                <a:schemeClr val="tx1"/>
              </a:solidFill>
            </a:endParaRPr>
          </a:p>
          <a:p>
            <a:pPr marL="457200" indent="-457200" algn="just">
              <a:buClr>
                <a:srgbClr val="2F7788"/>
              </a:buClr>
              <a:buSzPct val="120000"/>
              <a:buFont typeface="+mj-lt"/>
              <a:buAutoNum type="arabicPeriod" startAt="8"/>
            </a:pPr>
            <a:r>
              <a:rPr lang="el-GR" sz="2000" i="0" spc="0" dirty="0">
                <a:solidFill>
                  <a:schemeClr val="tx1"/>
                </a:solidFill>
                <a:latin typeface="Arial" panose="020B0604020202020204" pitchFamily="34" charset="0"/>
                <a:cs typeface="Arial" panose="020B0604020202020204" pitchFamily="34" charset="0"/>
              </a:rPr>
              <a:t>Βελτίωση υποδομών, προσφερόμενων υπηρεσιών και εμπειρίας τουρισμού ειδικών ενδιαφερόντων</a:t>
            </a:r>
          </a:p>
          <a:p>
            <a:pPr marL="285750" indent="-285750" algn="just" defTabSz="825500">
              <a:buFont typeface="Arial" panose="020B0604020202020204" pitchFamily="34" charset="0"/>
              <a:buChar char="•"/>
            </a:pPr>
            <a:r>
              <a:rPr lang="el-GR" sz="2000" i="0" spc="0" dirty="0">
                <a:solidFill>
                  <a:schemeClr val="tx1"/>
                </a:solidFill>
                <a:latin typeface="Arial" panose="020B0604020202020204" pitchFamily="34" charset="0"/>
                <a:ea typeface="Helvetica Neue"/>
                <a:cs typeface="Arial" panose="020B0604020202020204" pitchFamily="34" charset="0"/>
                <a:sym typeface="Helvetica Neue"/>
              </a:rPr>
              <a:t>Σχέδιο Επιχορήγησης για τη βελτίωση υποδομών προσβασιμότητας, περιβαλλοντικής συνείδησης και δημιουργίας / αναβάθμισης υποδομών ειδικών ενδιαφερόντων</a:t>
            </a:r>
            <a:endParaRPr lang="el-GR" sz="2000" dirty="0">
              <a:solidFill>
                <a:schemeClr val="tx1"/>
              </a:solidFill>
              <a:latin typeface="Arial" panose="020B0604020202020204" pitchFamily="34" charset="0"/>
              <a:cs typeface="Arial" panose="020B0604020202020204" pitchFamily="34" charset="0"/>
            </a:endParaRPr>
          </a:p>
          <a:p>
            <a:pPr marL="285750" indent="-285750" algn="just" defTabSz="825500">
              <a:buFont typeface="Arial" panose="020B0604020202020204" pitchFamily="34" charset="0"/>
              <a:buChar char="•"/>
            </a:pPr>
            <a:r>
              <a:rPr lang="el-GR" sz="2000" i="0" spc="0" dirty="0">
                <a:solidFill>
                  <a:schemeClr val="tx1"/>
                </a:solidFill>
                <a:latin typeface="Arial" panose="020B0604020202020204" pitchFamily="34" charset="0"/>
                <a:ea typeface="Helvetica Neue"/>
                <a:cs typeface="Arial" panose="020B0604020202020204" pitchFamily="34" charset="0"/>
                <a:sym typeface="Helvetica Neue"/>
              </a:rPr>
              <a:t>Σχέδιο Επιχορήγησης εκδηλώσεων που αφορούν στην προώθηση της </a:t>
            </a:r>
            <a:r>
              <a:rPr lang="el-GR" sz="2000" i="0" spc="0" dirty="0" err="1">
                <a:solidFill>
                  <a:schemeClr val="tx1"/>
                </a:solidFill>
                <a:latin typeface="Arial" panose="020B0604020202020204" pitchFamily="34" charset="0"/>
                <a:ea typeface="Helvetica Neue"/>
                <a:cs typeface="Arial" panose="020B0604020202020204" pitchFamily="34" charset="0"/>
                <a:sym typeface="Helvetica Neue"/>
              </a:rPr>
              <a:t>οινογαστρονομίας</a:t>
            </a:r>
            <a:r>
              <a:rPr lang="el-GR" sz="2000" i="0" spc="0" dirty="0">
                <a:solidFill>
                  <a:schemeClr val="tx1"/>
                </a:solidFill>
                <a:latin typeface="Arial" panose="020B0604020202020204" pitchFamily="34" charset="0"/>
                <a:ea typeface="Helvetica Neue"/>
                <a:cs typeface="Arial" panose="020B0604020202020204" pitchFamily="34" charset="0"/>
                <a:sym typeface="Helvetica Neue"/>
              </a:rPr>
              <a:t> και των Τοπικών Προϊόντων που διοργανώνονται στην Κύπρο</a:t>
            </a:r>
            <a:endParaRPr lang="el-GR" sz="2000" dirty="0">
              <a:solidFill>
                <a:schemeClr val="tx1"/>
              </a:solidFill>
              <a:latin typeface="Arial" panose="020B0604020202020204" pitchFamily="34" charset="0"/>
              <a:cs typeface="Arial" panose="020B0604020202020204" pitchFamily="34" charset="0"/>
            </a:endParaRPr>
          </a:p>
          <a:p>
            <a:pPr marL="285750" indent="-285750" algn="just" defTabSz="825500">
              <a:buFont typeface="Arial" panose="020B0604020202020204" pitchFamily="34" charset="0"/>
              <a:buChar char="•"/>
            </a:pPr>
            <a:r>
              <a:rPr lang="el-GR" sz="2000" i="0" spc="0" dirty="0">
                <a:solidFill>
                  <a:schemeClr val="tx1"/>
                </a:solidFill>
                <a:latin typeface="Arial" panose="020B0604020202020204" pitchFamily="34" charset="0"/>
                <a:ea typeface="Helvetica Neue"/>
                <a:cs typeface="Arial" panose="020B0604020202020204" pitchFamily="34" charset="0"/>
                <a:sym typeface="Helvetica Neue"/>
              </a:rPr>
              <a:t>Σχέδιο Επιχορήγησης για την πιστοποίηση παροχών υπηρεσιών καταδύσεων αναψυχής</a:t>
            </a:r>
            <a:endParaRPr lang="el-GR" sz="2000" dirty="0">
              <a:solidFill>
                <a:schemeClr val="tx1"/>
              </a:solidFill>
              <a:latin typeface="Arial" panose="020B0604020202020204" pitchFamily="34" charset="0"/>
              <a:cs typeface="Arial" panose="020B0604020202020204" pitchFamily="34" charset="0"/>
            </a:endParaRPr>
          </a:p>
          <a:p>
            <a:pPr marL="285750" indent="-285750" algn="just" defTabSz="825500">
              <a:buFont typeface="Arial" panose="020B0604020202020204" pitchFamily="34" charset="0"/>
              <a:buChar char="•"/>
            </a:pPr>
            <a:r>
              <a:rPr lang="el-GR" sz="2000" i="0" spc="0" dirty="0">
                <a:solidFill>
                  <a:schemeClr val="tx1"/>
                </a:solidFill>
                <a:latin typeface="Arial" panose="020B0604020202020204" pitchFamily="34" charset="0"/>
                <a:ea typeface="Helvetica Neue"/>
                <a:cs typeface="Arial" panose="020B0604020202020204" pitchFamily="34" charset="0"/>
                <a:sym typeface="Helvetica Neue"/>
              </a:rPr>
              <a:t>Σχέδιο Επιχορήγησης επισκέψιμων εργαστηρίων χειροτεχνίας και </a:t>
            </a:r>
            <a:r>
              <a:rPr lang="el-GR" sz="2000" i="0" spc="0" dirty="0" err="1">
                <a:solidFill>
                  <a:schemeClr val="tx1"/>
                </a:solidFill>
                <a:latin typeface="Arial" panose="020B0604020202020204" pitchFamily="34" charset="0"/>
                <a:ea typeface="Helvetica Neue"/>
                <a:cs typeface="Arial" panose="020B0604020202020204" pitchFamily="34" charset="0"/>
                <a:sym typeface="Helvetica Neue"/>
              </a:rPr>
              <a:t>οινογαστρονομίας</a:t>
            </a:r>
            <a:endParaRPr lang="el-GR" sz="2000" i="0" spc="0" dirty="0">
              <a:solidFill>
                <a:schemeClr val="tx1"/>
              </a:solidFill>
              <a:latin typeface="Arial" panose="020B0604020202020204" pitchFamily="34" charset="0"/>
              <a:ea typeface="Helvetica Neue"/>
              <a:cs typeface="Arial" panose="020B0604020202020204" pitchFamily="34" charset="0"/>
              <a:sym typeface="Helvetica Neue"/>
            </a:endParaRPr>
          </a:p>
          <a:p>
            <a:pPr algn="just">
              <a:buClr>
                <a:srgbClr val="2F7788"/>
              </a:buClr>
              <a:buSzPct val="120000"/>
            </a:pPr>
            <a:endParaRPr lang="el-GR" sz="2000" i="0" spc="0" dirty="0">
              <a:solidFill>
                <a:srgbClr val="5E5E5E"/>
              </a:solidFill>
            </a:endParaRPr>
          </a:p>
          <a:p>
            <a:pPr marL="457200" indent="-457200" algn="just">
              <a:buClr>
                <a:srgbClr val="2F7788"/>
              </a:buClr>
              <a:buSzPct val="120000"/>
              <a:buFont typeface="+mj-lt"/>
              <a:buAutoNum type="arabicPeriod" startAt="7"/>
            </a:pPr>
            <a:endParaRPr lang="el-GR" sz="2000" i="0" kern="0" spc="0" dirty="0">
              <a:solidFill>
                <a:srgbClr val="5E5E5E"/>
              </a:solidFill>
            </a:endParaRPr>
          </a:p>
        </p:txBody>
      </p:sp>
      <p:sp>
        <p:nvSpPr>
          <p:cNvPr id="47" name="Rectangle 46">
            <a:extLst>
              <a:ext uri="{FF2B5EF4-FFF2-40B4-BE49-F238E27FC236}">
                <a16:creationId xmlns:a16="http://schemas.microsoft.com/office/drawing/2014/main" id="{93B9AA57-86E1-AEB1-0E30-E6ADEB0F84BE}"/>
              </a:ext>
            </a:extLst>
          </p:cNvPr>
          <p:cNvSpPr/>
          <p:nvPr/>
        </p:nvSpPr>
        <p:spPr>
          <a:xfrm>
            <a:off x="13221902" y="5443424"/>
            <a:ext cx="3506400"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8" name="Rectangle 207">
            <a:extLst>
              <a:ext uri="{FF2B5EF4-FFF2-40B4-BE49-F238E27FC236}">
                <a16:creationId xmlns:a16="http://schemas.microsoft.com/office/drawing/2014/main" id="{4BF7A024-FAD5-A0ED-C67C-14C4B1F1AFCE}"/>
              </a:ext>
            </a:extLst>
          </p:cNvPr>
          <p:cNvSpPr/>
          <p:nvPr/>
        </p:nvSpPr>
        <p:spPr>
          <a:xfrm>
            <a:off x="17166284" y="5443424"/>
            <a:ext cx="282398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9" name="Subtitle here">
            <a:extLst>
              <a:ext uri="{FF2B5EF4-FFF2-40B4-BE49-F238E27FC236}">
                <a16:creationId xmlns:a16="http://schemas.microsoft.com/office/drawing/2014/main" id="{28C3F6A8-A4F9-9732-20B6-ADC859E18294}"/>
              </a:ext>
            </a:extLst>
          </p:cNvPr>
          <p:cNvSpPr txBox="1"/>
          <p:nvPr/>
        </p:nvSpPr>
        <p:spPr>
          <a:xfrm>
            <a:off x="17166284" y="5443825"/>
            <a:ext cx="2590833"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Στόχος</a:t>
            </a:r>
          </a:p>
        </p:txBody>
      </p:sp>
      <p:sp>
        <p:nvSpPr>
          <p:cNvPr id="210" name="Rectangle 209">
            <a:extLst>
              <a:ext uri="{FF2B5EF4-FFF2-40B4-BE49-F238E27FC236}">
                <a16:creationId xmlns:a16="http://schemas.microsoft.com/office/drawing/2014/main" id="{B08CAFFE-90E3-A169-3C7C-0E2FEAC336F0}"/>
              </a:ext>
            </a:extLst>
          </p:cNvPr>
          <p:cNvSpPr/>
          <p:nvPr/>
        </p:nvSpPr>
        <p:spPr>
          <a:xfrm>
            <a:off x="17166284" y="6127424"/>
            <a:ext cx="6490719"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Subtitle here">
            <a:extLst>
              <a:ext uri="{FF2B5EF4-FFF2-40B4-BE49-F238E27FC236}">
                <a16:creationId xmlns:a16="http://schemas.microsoft.com/office/drawing/2014/main" id="{7970DFA0-483F-CF6A-C53A-869FF8A276E8}"/>
              </a:ext>
            </a:extLst>
          </p:cNvPr>
          <p:cNvSpPr txBox="1"/>
          <p:nvPr/>
        </p:nvSpPr>
        <p:spPr>
          <a:xfrm>
            <a:off x="18174127" y="3975024"/>
            <a:ext cx="2586091" cy="98898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ΔΕΚ 2024 και</a:t>
            </a:r>
          </a:p>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7" name="Subtitle here">
            <a:extLst>
              <a:ext uri="{FF2B5EF4-FFF2-40B4-BE49-F238E27FC236}">
                <a16:creationId xmlns:a16="http://schemas.microsoft.com/office/drawing/2014/main" id="{88BFC1D9-6841-C5D6-BA13-157A626164C8}"/>
              </a:ext>
            </a:extLst>
          </p:cNvPr>
          <p:cNvSpPr txBox="1"/>
          <p:nvPr/>
        </p:nvSpPr>
        <p:spPr>
          <a:xfrm>
            <a:off x="5357518" y="3997420"/>
            <a:ext cx="9733641"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Αναβάθμιση και εμπλουτισμός των υποδομών και των παρεχόμενων υπηρεσιών</a:t>
            </a:r>
            <a:endParaRPr lang="el-GR" sz="2400" i="0" strike="sngStrike" kern="0" spc="0" dirty="0">
              <a:solidFill>
                <a:schemeClr val="tx1"/>
              </a:solidFill>
            </a:endParaRPr>
          </a:p>
        </p:txBody>
      </p:sp>
      <p:sp>
        <p:nvSpPr>
          <p:cNvPr id="12" name="TextBox 11">
            <a:extLst>
              <a:ext uri="{FF2B5EF4-FFF2-40B4-BE49-F238E27FC236}">
                <a16:creationId xmlns:a16="http://schemas.microsoft.com/office/drawing/2014/main" id="{E652AD55-AC60-09DE-9F18-3111E0FBD7C1}"/>
              </a:ext>
            </a:extLst>
          </p:cNvPr>
          <p:cNvSpPr txBox="1"/>
          <p:nvPr/>
        </p:nvSpPr>
        <p:spPr>
          <a:xfrm>
            <a:off x="974632" y="7538360"/>
            <a:ext cx="12118896" cy="19877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l-GR"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Σχέδιο Επιχορήγησης ξένων αθλητικών ομάδων, ομίλων, συνδέσμων και ομοσπονδιών για  προπόνηση και προετοιμασία στην Κύπρο</a:t>
            </a:r>
            <a:endParaRPr kumimoji="0" lang="en-US"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a:p>
            <a:pPr marR="0" algn="l" defTabSz="825500" rtl="0" fontAlgn="auto" latinLnBrk="0" hangingPunct="0">
              <a:lnSpc>
                <a:spcPts val="70"/>
              </a:lnSpc>
              <a:spcBef>
                <a:spcPts val="0"/>
              </a:spcBef>
              <a:spcAft>
                <a:spcPts val="0"/>
              </a:spcAft>
              <a:buClrTx/>
              <a:buSzTx/>
              <a:tabLst/>
            </a:pPr>
            <a:r>
              <a:rPr kumimoji="0" lang="el-GR"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 </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l-GR"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Σχέδιο Επιχορήγησης για τη διοργάνωση διεθνών αθλητικών εκδηλώσεων στην Κύπρο</a:t>
            </a:r>
          </a:p>
          <a:p>
            <a:pPr marL="285750" marR="0" indent="-285750" algn="l" defTabSz="825500" rtl="0" fontAlgn="auto" latinLnBrk="0" hangingPunct="0">
              <a:lnSpc>
                <a:spcPts val="70"/>
              </a:lnSpc>
              <a:spcBef>
                <a:spcPts val="0"/>
              </a:spcBef>
              <a:spcAft>
                <a:spcPts val="0"/>
              </a:spcAft>
              <a:buClrTx/>
              <a:buSzTx/>
              <a:buFont typeface="Arial" panose="020B0604020202020204" pitchFamily="34" charset="0"/>
              <a:buChar char="•"/>
              <a:tabLst/>
            </a:pPr>
            <a:endParaRPr kumimoji="0" lang="el-GR"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l-GR"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Σχέδιο Επιχορήγησης (α) για την οργάνωση συνεδρίων / συναντήσεων, (β) για την πραγματοποίηση </a:t>
            </a:r>
            <a:r>
              <a:rPr kumimoji="0" lang="el-GR" sz="2000" b="0" i="0" u="none" strike="noStrike" cap="none" spc="0" normalizeH="0" baseline="0" dirty="0" err="1">
                <a:ln>
                  <a:noFill/>
                </a:ln>
                <a:solidFill>
                  <a:schemeClr val="tx1"/>
                </a:solidFill>
                <a:effectLst/>
                <a:uFillTx/>
                <a:latin typeface="Arial" panose="020B0604020202020204" pitchFamily="34" charset="0"/>
                <a:cs typeface="Arial" panose="020B0604020202020204" pitchFamily="34" charset="0"/>
                <a:sym typeface="Helvetica Neue"/>
              </a:rPr>
              <a:t>ταξιδίων</a:t>
            </a:r>
            <a:r>
              <a:rPr kumimoji="0" lang="el-GR"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 κινήτρων και (γ) για εκδηλώσεις λανσαρίσματος προϊόντων στην Κύπρο</a:t>
            </a:r>
          </a:p>
          <a:p>
            <a:pPr marL="285750" marR="0" indent="-285750" algn="l" defTabSz="825500" rtl="0" fontAlgn="auto" latinLnBrk="0" hangingPunct="0">
              <a:lnSpc>
                <a:spcPts val="70"/>
              </a:lnSpc>
              <a:spcBef>
                <a:spcPts val="0"/>
              </a:spcBef>
              <a:spcAft>
                <a:spcPts val="0"/>
              </a:spcAft>
              <a:buClrTx/>
              <a:buSzTx/>
              <a:buFont typeface="Arial" panose="020B0604020202020204" pitchFamily="34" charset="0"/>
              <a:buChar char="•"/>
              <a:tabLst/>
            </a:pPr>
            <a:endParaRPr kumimoji="0" lang="el-GR"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l-GR" sz="20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Σχέδιο Επιχορήγησης Χριστουγεννιάτικων Χωριών</a:t>
            </a:r>
          </a:p>
        </p:txBody>
      </p:sp>
      <p:sp>
        <p:nvSpPr>
          <p:cNvPr id="3" name="Subtitle here">
            <a:extLst>
              <a:ext uri="{FF2B5EF4-FFF2-40B4-BE49-F238E27FC236}">
                <a16:creationId xmlns:a16="http://schemas.microsoft.com/office/drawing/2014/main" id="{8AA3F6DD-15C1-1034-1838-292378962B32}"/>
              </a:ext>
            </a:extLst>
          </p:cNvPr>
          <p:cNvSpPr txBox="1"/>
          <p:nvPr/>
        </p:nvSpPr>
        <p:spPr>
          <a:xfrm>
            <a:off x="20978219" y="3693978"/>
            <a:ext cx="2570400" cy="139140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Όλη την τουριστική βιομηχανία</a:t>
            </a:r>
            <a:endParaRPr lang="el-GR" sz="2400" i="0" kern="0" spc="0" dirty="0">
              <a:solidFill>
                <a:schemeClr val="tx1"/>
              </a:solidFill>
            </a:endParaRPr>
          </a:p>
        </p:txBody>
      </p:sp>
      <p:sp>
        <p:nvSpPr>
          <p:cNvPr id="8" name="Subtitle here">
            <a:extLst>
              <a:ext uri="{FF2B5EF4-FFF2-40B4-BE49-F238E27FC236}">
                <a16:creationId xmlns:a16="http://schemas.microsoft.com/office/drawing/2014/main" id="{34E6CEEB-FADA-A7CE-4E3C-3633BAEB9D08}"/>
              </a:ext>
            </a:extLst>
          </p:cNvPr>
          <p:cNvSpPr txBox="1"/>
          <p:nvPr/>
        </p:nvSpPr>
        <p:spPr>
          <a:xfrm>
            <a:off x="13248687" y="5443825"/>
            <a:ext cx="3457792"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Υλοποίησης</a:t>
            </a:r>
          </a:p>
        </p:txBody>
      </p:sp>
      <p:pic>
        <p:nvPicPr>
          <p:cNvPr id="19" name="Image" descr="Image">
            <a:extLst>
              <a:ext uri="{FF2B5EF4-FFF2-40B4-BE49-F238E27FC236}">
                <a16:creationId xmlns:a16="http://schemas.microsoft.com/office/drawing/2014/main" id="{220453B8-D369-162B-60F8-FE5455423D10}"/>
              </a:ext>
            </a:extLst>
          </p:cNvPr>
          <p:cNvPicPr>
            <a:picLocks noChangeAspect="1"/>
          </p:cNvPicPr>
          <p:nvPr/>
        </p:nvPicPr>
        <p:blipFill>
          <a:blip r:embed="rId4"/>
          <a:stretch>
            <a:fillRect/>
          </a:stretch>
        </p:blipFill>
        <p:spPr>
          <a:xfrm>
            <a:off x="9011394" y="10719316"/>
            <a:ext cx="15700723" cy="3345352"/>
          </a:xfrm>
          <a:prstGeom prst="rect">
            <a:avLst/>
          </a:prstGeom>
          <a:ln w="12700">
            <a:miter lim="400000"/>
          </a:ln>
        </p:spPr>
      </p:pic>
      <p:sp>
        <p:nvSpPr>
          <p:cNvPr id="20" name="ΥΠΟΥΡΓΕΙΟ ΟΙΚΟΝΟΜΙΚΩΝ">
            <a:extLst>
              <a:ext uri="{FF2B5EF4-FFF2-40B4-BE49-F238E27FC236}">
                <a16:creationId xmlns:a16="http://schemas.microsoft.com/office/drawing/2014/main" id="{211F5A0B-76D0-AD77-BF64-206F3BA00457}"/>
              </a:ext>
            </a:extLst>
          </p:cNvPr>
          <p:cNvSpPr txBox="1">
            <a:spLocks/>
          </p:cNvSpPr>
          <p:nvPr/>
        </p:nvSpPr>
        <p:spPr>
          <a:xfrm>
            <a:off x="11104845" y="12629654"/>
            <a:ext cx="9605670" cy="613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p:txBody>
      </p:sp>
      <p:sp>
        <p:nvSpPr>
          <p:cNvPr id="10" name="TextBox 9">
            <a:extLst>
              <a:ext uri="{FF2B5EF4-FFF2-40B4-BE49-F238E27FC236}">
                <a16:creationId xmlns:a16="http://schemas.microsoft.com/office/drawing/2014/main" id="{09C35CDF-0D93-B7E5-B87B-540023C03DB4}"/>
              </a:ext>
            </a:extLst>
          </p:cNvPr>
          <p:cNvSpPr txBox="1"/>
          <p:nvPr/>
        </p:nvSpPr>
        <p:spPr>
          <a:xfrm>
            <a:off x="15368564" y="4022504"/>
            <a:ext cx="260268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10</a:t>
            </a:r>
            <a:r>
              <a:rPr lang="el-GR" sz="2400" b="0" dirty="0">
                <a:solidFill>
                  <a:schemeClr val="tx1"/>
                </a:solidFill>
                <a:latin typeface="Arial" panose="020B0604020202020204" pitchFamily="34" charset="0"/>
                <a:cs typeface="Arial" panose="020B0604020202020204" pitchFamily="34" charset="0"/>
              </a:rPr>
              <a:t>,</a:t>
            </a:r>
            <a:r>
              <a:rPr lang="en-US" sz="2400" b="0" dirty="0">
                <a:solidFill>
                  <a:schemeClr val="tx1"/>
                </a:solidFill>
                <a:latin typeface="Arial" panose="020B0604020202020204" pitchFamily="34" charset="0"/>
                <a:cs typeface="Arial" panose="020B0604020202020204" pitchFamily="34" charset="0"/>
              </a:rPr>
              <a:t>81</a:t>
            </a: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2024: 10</a:t>
            </a:r>
            <a:r>
              <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a:t>
            </a: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22</a:t>
            </a:r>
            <a:endPar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p:txBody>
      </p:sp>
      <p:sp>
        <p:nvSpPr>
          <p:cNvPr id="5" name="Rectangle 4"/>
          <p:cNvSpPr/>
          <p:nvPr/>
        </p:nvSpPr>
        <p:spPr>
          <a:xfrm>
            <a:off x="9680967" y="13302809"/>
            <a:ext cx="527709" cy="461665"/>
          </a:xfrm>
          <a:prstGeom prst="rect">
            <a:avLst/>
          </a:prstGeom>
        </p:spPr>
        <p:txBody>
          <a:bodyPr wrap="none">
            <a:spAutoFit/>
          </a:bodyPr>
          <a:lstStyle/>
          <a:p>
            <a:fld id="{89F8F206-DEA1-4012-8309-635E157D7A94}" type="slidenum">
              <a:rPr lang="el-GR" sz="2400" b="0" smtClean="0">
                <a:latin typeface="Helvetica Neue Light"/>
                <a:sym typeface="Helvetica Neue Light"/>
              </a:rPr>
              <a:t>15</a:t>
            </a:fld>
            <a:endParaRPr lang="el-GR" dirty="0"/>
          </a:p>
        </p:txBody>
      </p:sp>
      <p:sp>
        <p:nvSpPr>
          <p:cNvPr id="9" name="Subtitle here">
            <a:extLst>
              <a:ext uri="{FF2B5EF4-FFF2-40B4-BE49-F238E27FC236}">
                <a16:creationId xmlns:a16="http://schemas.microsoft.com/office/drawing/2014/main" id="{4297D89B-3082-9576-E5B8-C4F731517EBA}"/>
              </a:ext>
            </a:extLst>
          </p:cNvPr>
          <p:cNvSpPr txBox="1"/>
          <p:nvPr/>
        </p:nvSpPr>
        <p:spPr>
          <a:xfrm>
            <a:off x="17208160" y="6253910"/>
            <a:ext cx="6448843" cy="2595582"/>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lgn="just">
              <a:buClr>
                <a:srgbClr val="2F7788"/>
              </a:buClr>
              <a:buSzPct val="120000"/>
              <a:buFont typeface="+mj-lt"/>
              <a:buAutoNum type="arabicPeriod" startAt="8"/>
            </a:pPr>
            <a:r>
              <a:rPr lang="el-GR" sz="1800" i="0" spc="0" dirty="0">
                <a:solidFill>
                  <a:schemeClr val="tx1"/>
                </a:solidFill>
              </a:rPr>
              <a:t>Φυσικά και Νομικά πρόσωπα, Ξένες Αθλητικές Ομάδες, Αθλητικοί Όμιλοι, Μη κυβερνητικές Οργανώσεις, Σύνδεσμοι, ΜΚΟ Σωματεία, Κοινοτικά Συμβούλια και Δήμοι στην ύπαιθρο, τις ορεινές, ακριτικές και απομακρυσμένες περιοχές</a:t>
            </a:r>
          </a:p>
          <a:p>
            <a:pPr marL="457200" indent="-457200" algn="just">
              <a:buClr>
                <a:srgbClr val="2F7788"/>
              </a:buClr>
              <a:buSzPct val="120000"/>
              <a:buFont typeface="+mj-lt"/>
              <a:buAutoNum type="arabicPeriod" startAt="8"/>
            </a:pPr>
            <a:endParaRPr lang="el-GR" sz="1800" i="0" spc="0" dirty="0">
              <a:solidFill>
                <a:schemeClr val="tx1"/>
              </a:solidFill>
            </a:endParaRPr>
          </a:p>
          <a:p>
            <a:pPr marL="457200" indent="-457200" algn="just">
              <a:buClr>
                <a:srgbClr val="2F7788"/>
              </a:buClr>
              <a:buSzPct val="120000"/>
              <a:buFont typeface="+mj-lt"/>
              <a:buAutoNum type="arabicPeriod" startAt="8"/>
            </a:pPr>
            <a:r>
              <a:rPr lang="el-GR" sz="1800" i="0" spc="0" dirty="0">
                <a:solidFill>
                  <a:schemeClr val="tx1"/>
                </a:solidFill>
              </a:rPr>
              <a:t>Φυσικά και Νομικά Πρόσωπα, Δήμοι, Κοινότητες, Πολιτιστικοί σύνδεσμοι/  Σωματεία, Ξενοδοχεία, Κέντρα Αναψυχής, </a:t>
            </a:r>
            <a:r>
              <a:rPr lang="el-GR" sz="1800" i="0" spc="0" dirty="0" err="1">
                <a:solidFill>
                  <a:schemeClr val="tx1"/>
                </a:solidFill>
              </a:rPr>
              <a:t>Παροχείς</a:t>
            </a:r>
            <a:r>
              <a:rPr lang="el-GR" sz="1800" i="0" spc="0" dirty="0">
                <a:solidFill>
                  <a:schemeClr val="tx1"/>
                </a:solidFill>
              </a:rPr>
              <a:t> Υπηρεσιών Καταδύσεων Αναψυχής </a:t>
            </a:r>
          </a:p>
        </p:txBody>
      </p:sp>
      <p:sp>
        <p:nvSpPr>
          <p:cNvPr id="11" name="Rectangle 10">
            <a:extLst>
              <a:ext uri="{FF2B5EF4-FFF2-40B4-BE49-F238E27FC236}">
                <a16:creationId xmlns:a16="http://schemas.microsoft.com/office/drawing/2014/main" id="{72CF19DA-8167-2A0B-52D6-78BF0071D943}"/>
              </a:ext>
            </a:extLst>
          </p:cNvPr>
          <p:cNvSpPr/>
          <p:nvPr/>
        </p:nvSpPr>
        <p:spPr>
          <a:xfrm>
            <a:off x="13221902" y="6127424"/>
            <a:ext cx="3506400"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Subtitle here">
            <a:extLst>
              <a:ext uri="{FF2B5EF4-FFF2-40B4-BE49-F238E27FC236}">
                <a16:creationId xmlns:a16="http://schemas.microsoft.com/office/drawing/2014/main" id="{113D1135-582E-426B-33CE-3737781A00D3}"/>
              </a:ext>
            </a:extLst>
          </p:cNvPr>
          <p:cNvSpPr txBox="1"/>
          <p:nvPr/>
        </p:nvSpPr>
        <p:spPr>
          <a:xfrm>
            <a:off x="13272105" y="6511876"/>
            <a:ext cx="3434373" cy="139525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buClr>
                <a:srgbClr val="2F7788"/>
              </a:buClr>
              <a:buSzPct val="120000"/>
            </a:pPr>
            <a:endParaRPr lang="el-GR" sz="2000" i="0" spc="0" dirty="0">
              <a:solidFill>
                <a:srgbClr val="5E5E5E"/>
              </a:solidFill>
            </a:endParaRPr>
          </a:p>
          <a:p>
            <a:pPr algn="ctr">
              <a:buClr>
                <a:srgbClr val="2F7788"/>
              </a:buClr>
              <a:buSzPct val="120000"/>
            </a:pPr>
            <a:endParaRPr lang="el-GR" sz="2000" i="0" spc="0" dirty="0">
              <a:solidFill>
                <a:srgbClr val="5E5E5E"/>
              </a:solidFill>
            </a:endParaRPr>
          </a:p>
          <a:p>
            <a:pPr algn="ctr">
              <a:buClr>
                <a:srgbClr val="2F7788"/>
              </a:buClr>
              <a:buSzPct val="120000"/>
            </a:pPr>
            <a:endParaRPr lang="el-GR" sz="2000" i="0" spc="0" dirty="0">
              <a:solidFill>
                <a:srgbClr val="5E5E5E"/>
              </a:solidFill>
            </a:endParaRPr>
          </a:p>
          <a:p>
            <a:pPr algn="ctr">
              <a:buClr>
                <a:srgbClr val="2F7788"/>
              </a:buClr>
              <a:buSzPct val="120000"/>
            </a:pPr>
            <a:r>
              <a:rPr lang="el-GR" sz="2400" i="0" spc="0" dirty="0">
                <a:solidFill>
                  <a:schemeClr val="tx1"/>
                </a:solidFill>
              </a:rPr>
              <a:t>ΥΦΤ</a:t>
            </a:r>
            <a:endParaRPr lang="el-GR" sz="2000" i="0" spc="0" dirty="0">
              <a:solidFill>
                <a:schemeClr val="tx1"/>
              </a:solidFill>
            </a:endParaRPr>
          </a:p>
        </p:txBody>
      </p:sp>
      <p:sp>
        <p:nvSpPr>
          <p:cNvPr id="17" name="Rectangle 16">
            <a:extLst>
              <a:ext uri="{FF2B5EF4-FFF2-40B4-BE49-F238E27FC236}">
                <a16:creationId xmlns:a16="http://schemas.microsoft.com/office/drawing/2014/main" id="{3D0A5F4A-1C49-9554-EF1D-EDE0993976CA}"/>
              </a:ext>
            </a:extLst>
          </p:cNvPr>
          <p:cNvSpPr/>
          <p:nvPr/>
        </p:nvSpPr>
        <p:spPr>
          <a:xfrm>
            <a:off x="13174557" y="9246713"/>
            <a:ext cx="4539327"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Subtitle here">
            <a:extLst>
              <a:ext uri="{FF2B5EF4-FFF2-40B4-BE49-F238E27FC236}">
                <a16:creationId xmlns:a16="http://schemas.microsoft.com/office/drawing/2014/main" id="{36866CCC-FDEC-DD66-F49C-FAD9873295DB}"/>
              </a:ext>
            </a:extLst>
          </p:cNvPr>
          <p:cNvSpPr txBox="1"/>
          <p:nvPr/>
        </p:nvSpPr>
        <p:spPr>
          <a:xfrm>
            <a:off x="13288525" y="9243793"/>
            <a:ext cx="4539327" cy="57214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800" i="0" kern="0" spc="0" dirty="0">
                <a:solidFill>
                  <a:schemeClr val="bg1"/>
                </a:solidFill>
              </a:rPr>
              <a:t>Οφέλη προς την Κοινωνία</a:t>
            </a:r>
          </a:p>
        </p:txBody>
      </p:sp>
      <p:sp>
        <p:nvSpPr>
          <p:cNvPr id="25" name="Rectangle 24">
            <a:extLst>
              <a:ext uri="{FF2B5EF4-FFF2-40B4-BE49-F238E27FC236}">
                <a16:creationId xmlns:a16="http://schemas.microsoft.com/office/drawing/2014/main" id="{B5E60CCD-FE48-91E6-8E41-E4AF43B207F8}"/>
              </a:ext>
            </a:extLst>
          </p:cNvPr>
          <p:cNvSpPr/>
          <p:nvPr/>
        </p:nvSpPr>
        <p:spPr>
          <a:xfrm>
            <a:off x="13168533" y="9941173"/>
            <a:ext cx="10620000" cy="216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Subtitle here">
            <a:extLst>
              <a:ext uri="{FF2B5EF4-FFF2-40B4-BE49-F238E27FC236}">
                <a16:creationId xmlns:a16="http://schemas.microsoft.com/office/drawing/2014/main" id="{C6E888B3-3C12-AFCF-F777-E1B0F1FFADA4}"/>
              </a:ext>
            </a:extLst>
          </p:cNvPr>
          <p:cNvSpPr txBox="1"/>
          <p:nvPr/>
        </p:nvSpPr>
        <p:spPr>
          <a:xfrm>
            <a:off x="13243450" y="9986273"/>
            <a:ext cx="10645249" cy="213391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200" i="0" spc="0" dirty="0">
                <a:solidFill>
                  <a:schemeClr val="tx1"/>
                </a:solidFill>
              </a:rPr>
              <a:t>Οι τουριστικές αφίξεις και τα έσοδα από τον τουρισμό έχουν πρωτίστως άμεση συνεισφορά στο Ακαθάριστο Εγχώριο Προϊόν (ΑΕΠ) καθώς και έμμεση επίδραση σε άλλους τομείς της οικονομίας. Ως αποτέλεσμα, δημιουργούνται νέες επιχειρήσεις,  θέσεις απασχόλησης και ευκαιρίες για επενδύσεις τόσο στον τουριστικό τομέα όσο και σε άλλους συναφείς τομείς οικονομικής δραστηριότητας, ενώ με την τουριστική ανάπτυξη παράλληλα ανεβαίνει το βιοτικό επίπεδο του πληθυσμού.</a:t>
            </a:r>
          </a:p>
        </p:txBody>
      </p:sp>
      <p:sp>
        <p:nvSpPr>
          <p:cNvPr id="46" name="Subtitle here">
            <a:extLst>
              <a:ext uri="{FF2B5EF4-FFF2-40B4-BE49-F238E27FC236}">
                <a16:creationId xmlns:a16="http://schemas.microsoft.com/office/drawing/2014/main" id="{813F21C2-55D4-D080-478C-5B92F63F5A30}"/>
              </a:ext>
            </a:extLst>
          </p:cNvPr>
          <p:cNvSpPr txBox="1"/>
          <p:nvPr/>
        </p:nvSpPr>
        <p:spPr>
          <a:xfrm>
            <a:off x="15131903" y="3109285"/>
            <a:ext cx="3218540"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Κόστος</a:t>
            </a:r>
            <a:r>
              <a:rPr lang="en-US" sz="2400" i="0" kern="0" spc="0" dirty="0">
                <a:solidFill>
                  <a:schemeClr val="tx1"/>
                </a:solidFill>
              </a:rPr>
              <a:t> (</a:t>
            </a:r>
            <a:r>
              <a:rPr lang="el-GR" sz="2400" i="0" kern="0" spc="0" dirty="0">
                <a:solidFill>
                  <a:schemeClr val="tx1"/>
                </a:solidFill>
              </a:rPr>
              <a:t>σε εκ. ευρώ</a:t>
            </a:r>
            <a:r>
              <a:rPr lang="en-US" sz="2400" i="0" kern="0" spc="0" dirty="0">
                <a:solidFill>
                  <a:schemeClr val="tx1"/>
                </a:solidFill>
              </a:rPr>
              <a:t>)</a:t>
            </a:r>
            <a:endParaRPr lang="el-GR" sz="2400" b="1" i="0" kern="0" spc="0" dirty="0">
              <a:solidFill>
                <a:schemeClr val="tx1"/>
              </a:solidFill>
            </a:endParaRPr>
          </a:p>
        </p:txBody>
      </p:sp>
    </p:spTree>
    <p:extLst>
      <p:ext uri="{BB962C8B-B14F-4D97-AF65-F5344CB8AC3E}">
        <p14:creationId xmlns:p14="http://schemas.microsoft.com/office/powerpoint/2010/main" val="19073657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dirty="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dirty="0">
                <a:ln>
                  <a:noFill/>
                </a:ln>
                <a:solidFill>
                  <a:srgbClr val="5E5E5E"/>
                </a:solidFill>
                <a:effectLst/>
                <a:uLnTx/>
                <a:uFillTx/>
                <a:latin typeface="Arial"/>
                <a:cs typeface="Arial"/>
                <a:sym typeface="Arial"/>
              </a:rPr>
              <a:t> / ΠΝΕΥΜΑΤΙΚΑ ΔΙΚΑΙΩΜΑΤΑ 202</a:t>
            </a:r>
            <a:r>
              <a:rPr kumimoji="0" lang="el-GR" sz="1000" b="0" i="0" u="none" strike="noStrike" kern="0" cap="none" spc="0" normalizeH="0" baseline="0" noProof="0" dirty="0">
                <a:ln>
                  <a:noFill/>
                </a:ln>
                <a:solidFill>
                  <a:srgbClr val="5E5E5E"/>
                </a:solidFill>
                <a:effectLst/>
                <a:uLnTx/>
                <a:uFillTx/>
                <a:latin typeface="Arial"/>
                <a:cs typeface="Arial"/>
                <a:sym typeface="Arial"/>
              </a:rPr>
              <a:t>3</a:t>
            </a:r>
            <a:endParaRPr kumimoji="0" sz="1000" b="0" i="0" u="none" strike="noStrike" kern="0" cap="none" spc="0" normalizeH="0" baseline="0" noProof="0" dirty="0">
              <a:ln>
                <a:noFill/>
              </a:ln>
              <a:solidFill>
                <a:srgbClr val="5E5E5E"/>
              </a:solidFill>
              <a:effectLst/>
              <a:uLnTx/>
              <a:uFillTx/>
              <a:latin typeface="Arial"/>
              <a:cs typeface="Arial"/>
              <a:sym typeface="Arial"/>
            </a:endParaRPr>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8996303"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Ετ</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h</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σιο Σχ</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e</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διο Δρ</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a</a:t>
            </a:r>
            <a:r>
              <a:rPr kumimoji="0" lang="el-GR" sz="4000" b="1" i="0" u="none" strike="noStrike" kern="0" cap="all" spc="0" normalizeH="0" baseline="0" noProof="0" dirty="0" err="1">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σης</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l-GR" sz="5000" b="0" i="1" u="none" strike="noStrike" kern="0" cap="none" spc="150" normalizeH="0" baseline="0" noProof="0" dirty="0">
                <a:ln>
                  <a:noFill/>
                </a:ln>
                <a:solidFill>
                  <a:srgbClr val="307687"/>
                </a:solidFill>
                <a:effectLst/>
                <a:uLnTx/>
                <a:uFillTx/>
                <a:latin typeface="Arial" panose="020B0604020202020204" pitchFamily="34" charset="0"/>
                <a:cs typeface="Arial" panose="020B0604020202020204" pitchFamily="34" charset="0"/>
                <a:sym typeface="Arial" panose="020B0604020202020204"/>
              </a:rPr>
              <a:t>Ετήσιος Σχεδιασμός</a:t>
            </a: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2949689"/>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5E5E5E"/>
                </a:solidFill>
                <a:effectLst/>
                <a:uLnTx/>
                <a:uFillTx/>
                <a:latin typeface="Arial" panose="020B0604020202020204"/>
                <a:cs typeface="Arial" panose="020B0604020202020204"/>
                <a:sym typeface="Arial" panose="020B0604020202020204"/>
              </a:rPr>
              <a:t>Στόχος</a:t>
            </a:r>
            <a:endParaRPr kumimoji="0" lang="el-GR" sz="2400" b="1"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22" name="Subtitle here">
            <a:extLst>
              <a:ext uri="{FF2B5EF4-FFF2-40B4-BE49-F238E27FC236}">
                <a16:creationId xmlns:a16="http://schemas.microsoft.com/office/drawing/2014/main" id="{813F21C2-55D4-D080-478C-5B92F63F5A30}"/>
              </a:ext>
            </a:extLst>
          </p:cNvPr>
          <p:cNvSpPr txBox="1"/>
          <p:nvPr/>
        </p:nvSpPr>
        <p:spPr>
          <a:xfrm>
            <a:off x="1679102" y="5405802"/>
            <a:ext cx="556749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Παρεμβάσεις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49" name="Rectangle 48">
            <a:extLst>
              <a:ext uri="{FF2B5EF4-FFF2-40B4-BE49-F238E27FC236}">
                <a16:creationId xmlns:a16="http://schemas.microsoft.com/office/drawing/2014/main" id="{CB6CF44E-5D63-FA5A-748D-6CC969F7B7FA}"/>
              </a:ext>
            </a:extLst>
          </p:cNvPr>
          <p:cNvSpPr/>
          <p:nvPr/>
        </p:nvSpPr>
        <p:spPr>
          <a:xfrm>
            <a:off x="855220" y="3631831"/>
            <a:ext cx="6099615" cy="861774"/>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l">
              <a:buClr>
                <a:srgbClr val="2F7788"/>
              </a:buClr>
              <a:buSzPct val="120000"/>
            </a:pPr>
            <a:r>
              <a:rPr lang="el-GR" sz="2800" b="0" dirty="0">
                <a:solidFill>
                  <a:schemeClr val="bg1"/>
                </a:solidFill>
              </a:rPr>
              <a:t>Αναβάθμιση και Εμπλουτισμός Υποδομών και Υπηρεσιών</a:t>
            </a:r>
          </a:p>
        </p:txBody>
      </p:sp>
      <p:sp>
        <p:nvSpPr>
          <p:cNvPr id="4" name="Subtitle here">
            <a:extLst>
              <a:ext uri="{FF2B5EF4-FFF2-40B4-BE49-F238E27FC236}">
                <a16:creationId xmlns:a16="http://schemas.microsoft.com/office/drawing/2014/main" id="{D43C7DCA-02FA-7EFC-0AEB-8FAF94D29299}"/>
              </a:ext>
            </a:extLst>
          </p:cNvPr>
          <p:cNvSpPr txBox="1"/>
          <p:nvPr/>
        </p:nvSpPr>
        <p:spPr>
          <a:xfrm>
            <a:off x="1118043" y="3789787"/>
            <a:ext cx="5360894"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30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7" y="2119207"/>
            <a:ext cx="13625094" cy="77335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r>
              <a:rPr kumimoji="0" lang="el-GR" sz="4000" b="1" i="0" u="none" strike="noStrike" kern="0" cap="none" spc="150" normalizeH="0" baseline="0" noProof="0" dirty="0">
                <a:ln>
                  <a:noFill/>
                </a:ln>
                <a:solidFill>
                  <a:srgbClr val="E38C19"/>
                </a:solidFill>
                <a:effectLst/>
                <a:uLnTx/>
                <a:uFillTx/>
                <a:latin typeface="Arial" panose="020B0604020202020204"/>
                <a:cs typeface="Arial" panose="020B0604020202020204"/>
                <a:sym typeface="Arial" panose="020B0604020202020204"/>
              </a:rPr>
              <a:t>Σχέδιο Δράσης Σεπτέμβριος 23 – Δεκέμβριος 24</a:t>
            </a:r>
          </a:p>
        </p:txBody>
      </p:sp>
      <p:pic>
        <p:nvPicPr>
          <p:cNvPr id="243" name="Image" descr="Image"/>
          <p:cNvPicPr>
            <a:picLocks noChangeAspect="1"/>
          </p:cNvPicPr>
          <p:nvPr/>
        </p:nvPicPr>
        <p:blipFill>
          <a:blip r:embed="rId3"/>
          <a:stretch>
            <a:fillRect/>
          </a:stretch>
        </p:blipFill>
        <p:spPr>
          <a:xfrm>
            <a:off x="8899752" y="10545283"/>
            <a:ext cx="15700723" cy="3345352"/>
          </a:xfrm>
          <a:prstGeom prst="rect">
            <a:avLst/>
          </a:prstGeom>
          <a:ln w="12700">
            <a:miter lim="400000"/>
          </a:ln>
        </p:spPr>
      </p:pic>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pPr hangingPunct="1"/>
            <a:r>
              <a:rPr lang="el-GR" dirty="0"/>
              <a:t>ΥΦΥΠΟΥΡΓΕΙΟ ΤΟΥΡΙΣΜΟΥ</a:t>
            </a:r>
          </a:p>
        </p:txBody>
      </p:sp>
      <p:sp>
        <p:nvSpPr>
          <p:cNvPr id="51" name="Subtitle here">
            <a:extLst>
              <a:ext uri="{FF2B5EF4-FFF2-40B4-BE49-F238E27FC236}">
                <a16:creationId xmlns:a16="http://schemas.microsoft.com/office/drawing/2014/main" id="{813F21C2-55D4-D080-478C-5B92F63F5A30}"/>
              </a:ext>
            </a:extLst>
          </p:cNvPr>
          <p:cNvSpPr txBox="1"/>
          <p:nvPr/>
        </p:nvSpPr>
        <p:spPr>
          <a:xfrm>
            <a:off x="11178512" y="5122663"/>
            <a:ext cx="1865642"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Συναρμόδια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Υπουργεία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3" name="Subtitle here">
            <a:extLst>
              <a:ext uri="{FF2B5EF4-FFF2-40B4-BE49-F238E27FC236}">
                <a16:creationId xmlns:a16="http://schemas.microsoft.com/office/drawing/2014/main" id="{813F21C2-55D4-D080-478C-5B92F63F5A30}"/>
              </a:ext>
            </a:extLst>
          </p:cNvPr>
          <p:cNvSpPr txBox="1"/>
          <p:nvPr/>
        </p:nvSpPr>
        <p:spPr>
          <a:xfrm>
            <a:off x="13335611" y="5142239"/>
            <a:ext cx="1513263"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Υπηρεσία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4" name="Subtitle here">
            <a:extLst>
              <a:ext uri="{FF2B5EF4-FFF2-40B4-BE49-F238E27FC236}">
                <a16:creationId xmlns:a16="http://schemas.microsoft.com/office/drawing/2014/main" id="{813F21C2-55D4-D080-478C-5B92F63F5A30}"/>
              </a:ext>
            </a:extLst>
          </p:cNvPr>
          <p:cNvSpPr txBox="1"/>
          <p:nvPr/>
        </p:nvSpPr>
        <p:spPr>
          <a:xfrm>
            <a:off x="14983279" y="5106810"/>
            <a:ext cx="2311955"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Εξασφαλισμένη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6" name="Subtitle here">
            <a:extLst>
              <a:ext uri="{FF2B5EF4-FFF2-40B4-BE49-F238E27FC236}">
                <a16:creationId xmlns:a16="http://schemas.microsoft.com/office/drawing/2014/main" id="{813F21C2-55D4-D080-478C-5B92F63F5A30}"/>
              </a:ext>
            </a:extLst>
          </p:cNvPr>
          <p:cNvSpPr txBox="1"/>
          <p:nvPr/>
        </p:nvSpPr>
        <p:spPr>
          <a:xfrm>
            <a:off x="17576337" y="5069556"/>
            <a:ext cx="1704714"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Πηγές</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pic>
        <p:nvPicPr>
          <p:cNvPr id="59" name="Picture 58"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2912" y="2869174"/>
            <a:ext cx="2157010" cy="2092912"/>
          </a:xfrm>
          <a:prstGeom prst="rect">
            <a:avLst/>
          </a:prstGeom>
        </p:spPr>
      </p:pic>
      <p:sp>
        <p:nvSpPr>
          <p:cNvPr id="62" name="Subtitle here">
            <a:extLst>
              <a:ext uri="{FF2B5EF4-FFF2-40B4-BE49-F238E27FC236}">
                <a16:creationId xmlns:a16="http://schemas.microsoft.com/office/drawing/2014/main" id="{813F21C2-55D4-D080-478C-5B92F63F5A30}"/>
              </a:ext>
            </a:extLst>
          </p:cNvPr>
          <p:cNvSpPr txBox="1"/>
          <p:nvPr/>
        </p:nvSpPr>
        <p:spPr>
          <a:xfrm>
            <a:off x="21207437" y="5144809"/>
            <a:ext cx="2299808"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Είδος</a:t>
            </a:r>
            <a:endParaRPr kumimoji="0" lang="en-US"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Παρέμβασης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63" name="Rectangle 62">
            <a:extLst>
              <a:ext uri="{FF2B5EF4-FFF2-40B4-BE49-F238E27FC236}">
                <a16:creationId xmlns:a16="http://schemas.microsoft.com/office/drawing/2014/main" id="{2E0EF208-5ACA-609D-12B2-DE736D8F4E6F}"/>
              </a:ext>
            </a:extLst>
          </p:cNvPr>
          <p:cNvSpPr/>
          <p:nvPr/>
        </p:nvSpPr>
        <p:spPr>
          <a:xfrm>
            <a:off x="561177" y="5062183"/>
            <a:ext cx="903378" cy="6415419"/>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7" name="Subtitle here">
            <a:extLst>
              <a:ext uri="{FF2B5EF4-FFF2-40B4-BE49-F238E27FC236}">
                <a16:creationId xmlns:a16="http://schemas.microsoft.com/office/drawing/2014/main" id="{813F21C2-55D4-D080-478C-5B92F63F5A30}"/>
              </a:ext>
            </a:extLst>
          </p:cNvPr>
          <p:cNvSpPr txBox="1"/>
          <p:nvPr/>
        </p:nvSpPr>
        <p:spPr>
          <a:xfrm>
            <a:off x="1008367" y="6675982"/>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1</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0" name="Subtitle here">
            <a:extLst>
              <a:ext uri="{FF2B5EF4-FFF2-40B4-BE49-F238E27FC236}">
                <a16:creationId xmlns:a16="http://schemas.microsoft.com/office/drawing/2014/main" id="{813F21C2-55D4-D080-478C-5B92F63F5A30}"/>
              </a:ext>
            </a:extLst>
          </p:cNvPr>
          <p:cNvSpPr txBox="1"/>
          <p:nvPr/>
        </p:nvSpPr>
        <p:spPr>
          <a:xfrm>
            <a:off x="963551" y="9253223"/>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cxnSp>
        <p:nvCxnSpPr>
          <p:cNvPr id="11" name="Straight Connector 10"/>
          <p:cNvCxnSpPr>
            <a:cxnSpLocks/>
          </p:cNvCxnSpPr>
          <p:nvPr/>
        </p:nvCxnSpPr>
        <p:spPr>
          <a:xfrm>
            <a:off x="8865379" y="5080842"/>
            <a:ext cx="0" cy="642115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7" name="Straight Connector 86"/>
          <p:cNvCxnSpPr>
            <a:cxnSpLocks/>
          </p:cNvCxnSpPr>
          <p:nvPr/>
        </p:nvCxnSpPr>
        <p:spPr>
          <a:xfrm>
            <a:off x="11178512" y="5079192"/>
            <a:ext cx="0" cy="643436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8" name="Straight Connector 87"/>
          <p:cNvCxnSpPr>
            <a:cxnSpLocks/>
          </p:cNvCxnSpPr>
          <p:nvPr/>
        </p:nvCxnSpPr>
        <p:spPr>
          <a:xfrm>
            <a:off x="13247191" y="5069556"/>
            <a:ext cx="56442" cy="6443999"/>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9" name="Straight Connector 88"/>
          <p:cNvCxnSpPr>
            <a:cxnSpLocks/>
          </p:cNvCxnSpPr>
          <p:nvPr/>
        </p:nvCxnSpPr>
        <p:spPr>
          <a:xfrm>
            <a:off x="14983279" y="5079192"/>
            <a:ext cx="67227" cy="643436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0" name="Straight Connector 89"/>
          <p:cNvCxnSpPr>
            <a:cxnSpLocks/>
          </p:cNvCxnSpPr>
          <p:nvPr/>
        </p:nvCxnSpPr>
        <p:spPr>
          <a:xfrm>
            <a:off x="17435785" y="5101195"/>
            <a:ext cx="44738" cy="641236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1" name="Straight Connector 90"/>
          <p:cNvCxnSpPr>
            <a:cxnSpLocks/>
          </p:cNvCxnSpPr>
          <p:nvPr/>
        </p:nvCxnSpPr>
        <p:spPr>
          <a:xfrm>
            <a:off x="19329495" y="5069556"/>
            <a:ext cx="29210" cy="6492418"/>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2" name="Straight Connector 91"/>
          <p:cNvCxnSpPr>
            <a:cxnSpLocks/>
          </p:cNvCxnSpPr>
          <p:nvPr/>
        </p:nvCxnSpPr>
        <p:spPr>
          <a:xfrm>
            <a:off x="21199800" y="5131908"/>
            <a:ext cx="48755" cy="643006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08" name="Straight Connector 107"/>
          <p:cNvCxnSpPr>
            <a:cxnSpLocks/>
          </p:cNvCxnSpPr>
          <p:nvPr/>
        </p:nvCxnSpPr>
        <p:spPr>
          <a:xfrm flipH="1" flipV="1">
            <a:off x="855419" y="5048937"/>
            <a:ext cx="22676581" cy="59791"/>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13" name="Subtitle here">
            <a:extLst>
              <a:ext uri="{FF2B5EF4-FFF2-40B4-BE49-F238E27FC236}">
                <a16:creationId xmlns:a16="http://schemas.microsoft.com/office/drawing/2014/main" id="{813F21C2-55D4-D080-478C-5B92F63F5A30}"/>
              </a:ext>
            </a:extLst>
          </p:cNvPr>
          <p:cNvSpPr txBox="1"/>
          <p:nvPr/>
        </p:nvSpPr>
        <p:spPr>
          <a:xfrm>
            <a:off x="1774730" y="6409079"/>
            <a:ext cx="193331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16" name="Subtitle here">
            <a:extLst>
              <a:ext uri="{FF2B5EF4-FFF2-40B4-BE49-F238E27FC236}">
                <a16:creationId xmlns:a16="http://schemas.microsoft.com/office/drawing/2014/main" id="{813F21C2-55D4-D080-478C-5B92F63F5A30}"/>
              </a:ext>
            </a:extLst>
          </p:cNvPr>
          <p:cNvSpPr txBox="1"/>
          <p:nvPr/>
        </p:nvSpPr>
        <p:spPr>
          <a:xfrm>
            <a:off x="1638057" y="6563084"/>
            <a:ext cx="7192950" cy="98898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l-GR" sz="2400" i="0" spc="0" dirty="0">
                <a:solidFill>
                  <a:schemeClr val="tx1"/>
                </a:solidFill>
              </a:rPr>
              <a:t>Σχέδια χορηγιών για τουριστικά καταλύματα</a:t>
            </a:r>
            <a:endParaRPr kumimoji="0" lang="el-GR" sz="2400" b="0" i="0" u="none" strike="noStrike" kern="0" cap="none" spc="0" normalizeH="0" baseline="0" noProof="0" dirty="0">
              <a:ln>
                <a:noFill/>
              </a:ln>
              <a:solidFill>
                <a:schemeClr val="tx1"/>
              </a:solidFill>
              <a:effectLst/>
              <a:uLnTx/>
              <a:uFillTx/>
              <a:sym typeface="Arial" panose="020B0604020202020204"/>
            </a:endParaRPr>
          </a:p>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cxnSp>
        <p:nvCxnSpPr>
          <p:cNvPr id="124" name="Straight Connector 123"/>
          <p:cNvCxnSpPr>
            <a:cxnSpLocks/>
          </p:cNvCxnSpPr>
          <p:nvPr/>
        </p:nvCxnSpPr>
        <p:spPr>
          <a:xfrm flipH="1">
            <a:off x="1490109" y="7957889"/>
            <a:ext cx="22041891" cy="1342"/>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6" name="Straight Connector 125"/>
          <p:cNvCxnSpPr>
            <a:cxnSpLocks/>
          </p:cNvCxnSpPr>
          <p:nvPr/>
        </p:nvCxnSpPr>
        <p:spPr>
          <a:xfrm flipH="1" flipV="1">
            <a:off x="1346595" y="11477602"/>
            <a:ext cx="22185405" cy="71892"/>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9" name="Straight Connector 128"/>
          <p:cNvCxnSpPr>
            <a:cxnSpLocks/>
          </p:cNvCxnSpPr>
          <p:nvPr/>
        </p:nvCxnSpPr>
        <p:spPr>
          <a:xfrm flipH="1">
            <a:off x="23506041" y="5092004"/>
            <a:ext cx="25959" cy="646997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30" name="Subtitle here">
            <a:extLst>
              <a:ext uri="{FF2B5EF4-FFF2-40B4-BE49-F238E27FC236}">
                <a16:creationId xmlns:a16="http://schemas.microsoft.com/office/drawing/2014/main" id="{813F21C2-55D4-D080-478C-5B92F63F5A30}"/>
              </a:ext>
            </a:extLst>
          </p:cNvPr>
          <p:cNvSpPr txBox="1"/>
          <p:nvPr/>
        </p:nvSpPr>
        <p:spPr>
          <a:xfrm>
            <a:off x="1638056" y="8138799"/>
            <a:ext cx="7047563"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just"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Σχέδιο χορηγιών για Κέντρα</a:t>
            </a:r>
            <a:r>
              <a:rPr kumimoji="0" lang="el-GR" sz="2400" b="0" i="0" u="none" strike="noStrike" kern="0" cap="none" spc="0" normalizeH="0" noProof="0" dirty="0">
                <a:ln>
                  <a:noFill/>
                </a:ln>
                <a:solidFill>
                  <a:schemeClr val="tx1"/>
                </a:solidFill>
                <a:effectLst/>
                <a:uLnTx/>
                <a:uFillTx/>
                <a:latin typeface="Arial" panose="020B0604020202020204"/>
                <a:cs typeface="Arial" panose="020B0604020202020204"/>
                <a:sym typeface="Arial" panose="020B0604020202020204"/>
              </a:rPr>
              <a:t> Αναψυχής</a:t>
            </a:r>
            <a:endPar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cxnSp>
        <p:nvCxnSpPr>
          <p:cNvPr id="131" name="Straight Connector 130"/>
          <p:cNvCxnSpPr>
            <a:cxnSpLocks/>
          </p:cNvCxnSpPr>
          <p:nvPr/>
        </p:nvCxnSpPr>
        <p:spPr>
          <a:xfrm flipH="1" flipV="1">
            <a:off x="1490109" y="6307478"/>
            <a:ext cx="22041891" cy="70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50" name="Subtitle here">
            <a:extLst>
              <a:ext uri="{FF2B5EF4-FFF2-40B4-BE49-F238E27FC236}">
                <a16:creationId xmlns:a16="http://schemas.microsoft.com/office/drawing/2014/main" id="{813F21C2-55D4-D080-478C-5B92F63F5A30}"/>
              </a:ext>
            </a:extLst>
          </p:cNvPr>
          <p:cNvSpPr txBox="1"/>
          <p:nvPr/>
        </p:nvSpPr>
        <p:spPr>
          <a:xfrm>
            <a:off x="15384102" y="6684721"/>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1" name="Subtitle here">
            <a:extLst>
              <a:ext uri="{FF2B5EF4-FFF2-40B4-BE49-F238E27FC236}">
                <a16:creationId xmlns:a16="http://schemas.microsoft.com/office/drawing/2014/main" id="{813F21C2-55D4-D080-478C-5B92F63F5A30}"/>
              </a:ext>
            </a:extLst>
          </p:cNvPr>
          <p:cNvSpPr txBox="1"/>
          <p:nvPr/>
        </p:nvSpPr>
        <p:spPr>
          <a:xfrm>
            <a:off x="15662686" y="9832187"/>
            <a:ext cx="1694245"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3" name="Subtitle here">
            <a:extLst>
              <a:ext uri="{FF2B5EF4-FFF2-40B4-BE49-F238E27FC236}">
                <a16:creationId xmlns:a16="http://schemas.microsoft.com/office/drawing/2014/main" id="{813F21C2-55D4-D080-478C-5B92F63F5A30}"/>
              </a:ext>
            </a:extLst>
          </p:cNvPr>
          <p:cNvSpPr txBox="1"/>
          <p:nvPr/>
        </p:nvSpPr>
        <p:spPr>
          <a:xfrm>
            <a:off x="15090167" y="9253223"/>
            <a:ext cx="169424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4" name="Subtitle here">
            <a:extLst>
              <a:ext uri="{FF2B5EF4-FFF2-40B4-BE49-F238E27FC236}">
                <a16:creationId xmlns:a16="http://schemas.microsoft.com/office/drawing/2014/main" id="{813F21C2-55D4-D080-478C-5B92F63F5A30}"/>
              </a:ext>
            </a:extLst>
          </p:cNvPr>
          <p:cNvSpPr txBox="1"/>
          <p:nvPr/>
        </p:nvSpPr>
        <p:spPr>
          <a:xfrm>
            <a:off x="19483863" y="6805487"/>
            <a:ext cx="1862503"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2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8</a:t>
            </a:r>
            <a:r>
              <a:rPr kumimoji="0" lang="en-US" sz="22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a:t>
            </a:r>
            <a:r>
              <a:rPr kumimoji="0" lang="el-GR" sz="22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65</a:t>
            </a:r>
          </a:p>
        </p:txBody>
      </p:sp>
      <p:sp>
        <p:nvSpPr>
          <p:cNvPr id="157" name="Line">
            <a:extLst>
              <a:ext uri="{FF2B5EF4-FFF2-40B4-BE49-F238E27FC236}">
                <a16:creationId xmlns:a16="http://schemas.microsoft.com/office/drawing/2014/main" id="{A1328507-483E-2BD3-5939-B7B39E42BAD8}"/>
              </a:ext>
            </a:extLst>
          </p:cNvPr>
          <p:cNvSpPr/>
          <p:nvPr/>
        </p:nvSpPr>
        <p:spPr>
          <a:xfrm>
            <a:off x="852000" y="4801728"/>
            <a:ext cx="22680000" cy="1"/>
          </a:xfrm>
          <a:prstGeom prst="line">
            <a:avLst/>
          </a:prstGeom>
          <a:ln w="25400">
            <a:solidFill>
              <a:srgbClr val="E38C19"/>
            </a:solidFill>
            <a:miter lim="400000"/>
          </a:ln>
        </p:spPr>
        <p:txBody>
          <a:bodyPr lIns="50800" tIns="50800" rIns="50800" bIns="50800" anchor="ctr"/>
          <a:lstStyle/>
          <a:p>
            <a:pPr marL="0" marR="0" lvl="0" indent="0" algn="ctr" defTabSz="825500" rtl="0" eaLnBrk="1" fontAlgn="auto" latinLnBrk="0" hangingPunct="0">
              <a:lnSpc>
                <a:spcPct val="80000"/>
              </a:lnSpc>
              <a:spcBef>
                <a:spcPts val="0"/>
              </a:spcBef>
              <a:spcAft>
                <a:spcPts val="0"/>
              </a:spcAft>
              <a:buClrTx/>
              <a:buSzTx/>
              <a:buFontTx/>
              <a:buNone/>
              <a:tabLst/>
              <a:defRPr sz="4000" b="0" cap="all">
                <a:solidFill>
                  <a:srgbClr val="838787"/>
                </a:solidFill>
                <a:latin typeface="Avenir Heavy"/>
                <a:ea typeface="Avenir Heavy"/>
                <a:cs typeface="Avenir Heavy"/>
                <a:sym typeface="Avenir Heavy"/>
              </a:defRPr>
            </a:pPr>
            <a:endParaRPr kumimoji="0" sz="4000" b="0" i="0" u="none" strike="noStrike" kern="0" cap="all" spc="0" normalizeH="0" baseline="0" noProof="0">
              <a:ln>
                <a:noFill/>
              </a:ln>
              <a:solidFill>
                <a:srgbClr val="838787"/>
              </a:solidFill>
              <a:effectLst/>
              <a:uLnTx/>
              <a:uFillTx/>
              <a:latin typeface="Avenir Heavy"/>
              <a:sym typeface="Avenir Heavy"/>
            </a:endParaRPr>
          </a:p>
        </p:txBody>
      </p:sp>
      <p:sp>
        <p:nvSpPr>
          <p:cNvPr id="5" name="Rectangle 4"/>
          <p:cNvSpPr/>
          <p:nvPr/>
        </p:nvSpPr>
        <p:spPr>
          <a:xfrm>
            <a:off x="13458466" y="6825799"/>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57" name="Subtitle here">
            <a:extLst>
              <a:ext uri="{FF2B5EF4-FFF2-40B4-BE49-F238E27FC236}">
                <a16:creationId xmlns:a16="http://schemas.microsoft.com/office/drawing/2014/main" id="{813F21C2-55D4-D080-478C-5B92F63F5A30}"/>
              </a:ext>
            </a:extLst>
          </p:cNvPr>
          <p:cNvSpPr txBox="1"/>
          <p:nvPr/>
        </p:nvSpPr>
        <p:spPr>
          <a:xfrm>
            <a:off x="1004220" y="8169689"/>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2</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cxnSp>
        <p:nvCxnSpPr>
          <p:cNvPr id="61" name="Straight Connector 60"/>
          <p:cNvCxnSpPr>
            <a:cxnSpLocks/>
          </p:cNvCxnSpPr>
          <p:nvPr/>
        </p:nvCxnSpPr>
        <p:spPr>
          <a:xfrm flipH="1" flipV="1">
            <a:off x="1437645" y="9397773"/>
            <a:ext cx="22068396" cy="10409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64" name="Subtitle here">
            <a:extLst>
              <a:ext uri="{FF2B5EF4-FFF2-40B4-BE49-F238E27FC236}">
                <a16:creationId xmlns:a16="http://schemas.microsoft.com/office/drawing/2014/main" id="{813F21C2-55D4-D080-478C-5B92F63F5A30}"/>
              </a:ext>
            </a:extLst>
          </p:cNvPr>
          <p:cNvSpPr txBox="1"/>
          <p:nvPr/>
        </p:nvSpPr>
        <p:spPr>
          <a:xfrm>
            <a:off x="967178" y="9651274"/>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3</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12" name="Rectangle 11"/>
          <p:cNvSpPr/>
          <p:nvPr/>
        </p:nvSpPr>
        <p:spPr>
          <a:xfrm>
            <a:off x="1645755" y="10089829"/>
            <a:ext cx="6915054" cy="830997"/>
          </a:xfrm>
          <a:prstGeom prst="rect">
            <a:avLst/>
          </a:prstGeom>
        </p:spPr>
        <p:txBody>
          <a:bodyPr wrap="square">
            <a:spAutoFit/>
          </a:bodyPr>
          <a:lstStyle/>
          <a:p>
            <a:pPr marL="0" marR="0" lvl="0" indent="0" algn="just" defTabSz="8255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Helvetica Neue"/>
                <a:sym typeface="Helvetica Neue"/>
              </a:rPr>
              <a:t>Ενίσχυση των παραλιακών </a:t>
            </a:r>
            <a:r>
              <a:rPr kumimoji="0" lang="el-GR" sz="2400" b="0" i="0" u="none" strike="noStrike" kern="0" cap="none" spc="0" normalizeH="0" baseline="0" noProof="0" dirty="0" err="1">
                <a:ln>
                  <a:noFill/>
                </a:ln>
                <a:solidFill>
                  <a:schemeClr val="tx1"/>
                </a:solidFill>
                <a:effectLst/>
                <a:uLnTx/>
                <a:uFillTx/>
                <a:latin typeface="Helvetica Neue"/>
                <a:sym typeface="Helvetica Neue"/>
              </a:rPr>
              <a:t>θερέτρων</a:t>
            </a:r>
            <a:r>
              <a:rPr kumimoji="0" lang="el-GR" sz="2400" b="0" i="0" u="none" strike="noStrike" kern="0" cap="none" spc="0" normalizeH="0" noProof="0" dirty="0">
                <a:ln>
                  <a:noFill/>
                </a:ln>
                <a:solidFill>
                  <a:schemeClr val="tx1"/>
                </a:solidFill>
                <a:effectLst/>
                <a:uLnTx/>
                <a:uFillTx/>
                <a:latin typeface="Helvetica Neue"/>
                <a:sym typeface="Helvetica Neue"/>
              </a:rPr>
              <a:t> της χώρας 				</a:t>
            </a:r>
            <a:endParaRPr kumimoji="0" lang="el-GR" sz="2400" b="0" i="0" u="none" strike="noStrike" kern="0" cap="none" spc="0" normalizeH="0" baseline="0" noProof="0" dirty="0">
              <a:ln>
                <a:noFill/>
              </a:ln>
              <a:solidFill>
                <a:schemeClr val="tx1"/>
              </a:solidFill>
              <a:effectLst/>
              <a:uLnTx/>
              <a:uFillTx/>
              <a:latin typeface="Helvetica Neue"/>
              <a:sym typeface="Helvetica Neue"/>
            </a:endParaRPr>
          </a:p>
        </p:txBody>
      </p:sp>
      <p:sp>
        <p:nvSpPr>
          <p:cNvPr id="55" name="Subtitle here">
            <a:extLst>
              <a:ext uri="{FF2B5EF4-FFF2-40B4-BE49-F238E27FC236}">
                <a16:creationId xmlns:a16="http://schemas.microsoft.com/office/drawing/2014/main" id="{813F21C2-55D4-D080-478C-5B92F63F5A30}"/>
              </a:ext>
            </a:extLst>
          </p:cNvPr>
          <p:cNvSpPr txBox="1"/>
          <p:nvPr/>
        </p:nvSpPr>
        <p:spPr>
          <a:xfrm>
            <a:off x="19541931" y="8394770"/>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l-GR" sz="2200" i="0" spc="0" dirty="0">
                <a:solidFill>
                  <a:schemeClr val="tx1"/>
                </a:solidFill>
              </a:rPr>
              <a:t>5</a:t>
            </a:r>
            <a:r>
              <a:rPr lang="en-US" sz="2200" i="0" spc="0" dirty="0">
                <a:solidFill>
                  <a:schemeClr val="tx1"/>
                </a:solidFill>
              </a:rPr>
              <a:t>,</a:t>
            </a:r>
            <a:r>
              <a:rPr kumimoji="0" lang="el-GR" sz="2200" b="0" i="0" u="none" strike="noStrike" kern="0" cap="none" spc="0" normalizeH="0" baseline="0" noProof="0" dirty="0">
                <a:ln>
                  <a:noFill/>
                </a:ln>
                <a:solidFill>
                  <a:schemeClr val="tx1"/>
                </a:solidFill>
                <a:effectLst/>
                <a:uLnTx/>
                <a:uFillTx/>
                <a:sym typeface="Arial" panose="020B0604020202020204"/>
              </a:rPr>
              <a:t>0</a:t>
            </a:r>
            <a:r>
              <a:rPr kumimoji="0" lang="en-US" sz="2200" b="0" i="0" u="none" strike="noStrike" kern="0" cap="none" spc="0" normalizeH="0" baseline="0" noProof="0" dirty="0">
                <a:ln>
                  <a:noFill/>
                </a:ln>
                <a:solidFill>
                  <a:schemeClr val="tx1"/>
                </a:solidFill>
                <a:effectLst/>
                <a:uLnTx/>
                <a:uFillTx/>
                <a:sym typeface="Arial" panose="020B0604020202020204"/>
              </a:rPr>
              <a:t>3</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66" name="Subtitle here">
            <a:extLst>
              <a:ext uri="{FF2B5EF4-FFF2-40B4-BE49-F238E27FC236}">
                <a16:creationId xmlns:a16="http://schemas.microsoft.com/office/drawing/2014/main" id="{813F21C2-55D4-D080-478C-5B92F63F5A30}"/>
              </a:ext>
            </a:extLst>
          </p:cNvPr>
          <p:cNvSpPr txBox="1"/>
          <p:nvPr/>
        </p:nvSpPr>
        <p:spPr>
          <a:xfrm>
            <a:off x="19562810" y="10068148"/>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rPr>
              <a:t>0,50</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3" name="Rectangle 2"/>
          <p:cNvSpPr/>
          <p:nvPr/>
        </p:nvSpPr>
        <p:spPr>
          <a:xfrm>
            <a:off x="9531702" y="13287163"/>
            <a:ext cx="527709" cy="461665"/>
          </a:xfrm>
          <a:prstGeom prst="rect">
            <a:avLst/>
          </a:prstGeom>
        </p:spPr>
        <p:txBody>
          <a:bodyPr wrap="none">
            <a:spAutoFit/>
          </a:bodyPr>
          <a:lstStyle/>
          <a:p>
            <a:fld id="{F3CE5A33-0128-4CE5-8253-1D13A34FD97E}" type="slidenum">
              <a:rPr lang="el-GR" sz="2400" b="0" smtClean="0">
                <a:latin typeface="Helvetica Neue Light"/>
                <a:sym typeface="Helvetica Neue Light"/>
              </a:rPr>
              <a:t>16</a:t>
            </a:fld>
            <a:endParaRPr lang="el-GR" dirty="0"/>
          </a:p>
        </p:txBody>
      </p:sp>
      <p:sp>
        <p:nvSpPr>
          <p:cNvPr id="9" name="Rectangle 8">
            <a:extLst>
              <a:ext uri="{FF2B5EF4-FFF2-40B4-BE49-F238E27FC236}">
                <a16:creationId xmlns:a16="http://schemas.microsoft.com/office/drawing/2014/main" id="{045E17C0-1392-7982-3B56-2EC28184B5CE}"/>
              </a:ext>
            </a:extLst>
          </p:cNvPr>
          <p:cNvSpPr/>
          <p:nvPr/>
        </p:nvSpPr>
        <p:spPr>
          <a:xfrm>
            <a:off x="13458466" y="8518391"/>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10" name="Rectangle 9">
            <a:extLst>
              <a:ext uri="{FF2B5EF4-FFF2-40B4-BE49-F238E27FC236}">
                <a16:creationId xmlns:a16="http://schemas.microsoft.com/office/drawing/2014/main" id="{F0269339-87E5-0812-187E-0EC87588101C}"/>
              </a:ext>
            </a:extLst>
          </p:cNvPr>
          <p:cNvSpPr/>
          <p:nvPr/>
        </p:nvSpPr>
        <p:spPr>
          <a:xfrm>
            <a:off x="13420692" y="10301374"/>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14" name="Subtitle here">
            <a:extLst>
              <a:ext uri="{FF2B5EF4-FFF2-40B4-BE49-F238E27FC236}">
                <a16:creationId xmlns:a16="http://schemas.microsoft.com/office/drawing/2014/main" id="{1783F591-BA7E-3DAF-A878-323EDB8DE92D}"/>
              </a:ext>
            </a:extLst>
          </p:cNvPr>
          <p:cNvSpPr txBox="1"/>
          <p:nvPr/>
        </p:nvSpPr>
        <p:spPr>
          <a:xfrm>
            <a:off x="15304054" y="8458973"/>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Subtitle here">
            <a:extLst>
              <a:ext uri="{FF2B5EF4-FFF2-40B4-BE49-F238E27FC236}">
                <a16:creationId xmlns:a16="http://schemas.microsoft.com/office/drawing/2014/main" id="{4A0CA9AE-11DA-0E43-862F-AF45041D8AE5}"/>
              </a:ext>
            </a:extLst>
          </p:cNvPr>
          <p:cNvSpPr txBox="1"/>
          <p:nvPr/>
        </p:nvSpPr>
        <p:spPr>
          <a:xfrm>
            <a:off x="15374330" y="10241177"/>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Subtitle here">
            <a:extLst>
              <a:ext uri="{FF2B5EF4-FFF2-40B4-BE49-F238E27FC236}">
                <a16:creationId xmlns:a16="http://schemas.microsoft.com/office/drawing/2014/main" id="{5608BB02-AFB7-9A21-12CE-3A85A26686C3}"/>
              </a:ext>
            </a:extLst>
          </p:cNvPr>
          <p:cNvSpPr txBox="1"/>
          <p:nvPr/>
        </p:nvSpPr>
        <p:spPr>
          <a:xfrm>
            <a:off x="17410460" y="6811456"/>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chemeClr val="tx1"/>
                </a:solidFill>
                <a:latin typeface="Arial" panose="020B0604020202020204" pitchFamily="34" charset="0"/>
                <a:cs typeface="Arial" panose="020B0604020202020204" pitchFamily="34" charset="0"/>
              </a:rPr>
              <a:t>ΣΑΑ</a:t>
            </a:r>
            <a:endParaRPr kumimoji="0" lang="el-GR" sz="2200" b="0"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18" name="Subtitle here">
            <a:extLst>
              <a:ext uri="{FF2B5EF4-FFF2-40B4-BE49-F238E27FC236}">
                <a16:creationId xmlns:a16="http://schemas.microsoft.com/office/drawing/2014/main" id="{8278716F-94B4-3FDE-9DDC-E2D29D88D2CA}"/>
              </a:ext>
            </a:extLst>
          </p:cNvPr>
          <p:cNvSpPr txBox="1"/>
          <p:nvPr/>
        </p:nvSpPr>
        <p:spPr>
          <a:xfrm>
            <a:off x="17447377" y="9954262"/>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chemeClr val="tx1"/>
                </a:solidFill>
                <a:latin typeface="Arial" panose="020B0604020202020204" pitchFamily="34" charset="0"/>
                <a:cs typeface="Arial" panose="020B0604020202020204" pitchFamily="34" charset="0"/>
              </a:rPr>
              <a:t>Εθνικοί Πόροι</a:t>
            </a:r>
            <a:endParaRPr kumimoji="0" lang="el-GR" sz="2200" b="0"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19" name="Subtitle here">
            <a:extLst>
              <a:ext uri="{FF2B5EF4-FFF2-40B4-BE49-F238E27FC236}">
                <a16:creationId xmlns:a16="http://schemas.microsoft.com/office/drawing/2014/main" id="{19981DA3-CB6F-74DD-BD11-2D04E9BA352C}"/>
              </a:ext>
            </a:extLst>
          </p:cNvPr>
          <p:cNvSpPr txBox="1"/>
          <p:nvPr/>
        </p:nvSpPr>
        <p:spPr>
          <a:xfrm>
            <a:off x="21437991" y="6766326"/>
            <a:ext cx="1999150" cy="71814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i="0" kern="1200" dirty="0">
                <a:solidFill>
                  <a:schemeClr val="tx1"/>
                </a:solidFill>
                <a:latin typeface="Arial" panose="020B0604020202020204" pitchFamily="34" charset="0"/>
                <a:cs typeface="Arial" panose="020B0604020202020204" pitchFamily="34" charset="0"/>
              </a:rPr>
              <a:t>Σχέδιο Επιχορήγησης</a:t>
            </a:r>
            <a:endParaRPr kumimoji="0" lang="el-GR" sz="2000" b="0"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25" name="Subtitle here">
            <a:extLst>
              <a:ext uri="{FF2B5EF4-FFF2-40B4-BE49-F238E27FC236}">
                <a16:creationId xmlns:a16="http://schemas.microsoft.com/office/drawing/2014/main" id="{3A14DBDF-D0E4-04CC-B445-9E6C8FE1A080}"/>
              </a:ext>
            </a:extLst>
          </p:cNvPr>
          <p:cNvSpPr txBox="1"/>
          <p:nvPr/>
        </p:nvSpPr>
        <p:spPr>
          <a:xfrm>
            <a:off x="17480523" y="8496984"/>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chemeClr val="tx1"/>
                </a:solidFill>
                <a:latin typeface="Arial" panose="020B0604020202020204" pitchFamily="34" charset="0"/>
                <a:cs typeface="Arial" panose="020B0604020202020204" pitchFamily="34" charset="0"/>
              </a:rPr>
              <a:t>ΣΑΑ</a:t>
            </a:r>
            <a:endParaRPr kumimoji="0" lang="el-GR" sz="2200" b="0"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40" name="Subtitle here">
            <a:extLst>
              <a:ext uri="{FF2B5EF4-FFF2-40B4-BE49-F238E27FC236}">
                <a16:creationId xmlns:a16="http://schemas.microsoft.com/office/drawing/2014/main" id="{5519F780-83E3-1DB8-B6D9-84DF32399ADC}"/>
              </a:ext>
            </a:extLst>
          </p:cNvPr>
          <p:cNvSpPr txBox="1"/>
          <p:nvPr/>
        </p:nvSpPr>
        <p:spPr>
          <a:xfrm>
            <a:off x="11496270" y="6736153"/>
            <a:ext cx="1585239" cy="54579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a:t>
            </a:r>
          </a:p>
        </p:txBody>
      </p:sp>
      <p:sp>
        <p:nvSpPr>
          <p:cNvPr id="41" name="Subtitle here">
            <a:extLst>
              <a:ext uri="{FF2B5EF4-FFF2-40B4-BE49-F238E27FC236}">
                <a16:creationId xmlns:a16="http://schemas.microsoft.com/office/drawing/2014/main" id="{535EBF4F-5AED-52AF-D8E2-C0F197E4E0D6}"/>
              </a:ext>
            </a:extLst>
          </p:cNvPr>
          <p:cNvSpPr txBox="1"/>
          <p:nvPr/>
        </p:nvSpPr>
        <p:spPr>
          <a:xfrm>
            <a:off x="11521690" y="8511875"/>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42" name="Subtitle here">
            <a:extLst>
              <a:ext uri="{FF2B5EF4-FFF2-40B4-BE49-F238E27FC236}">
                <a16:creationId xmlns:a16="http://schemas.microsoft.com/office/drawing/2014/main" id="{FADB3116-3A7C-2623-3742-C4977B01C3F9}"/>
              </a:ext>
            </a:extLst>
          </p:cNvPr>
          <p:cNvSpPr txBox="1"/>
          <p:nvPr/>
        </p:nvSpPr>
        <p:spPr>
          <a:xfrm>
            <a:off x="11496270" y="10198379"/>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46" name="Subtitle here">
            <a:extLst>
              <a:ext uri="{FF2B5EF4-FFF2-40B4-BE49-F238E27FC236}">
                <a16:creationId xmlns:a16="http://schemas.microsoft.com/office/drawing/2014/main" id="{E397098D-6320-B203-1378-48EA1EE6E33F}"/>
              </a:ext>
            </a:extLst>
          </p:cNvPr>
          <p:cNvSpPr txBox="1"/>
          <p:nvPr/>
        </p:nvSpPr>
        <p:spPr>
          <a:xfrm>
            <a:off x="9173846" y="5173926"/>
            <a:ext cx="1980700"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Έναρξη /</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Ολοκλήρωση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47" name="Subtitle here">
            <a:extLst>
              <a:ext uri="{FF2B5EF4-FFF2-40B4-BE49-F238E27FC236}">
                <a16:creationId xmlns:a16="http://schemas.microsoft.com/office/drawing/2014/main" id="{59EF3DC7-66F6-2FD9-D362-BDBC791757F9}"/>
              </a:ext>
            </a:extLst>
          </p:cNvPr>
          <p:cNvSpPr txBox="1"/>
          <p:nvPr/>
        </p:nvSpPr>
        <p:spPr>
          <a:xfrm>
            <a:off x="9153208" y="6780076"/>
            <a:ext cx="2032948"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l-GR" sz="2000" i="0" spc="0" dirty="0">
                <a:solidFill>
                  <a:schemeClr val="tx1"/>
                </a:solidFill>
              </a:rPr>
              <a:t>2/2023-6/2026</a:t>
            </a:r>
            <a:endParaRPr kumimoji="0" lang="el-GR" sz="2000" b="0" i="0" u="none" strike="noStrike" kern="0" cap="none" spc="0" normalizeH="0" baseline="0" noProof="0" dirty="0">
              <a:ln>
                <a:noFill/>
              </a:ln>
              <a:solidFill>
                <a:schemeClr val="tx1"/>
              </a:solidFill>
              <a:effectLst/>
              <a:uLnTx/>
              <a:uFillTx/>
              <a:sym typeface="Arial" panose="020B0604020202020204"/>
            </a:endParaRPr>
          </a:p>
        </p:txBody>
      </p:sp>
      <p:sp>
        <p:nvSpPr>
          <p:cNvPr id="48" name="Subtitle here">
            <a:extLst>
              <a:ext uri="{FF2B5EF4-FFF2-40B4-BE49-F238E27FC236}">
                <a16:creationId xmlns:a16="http://schemas.microsoft.com/office/drawing/2014/main" id="{EFB88D9C-3ECD-1324-5FDC-81E8EECAD209}"/>
              </a:ext>
            </a:extLst>
          </p:cNvPr>
          <p:cNvSpPr txBox="1"/>
          <p:nvPr/>
        </p:nvSpPr>
        <p:spPr>
          <a:xfrm>
            <a:off x="9079295" y="8502003"/>
            <a:ext cx="2032948"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4/2022 -6/2025</a:t>
            </a:r>
          </a:p>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2" name="Subtitle here">
            <a:extLst>
              <a:ext uri="{FF2B5EF4-FFF2-40B4-BE49-F238E27FC236}">
                <a16:creationId xmlns:a16="http://schemas.microsoft.com/office/drawing/2014/main" id="{26E7BCAB-3DE6-DE0C-FA59-9355C8834026}"/>
              </a:ext>
            </a:extLst>
          </p:cNvPr>
          <p:cNvSpPr txBox="1"/>
          <p:nvPr/>
        </p:nvSpPr>
        <p:spPr>
          <a:xfrm>
            <a:off x="8941459" y="10168271"/>
            <a:ext cx="2032948"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1/2023- 12/2025</a:t>
            </a:r>
          </a:p>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83" name="Subtitle here">
            <a:extLst>
              <a:ext uri="{FF2B5EF4-FFF2-40B4-BE49-F238E27FC236}">
                <a16:creationId xmlns:a16="http://schemas.microsoft.com/office/drawing/2014/main" id="{2B23C172-9377-D2AE-20E6-A58736338E11}"/>
              </a:ext>
            </a:extLst>
          </p:cNvPr>
          <p:cNvSpPr txBox="1"/>
          <p:nvPr/>
        </p:nvSpPr>
        <p:spPr>
          <a:xfrm>
            <a:off x="21331635" y="8239407"/>
            <a:ext cx="2009969" cy="71814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i="0" kern="1200" dirty="0">
                <a:solidFill>
                  <a:schemeClr val="tx1"/>
                </a:solidFill>
                <a:latin typeface="Arial" panose="020B0604020202020204" pitchFamily="34" charset="0"/>
                <a:cs typeface="Arial" panose="020B0604020202020204" pitchFamily="34" charset="0"/>
              </a:rPr>
              <a:t>Σχέδιο Επιχορήγησης</a:t>
            </a:r>
            <a:endParaRPr kumimoji="0" lang="el-GR" sz="2000" b="0"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85" name="Subtitle here">
            <a:extLst>
              <a:ext uri="{FF2B5EF4-FFF2-40B4-BE49-F238E27FC236}">
                <a16:creationId xmlns:a16="http://schemas.microsoft.com/office/drawing/2014/main" id="{43C5CE08-A58A-0BAD-98D3-CE80512468AC}"/>
              </a:ext>
            </a:extLst>
          </p:cNvPr>
          <p:cNvSpPr txBox="1"/>
          <p:nvPr/>
        </p:nvSpPr>
        <p:spPr>
          <a:xfrm>
            <a:off x="21412992" y="10130661"/>
            <a:ext cx="1999150" cy="71814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i="0" kern="1200" dirty="0">
                <a:solidFill>
                  <a:schemeClr val="tx1"/>
                </a:solidFill>
                <a:latin typeface="Arial" panose="020B0604020202020204" pitchFamily="34" charset="0"/>
                <a:cs typeface="Arial" panose="020B0604020202020204" pitchFamily="34" charset="0"/>
              </a:rPr>
              <a:t>Σχέδιο Επιχορήγησης</a:t>
            </a:r>
            <a:endParaRPr kumimoji="0" lang="el-GR" sz="2000" b="0"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68" name="Subtitle here">
            <a:extLst>
              <a:ext uri="{FF2B5EF4-FFF2-40B4-BE49-F238E27FC236}">
                <a16:creationId xmlns:a16="http://schemas.microsoft.com/office/drawing/2014/main" id="{813F21C2-55D4-D080-478C-5B92F63F5A30}"/>
              </a:ext>
            </a:extLst>
          </p:cNvPr>
          <p:cNvSpPr txBox="1"/>
          <p:nvPr/>
        </p:nvSpPr>
        <p:spPr>
          <a:xfrm>
            <a:off x="19483863" y="5122663"/>
            <a:ext cx="1831463" cy="127214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Ένδειξη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Κόστους</a:t>
            </a:r>
            <a:r>
              <a:rPr kumimoji="0" lang="en-US" sz="1800" i="0" u="none" strike="noStrike" kern="0" cap="none" spc="0" normalizeH="0" baseline="0" noProof="0" dirty="0">
                <a:ln>
                  <a:noFill/>
                </a:ln>
                <a:solidFill>
                  <a:schemeClr val="tx1"/>
                </a:solidFill>
                <a:effectLst/>
                <a:uLnTx/>
                <a:uFillTx/>
                <a:sym typeface="Arial" panose="020B0604020202020204"/>
              </a:rPr>
              <a:t> </a:t>
            </a:r>
            <a:r>
              <a:rPr lang="el-GR" sz="1800" i="0" spc="0" dirty="0">
                <a:solidFill>
                  <a:schemeClr val="tx1"/>
                </a:solidFill>
              </a:rPr>
              <a:t>(εκ. </a:t>
            </a:r>
            <a:r>
              <a:rPr kumimoji="0" lang="el-GR" sz="1800" i="0" u="none" strike="noStrike" kern="0" cap="none" spc="0" normalizeH="0" baseline="0" noProof="0" dirty="0">
                <a:ln>
                  <a:noFill/>
                </a:ln>
                <a:solidFill>
                  <a:schemeClr val="tx1"/>
                </a:solidFill>
                <a:effectLst/>
                <a:uLnTx/>
                <a:uFillTx/>
                <a:sym typeface="Arial" panose="020B0604020202020204"/>
              </a:rPr>
              <a:t>€)</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000" i="0" u="none" strike="noStrike" kern="0" cap="none" spc="0" normalizeH="0" baseline="0" noProof="0" dirty="0">
                <a:ln>
                  <a:noFill/>
                </a:ln>
                <a:solidFill>
                  <a:schemeClr val="tx1"/>
                </a:solidFill>
                <a:effectLst/>
                <a:uLnTx/>
                <a:uFillTx/>
                <a:sym typeface="Arial" panose="020B0604020202020204"/>
              </a:rPr>
              <a:t>(</a:t>
            </a:r>
            <a:r>
              <a:rPr kumimoji="0" lang="en-US" sz="2000" i="0" u="none" strike="noStrike" kern="0" cap="none" spc="0" normalizeH="0" baseline="0" noProof="0" dirty="0">
                <a:ln>
                  <a:noFill/>
                </a:ln>
                <a:solidFill>
                  <a:schemeClr val="tx1"/>
                </a:solidFill>
                <a:effectLst/>
                <a:uLnTx/>
                <a:uFillTx/>
                <a:sym typeface="Arial" panose="020B0604020202020204"/>
              </a:rPr>
              <a:t>1/2023-12/2024</a:t>
            </a:r>
            <a:r>
              <a:rPr kumimoji="0" lang="el-GR" sz="2000" i="0" u="none" strike="noStrike" kern="0" cap="none" spc="0" normalizeH="0" baseline="0" noProof="0" dirty="0">
                <a:ln>
                  <a:noFill/>
                </a:ln>
                <a:solidFill>
                  <a:schemeClr val="tx1"/>
                </a:solidFill>
                <a:effectLst/>
                <a:uLnTx/>
                <a:uFillTx/>
                <a:sym typeface="Arial" panose="020B0604020202020204"/>
              </a:rPr>
              <a:t>)</a:t>
            </a:r>
          </a:p>
        </p:txBody>
      </p:sp>
    </p:spTree>
    <p:extLst>
      <p:ext uri="{BB962C8B-B14F-4D97-AF65-F5344CB8AC3E}">
        <p14:creationId xmlns:p14="http://schemas.microsoft.com/office/powerpoint/2010/main" val="211641852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dirty="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dirty="0">
                <a:ln>
                  <a:noFill/>
                </a:ln>
                <a:solidFill>
                  <a:srgbClr val="5E5E5E"/>
                </a:solidFill>
                <a:effectLst/>
                <a:uLnTx/>
                <a:uFillTx/>
                <a:latin typeface="Arial"/>
                <a:cs typeface="Arial"/>
                <a:sym typeface="Arial"/>
              </a:rPr>
              <a:t> / ΠΝΕΥΜΑΤΙΚΑ ΔΙΚΑΙΩΜΑΤΑ 202</a:t>
            </a:r>
            <a:r>
              <a:rPr kumimoji="0" lang="el-GR" sz="1000" b="0" i="0" u="none" strike="noStrike" kern="0" cap="none" spc="0" normalizeH="0" baseline="0" noProof="0" dirty="0">
                <a:ln>
                  <a:noFill/>
                </a:ln>
                <a:solidFill>
                  <a:srgbClr val="5E5E5E"/>
                </a:solidFill>
                <a:effectLst/>
                <a:uLnTx/>
                <a:uFillTx/>
                <a:latin typeface="Arial"/>
                <a:cs typeface="Arial"/>
                <a:sym typeface="Arial"/>
              </a:rPr>
              <a:t>3</a:t>
            </a:r>
            <a:endParaRPr kumimoji="0" sz="1000" b="0" i="0" u="none" strike="noStrike" kern="0" cap="none" spc="0" normalizeH="0" baseline="0" noProof="0" dirty="0">
              <a:ln>
                <a:noFill/>
              </a:ln>
              <a:solidFill>
                <a:srgbClr val="5E5E5E"/>
              </a:solidFill>
              <a:effectLst/>
              <a:uLnTx/>
              <a:uFillTx/>
              <a:latin typeface="Arial"/>
              <a:cs typeface="Arial"/>
              <a:sym typeface="Arial"/>
            </a:endParaRPr>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8996303"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Ετ</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h</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σιο Σχ</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e</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διο Δρ</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a</a:t>
            </a:r>
            <a:r>
              <a:rPr kumimoji="0" lang="el-GR" sz="4000" b="1" i="0" u="none" strike="noStrike" kern="0" cap="all" spc="0" normalizeH="0" baseline="0" noProof="0" dirty="0" err="1">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σης</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l-GR" sz="5000" b="0" i="1" u="none" strike="noStrike" kern="0" cap="none" spc="150" normalizeH="0" baseline="0" noProof="0" dirty="0">
                <a:ln>
                  <a:noFill/>
                </a:ln>
                <a:solidFill>
                  <a:srgbClr val="307687"/>
                </a:solidFill>
                <a:effectLst/>
                <a:uLnTx/>
                <a:uFillTx/>
                <a:latin typeface="Arial" panose="020B0604020202020204" pitchFamily="34" charset="0"/>
                <a:cs typeface="Arial" panose="020B0604020202020204" pitchFamily="34" charset="0"/>
                <a:sym typeface="Arial" panose="020B0604020202020204"/>
              </a:rPr>
              <a:t>Ετήσιος Σχεδιασμός</a:t>
            </a: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2949689"/>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5E5E5E"/>
                </a:solidFill>
                <a:effectLst/>
                <a:uLnTx/>
                <a:uFillTx/>
                <a:latin typeface="Arial" panose="020B0604020202020204"/>
                <a:cs typeface="Arial" panose="020B0604020202020204"/>
                <a:sym typeface="Arial" panose="020B0604020202020204"/>
              </a:rPr>
              <a:t>Στόχος</a:t>
            </a:r>
            <a:endParaRPr kumimoji="0" lang="el-GR" sz="2400" b="1"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22" name="Subtitle here">
            <a:extLst>
              <a:ext uri="{FF2B5EF4-FFF2-40B4-BE49-F238E27FC236}">
                <a16:creationId xmlns:a16="http://schemas.microsoft.com/office/drawing/2014/main" id="{813F21C2-55D4-D080-478C-5B92F63F5A30}"/>
              </a:ext>
            </a:extLst>
          </p:cNvPr>
          <p:cNvSpPr txBox="1"/>
          <p:nvPr/>
        </p:nvSpPr>
        <p:spPr>
          <a:xfrm>
            <a:off x="1671902" y="5370571"/>
            <a:ext cx="556749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Παρεμβάσεις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49" name="Rectangle 48">
            <a:extLst>
              <a:ext uri="{FF2B5EF4-FFF2-40B4-BE49-F238E27FC236}">
                <a16:creationId xmlns:a16="http://schemas.microsoft.com/office/drawing/2014/main" id="{CB6CF44E-5D63-FA5A-748D-6CC969F7B7FA}"/>
              </a:ext>
            </a:extLst>
          </p:cNvPr>
          <p:cNvSpPr/>
          <p:nvPr/>
        </p:nvSpPr>
        <p:spPr>
          <a:xfrm>
            <a:off x="664078" y="3587974"/>
            <a:ext cx="5969804" cy="1009242"/>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1118043" y="3789787"/>
            <a:ext cx="5360894"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30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7" y="2119207"/>
            <a:ext cx="13625094" cy="77335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r>
              <a:rPr kumimoji="0" lang="el-GR" sz="4000" b="1" i="0" u="none" strike="noStrike" kern="0" cap="none" spc="150" normalizeH="0" baseline="0" noProof="0" dirty="0">
                <a:ln>
                  <a:noFill/>
                </a:ln>
                <a:solidFill>
                  <a:srgbClr val="E38C19"/>
                </a:solidFill>
                <a:effectLst/>
                <a:uLnTx/>
                <a:uFillTx/>
                <a:latin typeface="Arial" panose="020B0604020202020204"/>
                <a:cs typeface="Arial" panose="020B0604020202020204"/>
                <a:sym typeface="Arial" panose="020B0604020202020204"/>
              </a:rPr>
              <a:t>Σχέδιο Δράσης Σεπτέμβριος 23 – Δεκέμβριος 24</a:t>
            </a:r>
          </a:p>
        </p:txBody>
      </p:sp>
      <p:pic>
        <p:nvPicPr>
          <p:cNvPr id="243" name="Image" descr="Image"/>
          <p:cNvPicPr>
            <a:picLocks noChangeAspect="1"/>
          </p:cNvPicPr>
          <p:nvPr/>
        </p:nvPicPr>
        <p:blipFill>
          <a:blip r:embed="rId3"/>
          <a:stretch>
            <a:fillRect/>
          </a:stretch>
        </p:blipFill>
        <p:spPr>
          <a:xfrm>
            <a:off x="8819089" y="10435403"/>
            <a:ext cx="15700723" cy="3345352"/>
          </a:xfrm>
          <a:prstGeom prst="rect">
            <a:avLst/>
          </a:prstGeom>
          <a:ln w="12700">
            <a:miter lim="400000"/>
          </a:ln>
        </p:spPr>
      </p:pic>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pPr hangingPunct="1"/>
            <a:r>
              <a:rPr lang="el-GR" dirty="0"/>
              <a:t>ΥΦΥΠΟΥΡΓΕΙΟ ΤΟΥΡΙΣΜΟΥ</a:t>
            </a:r>
          </a:p>
        </p:txBody>
      </p:sp>
      <p:sp>
        <p:nvSpPr>
          <p:cNvPr id="50" name="Subtitle here">
            <a:extLst>
              <a:ext uri="{FF2B5EF4-FFF2-40B4-BE49-F238E27FC236}">
                <a16:creationId xmlns:a16="http://schemas.microsoft.com/office/drawing/2014/main" id="{813F21C2-55D4-D080-478C-5B92F63F5A30}"/>
              </a:ext>
            </a:extLst>
          </p:cNvPr>
          <p:cNvSpPr txBox="1"/>
          <p:nvPr/>
        </p:nvSpPr>
        <p:spPr>
          <a:xfrm>
            <a:off x="9476105" y="5146557"/>
            <a:ext cx="2106660"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Έναρξη /</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Ολοκλήρωση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1" name="Subtitle here">
            <a:extLst>
              <a:ext uri="{FF2B5EF4-FFF2-40B4-BE49-F238E27FC236}">
                <a16:creationId xmlns:a16="http://schemas.microsoft.com/office/drawing/2014/main" id="{813F21C2-55D4-D080-478C-5B92F63F5A30}"/>
              </a:ext>
            </a:extLst>
          </p:cNvPr>
          <p:cNvSpPr txBox="1"/>
          <p:nvPr/>
        </p:nvSpPr>
        <p:spPr>
          <a:xfrm>
            <a:off x="11608994" y="5160479"/>
            <a:ext cx="1865642"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Συναρμόδια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Υπουργεία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4" name="Subtitle here">
            <a:extLst>
              <a:ext uri="{FF2B5EF4-FFF2-40B4-BE49-F238E27FC236}">
                <a16:creationId xmlns:a16="http://schemas.microsoft.com/office/drawing/2014/main" id="{813F21C2-55D4-D080-478C-5B92F63F5A30}"/>
              </a:ext>
            </a:extLst>
          </p:cNvPr>
          <p:cNvSpPr txBox="1"/>
          <p:nvPr/>
        </p:nvSpPr>
        <p:spPr>
          <a:xfrm>
            <a:off x="15470272" y="5121348"/>
            <a:ext cx="2311955"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Εξασφαλισμένη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6" name="Subtitle here">
            <a:extLst>
              <a:ext uri="{FF2B5EF4-FFF2-40B4-BE49-F238E27FC236}">
                <a16:creationId xmlns:a16="http://schemas.microsoft.com/office/drawing/2014/main" id="{813F21C2-55D4-D080-478C-5B92F63F5A30}"/>
              </a:ext>
            </a:extLst>
          </p:cNvPr>
          <p:cNvSpPr txBox="1"/>
          <p:nvPr/>
        </p:nvSpPr>
        <p:spPr>
          <a:xfrm>
            <a:off x="17972380" y="5096433"/>
            <a:ext cx="1704714"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Πηγές</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pic>
        <p:nvPicPr>
          <p:cNvPr id="59" name="Picture 58"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2912" y="2869174"/>
            <a:ext cx="2157010" cy="2092912"/>
          </a:xfrm>
          <a:prstGeom prst="rect">
            <a:avLst/>
          </a:prstGeom>
        </p:spPr>
      </p:pic>
      <p:sp>
        <p:nvSpPr>
          <p:cNvPr id="62" name="Subtitle here">
            <a:extLst>
              <a:ext uri="{FF2B5EF4-FFF2-40B4-BE49-F238E27FC236}">
                <a16:creationId xmlns:a16="http://schemas.microsoft.com/office/drawing/2014/main" id="{813F21C2-55D4-D080-478C-5B92F63F5A30}"/>
              </a:ext>
            </a:extLst>
          </p:cNvPr>
          <p:cNvSpPr txBox="1"/>
          <p:nvPr/>
        </p:nvSpPr>
        <p:spPr>
          <a:xfrm>
            <a:off x="21387488" y="5073462"/>
            <a:ext cx="2299808"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Είδος</a:t>
            </a:r>
            <a:endParaRPr kumimoji="0" lang="en-US"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Παρέμβασης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63" name="Rectangle 62">
            <a:extLst>
              <a:ext uri="{FF2B5EF4-FFF2-40B4-BE49-F238E27FC236}">
                <a16:creationId xmlns:a16="http://schemas.microsoft.com/office/drawing/2014/main" id="{2E0EF208-5ACA-609D-12B2-DE736D8F4E6F}"/>
              </a:ext>
            </a:extLst>
          </p:cNvPr>
          <p:cNvSpPr/>
          <p:nvPr/>
        </p:nvSpPr>
        <p:spPr>
          <a:xfrm>
            <a:off x="517315" y="4992309"/>
            <a:ext cx="903378" cy="6415419"/>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7" name="Subtitle here">
            <a:extLst>
              <a:ext uri="{FF2B5EF4-FFF2-40B4-BE49-F238E27FC236}">
                <a16:creationId xmlns:a16="http://schemas.microsoft.com/office/drawing/2014/main" id="{813F21C2-55D4-D080-478C-5B92F63F5A30}"/>
              </a:ext>
            </a:extLst>
          </p:cNvPr>
          <p:cNvSpPr txBox="1"/>
          <p:nvPr/>
        </p:nvSpPr>
        <p:spPr>
          <a:xfrm>
            <a:off x="1008367" y="6675982"/>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4</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0" name="Subtitle here">
            <a:extLst>
              <a:ext uri="{FF2B5EF4-FFF2-40B4-BE49-F238E27FC236}">
                <a16:creationId xmlns:a16="http://schemas.microsoft.com/office/drawing/2014/main" id="{813F21C2-55D4-D080-478C-5B92F63F5A30}"/>
              </a:ext>
            </a:extLst>
          </p:cNvPr>
          <p:cNvSpPr txBox="1"/>
          <p:nvPr/>
        </p:nvSpPr>
        <p:spPr>
          <a:xfrm>
            <a:off x="963551" y="9253223"/>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cxnSp>
        <p:nvCxnSpPr>
          <p:cNvPr id="11" name="Straight Connector 10"/>
          <p:cNvCxnSpPr>
            <a:cxnSpLocks/>
          </p:cNvCxnSpPr>
          <p:nvPr/>
        </p:nvCxnSpPr>
        <p:spPr>
          <a:xfrm>
            <a:off x="9432662" y="5022533"/>
            <a:ext cx="0" cy="642115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7" name="Straight Connector 86"/>
          <p:cNvCxnSpPr>
            <a:cxnSpLocks/>
          </p:cNvCxnSpPr>
          <p:nvPr/>
        </p:nvCxnSpPr>
        <p:spPr>
          <a:xfrm>
            <a:off x="11599053" y="4992309"/>
            <a:ext cx="9941" cy="6376835"/>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8" name="Straight Connector 87"/>
          <p:cNvCxnSpPr>
            <a:cxnSpLocks/>
          </p:cNvCxnSpPr>
          <p:nvPr/>
        </p:nvCxnSpPr>
        <p:spPr>
          <a:xfrm>
            <a:off x="13591699" y="5022533"/>
            <a:ext cx="34654" cy="636264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9" name="Straight Connector 88"/>
          <p:cNvCxnSpPr>
            <a:cxnSpLocks/>
          </p:cNvCxnSpPr>
          <p:nvPr/>
        </p:nvCxnSpPr>
        <p:spPr>
          <a:xfrm>
            <a:off x="15442161" y="504215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0" name="Straight Connector 89"/>
          <p:cNvCxnSpPr>
            <a:cxnSpLocks/>
          </p:cNvCxnSpPr>
          <p:nvPr/>
        </p:nvCxnSpPr>
        <p:spPr>
          <a:xfrm>
            <a:off x="17865722" y="5057839"/>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1" name="Straight Connector 90"/>
          <p:cNvCxnSpPr>
            <a:cxnSpLocks/>
          </p:cNvCxnSpPr>
          <p:nvPr/>
        </p:nvCxnSpPr>
        <p:spPr>
          <a:xfrm>
            <a:off x="19594204"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2" name="Straight Connector 91"/>
          <p:cNvCxnSpPr>
            <a:cxnSpLocks/>
          </p:cNvCxnSpPr>
          <p:nvPr/>
        </p:nvCxnSpPr>
        <p:spPr>
          <a:xfrm>
            <a:off x="21391610" y="5057839"/>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08" name="Straight Connector 107"/>
          <p:cNvCxnSpPr>
            <a:cxnSpLocks/>
          </p:cNvCxnSpPr>
          <p:nvPr/>
        </p:nvCxnSpPr>
        <p:spPr>
          <a:xfrm flipH="1">
            <a:off x="984282" y="5009054"/>
            <a:ext cx="22543079"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13" name="Subtitle here">
            <a:extLst>
              <a:ext uri="{FF2B5EF4-FFF2-40B4-BE49-F238E27FC236}">
                <a16:creationId xmlns:a16="http://schemas.microsoft.com/office/drawing/2014/main" id="{813F21C2-55D4-D080-478C-5B92F63F5A30}"/>
              </a:ext>
            </a:extLst>
          </p:cNvPr>
          <p:cNvSpPr txBox="1"/>
          <p:nvPr/>
        </p:nvSpPr>
        <p:spPr>
          <a:xfrm>
            <a:off x="1774730" y="6409079"/>
            <a:ext cx="193331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16" name="Subtitle here">
            <a:extLst>
              <a:ext uri="{FF2B5EF4-FFF2-40B4-BE49-F238E27FC236}">
                <a16:creationId xmlns:a16="http://schemas.microsoft.com/office/drawing/2014/main" id="{813F21C2-55D4-D080-478C-5B92F63F5A30}"/>
              </a:ext>
            </a:extLst>
          </p:cNvPr>
          <p:cNvSpPr txBox="1"/>
          <p:nvPr/>
        </p:nvSpPr>
        <p:spPr>
          <a:xfrm>
            <a:off x="1472292" y="6561697"/>
            <a:ext cx="7863448" cy="128445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400" i="0" spc="0" dirty="0">
                <a:solidFill>
                  <a:schemeClr val="tx1"/>
                </a:solidFill>
              </a:rPr>
              <a:t>Ανάπτυξη της ενδοχώρας και της υπαίθρου αναβαθμίζοντας τις προσφερόμενες εμπειρίες</a:t>
            </a:r>
          </a:p>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cxnSp>
        <p:nvCxnSpPr>
          <p:cNvPr id="124" name="Straight Connector 123"/>
          <p:cNvCxnSpPr>
            <a:cxnSpLocks/>
          </p:cNvCxnSpPr>
          <p:nvPr/>
        </p:nvCxnSpPr>
        <p:spPr>
          <a:xfrm flipH="1" flipV="1">
            <a:off x="1420693" y="7683647"/>
            <a:ext cx="22050119" cy="12377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6" name="Straight Connector 125"/>
          <p:cNvCxnSpPr>
            <a:cxnSpLocks/>
          </p:cNvCxnSpPr>
          <p:nvPr/>
        </p:nvCxnSpPr>
        <p:spPr>
          <a:xfrm flipH="1">
            <a:off x="1210618" y="11348057"/>
            <a:ext cx="22297202" cy="59671"/>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9" name="Straight Connector 128"/>
          <p:cNvCxnSpPr>
            <a:cxnSpLocks/>
          </p:cNvCxnSpPr>
          <p:nvPr/>
        </p:nvCxnSpPr>
        <p:spPr>
          <a:xfrm>
            <a:off x="23507820"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30" name="Subtitle here">
            <a:extLst>
              <a:ext uri="{FF2B5EF4-FFF2-40B4-BE49-F238E27FC236}">
                <a16:creationId xmlns:a16="http://schemas.microsoft.com/office/drawing/2014/main" id="{813F21C2-55D4-D080-478C-5B92F63F5A30}"/>
              </a:ext>
            </a:extLst>
          </p:cNvPr>
          <p:cNvSpPr txBox="1"/>
          <p:nvPr/>
        </p:nvSpPr>
        <p:spPr>
          <a:xfrm>
            <a:off x="1490110" y="7937248"/>
            <a:ext cx="7957960" cy="157992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400" i="0" spc="0" dirty="0">
                <a:solidFill>
                  <a:schemeClr val="tx1"/>
                </a:solidFill>
              </a:rPr>
              <a:t>Βελτίωση της προσβασιμότητας/ διασύνδεση προς και από τα αγροτικά με τα αστικά κέντρα και τα παραλιακά μέτωπα (υποβλήθηκε σχετική πρόταση στο Υπουργείο Μεταφορών, Επικοινωνιών και Έργων)</a:t>
            </a:r>
          </a:p>
        </p:txBody>
      </p:sp>
      <p:cxnSp>
        <p:nvCxnSpPr>
          <p:cNvPr id="131" name="Straight Connector 130"/>
          <p:cNvCxnSpPr>
            <a:cxnSpLocks/>
          </p:cNvCxnSpPr>
          <p:nvPr/>
        </p:nvCxnSpPr>
        <p:spPr>
          <a:xfrm flipH="1">
            <a:off x="1530778" y="6216974"/>
            <a:ext cx="22041891" cy="216095"/>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48" name="Subtitle here">
            <a:extLst>
              <a:ext uri="{FF2B5EF4-FFF2-40B4-BE49-F238E27FC236}">
                <a16:creationId xmlns:a16="http://schemas.microsoft.com/office/drawing/2014/main" id="{813F21C2-55D4-D080-478C-5B92F63F5A30}"/>
              </a:ext>
            </a:extLst>
          </p:cNvPr>
          <p:cNvSpPr txBox="1"/>
          <p:nvPr/>
        </p:nvSpPr>
        <p:spPr>
          <a:xfrm>
            <a:off x="9410843" y="6785690"/>
            <a:ext cx="2295541"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l-GR" sz="2000" i="0" spc="0" dirty="0">
                <a:solidFill>
                  <a:schemeClr val="tx1"/>
                </a:solidFill>
              </a:rPr>
              <a:t>6/2022-6/2025</a:t>
            </a:r>
          </a:p>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000" b="0" i="0" u="none" strike="noStrike" kern="0" cap="none" spc="0" normalizeH="0" baseline="0" noProof="0" dirty="0">
              <a:ln>
                <a:noFill/>
              </a:ln>
              <a:solidFill>
                <a:schemeClr val="tx1"/>
              </a:solidFill>
              <a:effectLst/>
              <a:uLnTx/>
              <a:uFillTx/>
              <a:sym typeface="Arial" panose="020B0604020202020204"/>
            </a:endParaRPr>
          </a:p>
        </p:txBody>
      </p:sp>
      <p:sp>
        <p:nvSpPr>
          <p:cNvPr id="150" name="Subtitle here">
            <a:extLst>
              <a:ext uri="{FF2B5EF4-FFF2-40B4-BE49-F238E27FC236}">
                <a16:creationId xmlns:a16="http://schemas.microsoft.com/office/drawing/2014/main" id="{813F21C2-55D4-D080-478C-5B92F63F5A30}"/>
              </a:ext>
            </a:extLst>
          </p:cNvPr>
          <p:cNvSpPr txBox="1"/>
          <p:nvPr/>
        </p:nvSpPr>
        <p:spPr>
          <a:xfrm>
            <a:off x="13106272" y="7102202"/>
            <a:ext cx="1552216"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1" name="Subtitle here">
            <a:extLst>
              <a:ext uri="{FF2B5EF4-FFF2-40B4-BE49-F238E27FC236}">
                <a16:creationId xmlns:a16="http://schemas.microsoft.com/office/drawing/2014/main" id="{813F21C2-55D4-D080-478C-5B92F63F5A30}"/>
              </a:ext>
            </a:extLst>
          </p:cNvPr>
          <p:cNvSpPr txBox="1"/>
          <p:nvPr/>
        </p:nvSpPr>
        <p:spPr>
          <a:xfrm>
            <a:off x="13052486" y="9290156"/>
            <a:ext cx="1694245"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2" name="Subtitle here">
            <a:extLst>
              <a:ext uri="{FF2B5EF4-FFF2-40B4-BE49-F238E27FC236}">
                <a16:creationId xmlns:a16="http://schemas.microsoft.com/office/drawing/2014/main" id="{813F21C2-55D4-D080-478C-5B92F63F5A30}"/>
              </a:ext>
            </a:extLst>
          </p:cNvPr>
          <p:cNvSpPr txBox="1"/>
          <p:nvPr/>
        </p:nvSpPr>
        <p:spPr>
          <a:xfrm>
            <a:off x="15142940" y="7065269"/>
            <a:ext cx="155221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3" name="Subtitle here">
            <a:extLst>
              <a:ext uri="{FF2B5EF4-FFF2-40B4-BE49-F238E27FC236}">
                <a16:creationId xmlns:a16="http://schemas.microsoft.com/office/drawing/2014/main" id="{813F21C2-55D4-D080-478C-5B92F63F5A30}"/>
              </a:ext>
            </a:extLst>
          </p:cNvPr>
          <p:cNvSpPr txBox="1"/>
          <p:nvPr/>
        </p:nvSpPr>
        <p:spPr>
          <a:xfrm>
            <a:off x="15090167" y="9253223"/>
            <a:ext cx="169424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4" name="Subtitle here">
            <a:extLst>
              <a:ext uri="{FF2B5EF4-FFF2-40B4-BE49-F238E27FC236}">
                <a16:creationId xmlns:a16="http://schemas.microsoft.com/office/drawing/2014/main" id="{813F21C2-55D4-D080-478C-5B92F63F5A30}"/>
              </a:ext>
            </a:extLst>
          </p:cNvPr>
          <p:cNvSpPr txBox="1"/>
          <p:nvPr/>
        </p:nvSpPr>
        <p:spPr>
          <a:xfrm>
            <a:off x="19852195" y="6786828"/>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lvl="0" algn="ctr">
              <a:lnSpc>
                <a:spcPct val="120000"/>
              </a:lnSpc>
              <a:buClr>
                <a:srgbClr val="2F7788"/>
              </a:buClr>
              <a:buSzPct val="120000"/>
            </a:pPr>
            <a:r>
              <a:rPr lang="el-GR" sz="2200" i="0" spc="0" dirty="0">
                <a:solidFill>
                  <a:schemeClr val="tx1"/>
                </a:solidFill>
              </a:rPr>
              <a:t>3</a:t>
            </a:r>
            <a:r>
              <a:rPr lang="en-US" sz="2200" i="0" spc="0" dirty="0">
                <a:solidFill>
                  <a:schemeClr val="tx1"/>
                </a:solidFill>
              </a:rPr>
              <a:t>,</a:t>
            </a:r>
            <a:r>
              <a:rPr lang="el-GR" sz="2200" i="0" spc="0" dirty="0">
                <a:solidFill>
                  <a:schemeClr val="tx1"/>
                </a:solidFill>
              </a:rPr>
              <a:t>21</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157" name="Line">
            <a:extLst>
              <a:ext uri="{FF2B5EF4-FFF2-40B4-BE49-F238E27FC236}">
                <a16:creationId xmlns:a16="http://schemas.microsoft.com/office/drawing/2014/main" id="{A1328507-483E-2BD3-5939-B7B39E42BAD8}"/>
              </a:ext>
            </a:extLst>
          </p:cNvPr>
          <p:cNvSpPr/>
          <p:nvPr/>
        </p:nvSpPr>
        <p:spPr>
          <a:xfrm>
            <a:off x="852000" y="4801728"/>
            <a:ext cx="22680000" cy="1"/>
          </a:xfrm>
          <a:prstGeom prst="line">
            <a:avLst/>
          </a:prstGeom>
          <a:ln w="25400">
            <a:solidFill>
              <a:srgbClr val="E38C19"/>
            </a:solidFill>
            <a:miter lim="400000"/>
          </a:ln>
        </p:spPr>
        <p:txBody>
          <a:bodyPr lIns="50800" tIns="50800" rIns="50800" bIns="50800" anchor="ctr"/>
          <a:lstStyle/>
          <a:p>
            <a:pPr marL="0" marR="0" lvl="0" indent="0" algn="ctr" defTabSz="825500" rtl="0" eaLnBrk="1" fontAlgn="auto" latinLnBrk="0" hangingPunct="0">
              <a:lnSpc>
                <a:spcPct val="80000"/>
              </a:lnSpc>
              <a:spcBef>
                <a:spcPts val="0"/>
              </a:spcBef>
              <a:spcAft>
                <a:spcPts val="0"/>
              </a:spcAft>
              <a:buClrTx/>
              <a:buSzTx/>
              <a:buFontTx/>
              <a:buNone/>
              <a:tabLst/>
              <a:defRPr sz="4000" b="0" cap="all">
                <a:solidFill>
                  <a:srgbClr val="838787"/>
                </a:solidFill>
                <a:latin typeface="Avenir Heavy"/>
                <a:ea typeface="Avenir Heavy"/>
                <a:cs typeface="Avenir Heavy"/>
                <a:sym typeface="Avenir Heavy"/>
              </a:defRPr>
            </a:pPr>
            <a:endParaRPr kumimoji="0" sz="4000" b="0" i="0" u="none" strike="noStrike" kern="0" cap="all" spc="0" normalizeH="0" baseline="0" noProof="0">
              <a:ln>
                <a:noFill/>
              </a:ln>
              <a:solidFill>
                <a:srgbClr val="838787"/>
              </a:solidFill>
              <a:effectLst/>
              <a:uLnTx/>
              <a:uFillTx/>
              <a:latin typeface="Avenir Heavy"/>
              <a:sym typeface="Avenir Heavy"/>
            </a:endParaRPr>
          </a:p>
        </p:txBody>
      </p:sp>
      <p:sp>
        <p:nvSpPr>
          <p:cNvPr id="57" name="Subtitle here">
            <a:extLst>
              <a:ext uri="{FF2B5EF4-FFF2-40B4-BE49-F238E27FC236}">
                <a16:creationId xmlns:a16="http://schemas.microsoft.com/office/drawing/2014/main" id="{813F21C2-55D4-D080-478C-5B92F63F5A30}"/>
              </a:ext>
            </a:extLst>
          </p:cNvPr>
          <p:cNvSpPr txBox="1"/>
          <p:nvPr/>
        </p:nvSpPr>
        <p:spPr>
          <a:xfrm>
            <a:off x="1004220" y="8169689"/>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5</a:t>
            </a:r>
          </a:p>
        </p:txBody>
      </p:sp>
      <p:sp>
        <p:nvSpPr>
          <p:cNvPr id="58" name="Subtitle here">
            <a:extLst>
              <a:ext uri="{FF2B5EF4-FFF2-40B4-BE49-F238E27FC236}">
                <a16:creationId xmlns:a16="http://schemas.microsoft.com/office/drawing/2014/main" id="{813F21C2-55D4-D080-478C-5B92F63F5A30}"/>
              </a:ext>
            </a:extLst>
          </p:cNvPr>
          <p:cNvSpPr txBox="1"/>
          <p:nvPr/>
        </p:nvSpPr>
        <p:spPr>
          <a:xfrm>
            <a:off x="9358404" y="8273371"/>
            <a:ext cx="2295541"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lvl="0" algn="ctr">
              <a:lnSpc>
                <a:spcPct val="120000"/>
              </a:lnSpc>
              <a:buClr>
                <a:srgbClr val="2F7788"/>
              </a:buClr>
              <a:buSzPct val="120000"/>
              <a:defRPr/>
            </a:pPr>
            <a:r>
              <a:rPr lang="el-GR" sz="2000" i="0" spc="0" dirty="0">
                <a:solidFill>
                  <a:schemeClr val="tx1"/>
                </a:solidFill>
              </a:rPr>
              <a:t>Συνεχιζόμενη Δράση</a:t>
            </a:r>
          </a:p>
        </p:txBody>
      </p:sp>
      <p:cxnSp>
        <p:nvCxnSpPr>
          <p:cNvPr id="61" name="Straight Connector 60"/>
          <p:cNvCxnSpPr>
            <a:cxnSpLocks/>
          </p:cNvCxnSpPr>
          <p:nvPr/>
        </p:nvCxnSpPr>
        <p:spPr>
          <a:xfrm flipH="1">
            <a:off x="1450580" y="9588128"/>
            <a:ext cx="22020232"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64" name="Subtitle here">
            <a:extLst>
              <a:ext uri="{FF2B5EF4-FFF2-40B4-BE49-F238E27FC236}">
                <a16:creationId xmlns:a16="http://schemas.microsoft.com/office/drawing/2014/main" id="{813F21C2-55D4-D080-478C-5B92F63F5A30}"/>
              </a:ext>
            </a:extLst>
          </p:cNvPr>
          <p:cNvSpPr txBox="1"/>
          <p:nvPr/>
        </p:nvSpPr>
        <p:spPr>
          <a:xfrm>
            <a:off x="1095390" y="9848576"/>
            <a:ext cx="452963"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l-GR" sz="2400" i="0" spc="0" dirty="0">
                <a:solidFill>
                  <a:srgbClr val="FFFFFF"/>
                </a:solidFill>
              </a:rPr>
              <a:t>6</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12" name="Rectangle 11"/>
          <p:cNvSpPr/>
          <p:nvPr/>
        </p:nvSpPr>
        <p:spPr>
          <a:xfrm>
            <a:off x="1420693" y="9749609"/>
            <a:ext cx="8081655" cy="1508105"/>
          </a:xfrm>
          <a:prstGeom prst="rect">
            <a:avLst/>
          </a:prstGeom>
        </p:spPr>
        <p:txBody>
          <a:bodyPr wrap="square">
            <a:spAutoFit/>
          </a:bodyPr>
          <a:lstStyle/>
          <a:p>
            <a:pPr algn="just">
              <a:buClr>
                <a:srgbClr val="2F7788"/>
              </a:buClr>
              <a:buSzPct val="120000"/>
            </a:pPr>
            <a:r>
              <a:rPr lang="el-GR" sz="2400" b="0" dirty="0">
                <a:solidFill>
                  <a:schemeClr val="tx1"/>
                </a:solidFill>
                <a:latin typeface="Arial" panose="020B0604020202020204" pitchFamily="34" charset="0"/>
                <a:cs typeface="Arial" panose="020B0604020202020204" pitchFamily="34" charset="0"/>
              </a:rPr>
              <a:t>Προσαρμογή του Τουριστικού κλάδου στις τεχνολογικές εξελίξεις και εφαρμογή καλών πρακτικών έξυπνου τουρισμού (</a:t>
            </a:r>
            <a:r>
              <a:rPr lang="en-US" sz="2400" b="0" dirty="0">
                <a:solidFill>
                  <a:schemeClr val="tx1"/>
                </a:solidFill>
                <a:latin typeface="Arial" panose="020B0604020202020204" pitchFamily="34" charset="0"/>
                <a:cs typeface="Arial" panose="020B0604020202020204" pitchFamily="34" charset="0"/>
              </a:rPr>
              <a:t>smart tourism)</a:t>
            </a:r>
            <a:endParaRPr lang="el-GR" sz="2400" b="0" dirty="0">
              <a:solidFill>
                <a:schemeClr val="tx1"/>
              </a:solidFill>
              <a:latin typeface="Arial" panose="020B0604020202020204" pitchFamily="34" charset="0"/>
              <a:cs typeface="Arial" panose="020B0604020202020204" pitchFamily="34" charset="0"/>
            </a:endParaRPr>
          </a:p>
          <a:p>
            <a:pPr algn="l">
              <a:buClr>
                <a:srgbClr val="2F7788"/>
              </a:buClr>
              <a:buSzPct val="120000"/>
            </a:pPr>
            <a:r>
              <a:rPr kumimoji="0" lang="el-GR" sz="20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sym typeface="Helvetica Neue"/>
              </a:rPr>
              <a:t>			</a:t>
            </a:r>
            <a:endParaRPr kumimoji="0" lang="el-GR"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Neue"/>
            </a:endParaRPr>
          </a:p>
        </p:txBody>
      </p:sp>
      <p:sp>
        <p:nvSpPr>
          <p:cNvPr id="55" name="Subtitle here">
            <a:extLst>
              <a:ext uri="{FF2B5EF4-FFF2-40B4-BE49-F238E27FC236}">
                <a16:creationId xmlns:a16="http://schemas.microsoft.com/office/drawing/2014/main" id="{813F21C2-55D4-D080-478C-5B92F63F5A30}"/>
              </a:ext>
            </a:extLst>
          </p:cNvPr>
          <p:cNvSpPr txBox="1"/>
          <p:nvPr/>
        </p:nvSpPr>
        <p:spPr>
          <a:xfrm>
            <a:off x="19796601" y="8413354"/>
            <a:ext cx="1585239"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l-GR" sz="2000" i="0" spc="0" dirty="0">
                <a:solidFill>
                  <a:schemeClr val="tx1"/>
                </a:solidFill>
              </a:rPr>
              <a:t>-</a:t>
            </a:r>
            <a:endParaRPr kumimoji="0" lang="el-GR" sz="2000" b="0" i="0" u="none" strike="noStrike" kern="0" cap="none" spc="0" normalizeH="0" baseline="0" noProof="0" dirty="0">
              <a:ln>
                <a:noFill/>
              </a:ln>
              <a:solidFill>
                <a:schemeClr val="tx1"/>
              </a:solidFill>
              <a:effectLst/>
              <a:uLnTx/>
              <a:uFillTx/>
              <a:sym typeface="Arial" panose="020B0604020202020204"/>
            </a:endParaRPr>
          </a:p>
        </p:txBody>
      </p:sp>
      <p:sp>
        <p:nvSpPr>
          <p:cNvPr id="65" name="Subtitle here">
            <a:extLst>
              <a:ext uri="{FF2B5EF4-FFF2-40B4-BE49-F238E27FC236}">
                <a16:creationId xmlns:a16="http://schemas.microsoft.com/office/drawing/2014/main" id="{813F21C2-55D4-D080-478C-5B92F63F5A30}"/>
              </a:ext>
            </a:extLst>
          </p:cNvPr>
          <p:cNvSpPr txBox="1"/>
          <p:nvPr/>
        </p:nvSpPr>
        <p:spPr>
          <a:xfrm>
            <a:off x="9401213" y="9885401"/>
            <a:ext cx="2295541" cy="121058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lvl="0" algn="ctr">
              <a:lnSpc>
                <a:spcPct val="120000"/>
              </a:lnSpc>
              <a:buClr>
                <a:srgbClr val="2F7788"/>
              </a:buClr>
              <a:buSzPct val="120000"/>
              <a:defRPr/>
            </a:pPr>
            <a:r>
              <a:rPr lang="el-GR" sz="2000" i="0" spc="0" dirty="0">
                <a:solidFill>
                  <a:schemeClr val="tx1"/>
                </a:solidFill>
              </a:rPr>
              <a:t>1/2024 – μέχρι εξαντλήσεων των πιστώσεων</a:t>
            </a:r>
          </a:p>
        </p:txBody>
      </p:sp>
      <p:sp>
        <p:nvSpPr>
          <p:cNvPr id="66" name="Subtitle here">
            <a:extLst>
              <a:ext uri="{FF2B5EF4-FFF2-40B4-BE49-F238E27FC236}">
                <a16:creationId xmlns:a16="http://schemas.microsoft.com/office/drawing/2014/main" id="{813F21C2-55D4-D080-478C-5B92F63F5A30}"/>
              </a:ext>
            </a:extLst>
          </p:cNvPr>
          <p:cNvSpPr txBox="1"/>
          <p:nvPr/>
        </p:nvSpPr>
        <p:spPr>
          <a:xfrm>
            <a:off x="19750432" y="9776071"/>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rPr>
              <a:t>0,</a:t>
            </a:r>
            <a:r>
              <a:rPr lang="el-GR" sz="2200" i="0" spc="0" dirty="0">
                <a:solidFill>
                  <a:schemeClr val="tx1"/>
                </a:solidFill>
              </a:rPr>
              <a:t>20</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68" name="Rectangle 67">
            <a:extLst>
              <a:ext uri="{FF2B5EF4-FFF2-40B4-BE49-F238E27FC236}">
                <a16:creationId xmlns:a16="http://schemas.microsoft.com/office/drawing/2014/main" id="{CB6CF44E-5D63-FA5A-748D-6CC969F7B7FA}"/>
              </a:ext>
            </a:extLst>
          </p:cNvPr>
          <p:cNvSpPr/>
          <p:nvPr/>
        </p:nvSpPr>
        <p:spPr>
          <a:xfrm>
            <a:off x="1004220" y="3661708"/>
            <a:ext cx="5629662" cy="861774"/>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l">
              <a:buClr>
                <a:srgbClr val="2F7788"/>
              </a:buClr>
              <a:buSzPct val="120000"/>
            </a:pPr>
            <a:r>
              <a:rPr lang="el-GR" sz="2800" b="0" dirty="0">
                <a:solidFill>
                  <a:schemeClr val="bg1"/>
                </a:solidFill>
              </a:rPr>
              <a:t>Αναβάθμιση και Εμπλουτισμός Υποδομών και Υπηρεσιών</a:t>
            </a:r>
          </a:p>
        </p:txBody>
      </p:sp>
      <p:sp>
        <p:nvSpPr>
          <p:cNvPr id="3" name="Rectangle 2"/>
          <p:cNvSpPr/>
          <p:nvPr/>
        </p:nvSpPr>
        <p:spPr>
          <a:xfrm>
            <a:off x="9531702" y="13254335"/>
            <a:ext cx="527709" cy="461665"/>
          </a:xfrm>
          <a:prstGeom prst="rect">
            <a:avLst/>
          </a:prstGeom>
        </p:spPr>
        <p:txBody>
          <a:bodyPr wrap="none">
            <a:spAutoFit/>
          </a:bodyPr>
          <a:lstStyle/>
          <a:p>
            <a:fld id="{F2E237B0-7DC2-47B1-BE83-E81F36A7327C}" type="slidenum">
              <a:rPr lang="el-GR" sz="2400" b="0" smtClean="0">
                <a:latin typeface="Helvetica Neue Light"/>
                <a:sym typeface="Helvetica Neue Light"/>
              </a:rPr>
              <a:t>17</a:t>
            </a:fld>
            <a:endParaRPr lang="el-GR" dirty="0"/>
          </a:p>
        </p:txBody>
      </p:sp>
      <p:sp>
        <p:nvSpPr>
          <p:cNvPr id="8" name="Subtitle here">
            <a:extLst>
              <a:ext uri="{FF2B5EF4-FFF2-40B4-BE49-F238E27FC236}">
                <a16:creationId xmlns:a16="http://schemas.microsoft.com/office/drawing/2014/main" id="{C316060B-674A-CCBB-88D0-59B42723FBAD}"/>
              </a:ext>
            </a:extLst>
          </p:cNvPr>
          <p:cNvSpPr txBox="1"/>
          <p:nvPr/>
        </p:nvSpPr>
        <p:spPr>
          <a:xfrm>
            <a:off x="11911472" y="6610424"/>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9" name="Subtitle here">
            <a:extLst>
              <a:ext uri="{FF2B5EF4-FFF2-40B4-BE49-F238E27FC236}">
                <a16:creationId xmlns:a16="http://schemas.microsoft.com/office/drawing/2014/main" id="{6E3A1D46-AEC3-1662-5A77-4EF980D67512}"/>
              </a:ext>
            </a:extLst>
          </p:cNvPr>
          <p:cNvSpPr txBox="1"/>
          <p:nvPr/>
        </p:nvSpPr>
        <p:spPr>
          <a:xfrm>
            <a:off x="11911246" y="8383655"/>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10" name="Subtitle here">
            <a:extLst>
              <a:ext uri="{FF2B5EF4-FFF2-40B4-BE49-F238E27FC236}">
                <a16:creationId xmlns:a16="http://schemas.microsoft.com/office/drawing/2014/main" id="{AF3B1263-4EE6-E5E0-2367-CA1EF352F22D}"/>
              </a:ext>
            </a:extLst>
          </p:cNvPr>
          <p:cNvSpPr txBox="1"/>
          <p:nvPr/>
        </p:nvSpPr>
        <p:spPr>
          <a:xfrm>
            <a:off x="11911471" y="10234554"/>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16" name="Subtitle here">
            <a:extLst>
              <a:ext uri="{FF2B5EF4-FFF2-40B4-BE49-F238E27FC236}">
                <a16:creationId xmlns:a16="http://schemas.microsoft.com/office/drawing/2014/main" id="{9B368EBE-571D-7557-78A0-8D529D918A7D}"/>
              </a:ext>
            </a:extLst>
          </p:cNvPr>
          <p:cNvSpPr txBox="1"/>
          <p:nvPr/>
        </p:nvSpPr>
        <p:spPr>
          <a:xfrm>
            <a:off x="15676919" y="8385477"/>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i="0" kern="1200" dirty="0">
                <a:solidFill>
                  <a:schemeClr val="tx1"/>
                </a:solidFill>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18" name="Subtitle here">
            <a:extLst>
              <a:ext uri="{FF2B5EF4-FFF2-40B4-BE49-F238E27FC236}">
                <a16:creationId xmlns:a16="http://schemas.microsoft.com/office/drawing/2014/main" id="{D689FA0B-B831-61B7-7318-9712AE953724}"/>
              </a:ext>
            </a:extLst>
          </p:cNvPr>
          <p:cNvSpPr txBox="1"/>
          <p:nvPr/>
        </p:nvSpPr>
        <p:spPr>
          <a:xfrm>
            <a:off x="17865722" y="6701875"/>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ΣΑΑ</a:t>
            </a:r>
            <a:endParaRPr kumimoji="0" lang="el-GR" sz="220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19" name="Subtitle here">
            <a:extLst>
              <a:ext uri="{FF2B5EF4-FFF2-40B4-BE49-F238E27FC236}">
                <a16:creationId xmlns:a16="http://schemas.microsoft.com/office/drawing/2014/main" id="{3CAC4B2D-1589-6980-DE3A-6CBC39535EAB}"/>
              </a:ext>
            </a:extLst>
          </p:cNvPr>
          <p:cNvSpPr txBox="1"/>
          <p:nvPr/>
        </p:nvSpPr>
        <p:spPr>
          <a:xfrm>
            <a:off x="17782227" y="8375630"/>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a:t>
            </a:r>
            <a:endParaRPr kumimoji="0" lang="el-GR" sz="2200" b="0"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20" name="Subtitle here">
            <a:extLst>
              <a:ext uri="{FF2B5EF4-FFF2-40B4-BE49-F238E27FC236}">
                <a16:creationId xmlns:a16="http://schemas.microsoft.com/office/drawing/2014/main" id="{486C8ADF-90CF-51F6-66CC-2D2953DE3199}"/>
              </a:ext>
            </a:extLst>
          </p:cNvPr>
          <p:cNvSpPr txBox="1"/>
          <p:nvPr/>
        </p:nvSpPr>
        <p:spPr>
          <a:xfrm>
            <a:off x="17835242" y="9743416"/>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Εθνικοί Πόροι</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24" name="Subtitle here">
            <a:extLst>
              <a:ext uri="{FF2B5EF4-FFF2-40B4-BE49-F238E27FC236}">
                <a16:creationId xmlns:a16="http://schemas.microsoft.com/office/drawing/2014/main" id="{A74A078A-5CE2-A536-3031-0558DCE54FD8}"/>
              </a:ext>
            </a:extLst>
          </p:cNvPr>
          <p:cNvSpPr txBox="1"/>
          <p:nvPr/>
        </p:nvSpPr>
        <p:spPr>
          <a:xfrm>
            <a:off x="21444253" y="6385348"/>
            <a:ext cx="1996841" cy="133369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i="0" kern="1200" dirty="0">
                <a:solidFill>
                  <a:srgbClr val="000000"/>
                </a:solidFill>
                <a:latin typeface="Arial" panose="020B0604020202020204" pitchFamily="34" charset="0"/>
                <a:cs typeface="Arial" panose="020B0604020202020204" pitchFamily="34" charset="0"/>
              </a:rPr>
              <a:t>Σχέδιο Επιχορήγησης &amp; Σήμα Πιστοποίησης</a:t>
            </a:r>
            <a:endParaRPr kumimoji="0" lang="el-GR" sz="20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25" name="Subtitle here">
            <a:extLst>
              <a:ext uri="{FF2B5EF4-FFF2-40B4-BE49-F238E27FC236}">
                <a16:creationId xmlns:a16="http://schemas.microsoft.com/office/drawing/2014/main" id="{212C25BE-FF9F-BA61-10D9-FED0B5D82445}"/>
              </a:ext>
            </a:extLst>
          </p:cNvPr>
          <p:cNvSpPr txBox="1"/>
          <p:nvPr/>
        </p:nvSpPr>
        <p:spPr>
          <a:xfrm>
            <a:off x="21428619" y="8440903"/>
            <a:ext cx="2012475" cy="4103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i="0" kern="1200" dirty="0">
                <a:solidFill>
                  <a:srgbClr val="000000"/>
                </a:solidFill>
                <a:latin typeface="Arial" panose="020B0604020202020204" pitchFamily="34" charset="0"/>
                <a:cs typeface="Arial" panose="020B0604020202020204" pitchFamily="34" charset="0"/>
              </a:rPr>
              <a:t>Εισήγηση</a:t>
            </a:r>
            <a:endParaRPr kumimoji="0" lang="el-GR" sz="20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26" name="Subtitle here">
            <a:extLst>
              <a:ext uri="{FF2B5EF4-FFF2-40B4-BE49-F238E27FC236}">
                <a16:creationId xmlns:a16="http://schemas.microsoft.com/office/drawing/2014/main" id="{C8094E90-7FCF-8A6E-4C23-12622CE5217A}"/>
              </a:ext>
            </a:extLst>
          </p:cNvPr>
          <p:cNvSpPr txBox="1"/>
          <p:nvPr/>
        </p:nvSpPr>
        <p:spPr>
          <a:xfrm>
            <a:off x="21372070" y="9755672"/>
            <a:ext cx="2117246" cy="71814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Τεχνολογική αναβάθμιση</a:t>
            </a:r>
          </a:p>
        </p:txBody>
      </p:sp>
      <p:sp>
        <p:nvSpPr>
          <p:cNvPr id="33" name="Subtitle here">
            <a:extLst>
              <a:ext uri="{FF2B5EF4-FFF2-40B4-BE49-F238E27FC236}">
                <a16:creationId xmlns:a16="http://schemas.microsoft.com/office/drawing/2014/main" id="{3B729314-D05E-BB66-9F02-3B343F564F22}"/>
              </a:ext>
            </a:extLst>
          </p:cNvPr>
          <p:cNvSpPr txBox="1"/>
          <p:nvPr/>
        </p:nvSpPr>
        <p:spPr>
          <a:xfrm>
            <a:off x="15671941" y="6649650"/>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Subtitle here">
            <a:extLst>
              <a:ext uri="{FF2B5EF4-FFF2-40B4-BE49-F238E27FC236}">
                <a16:creationId xmlns:a16="http://schemas.microsoft.com/office/drawing/2014/main" id="{DB8FE814-9A59-E0C2-8D1B-B6A2552D459F}"/>
              </a:ext>
            </a:extLst>
          </p:cNvPr>
          <p:cNvSpPr txBox="1"/>
          <p:nvPr/>
        </p:nvSpPr>
        <p:spPr>
          <a:xfrm>
            <a:off x="15822744" y="9855408"/>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Subtitle here">
            <a:extLst>
              <a:ext uri="{FF2B5EF4-FFF2-40B4-BE49-F238E27FC236}">
                <a16:creationId xmlns:a16="http://schemas.microsoft.com/office/drawing/2014/main" id="{4714B0C0-F52D-9F5A-06D8-FD5C9932A65A}"/>
              </a:ext>
            </a:extLst>
          </p:cNvPr>
          <p:cNvSpPr txBox="1"/>
          <p:nvPr/>
        </p:nvSpPr>
        <p:spPr>
          <a:xfrm>
            <a:off x="13732064" y="5205169"/>
            <a:ext cx="1513263"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Υπηρεσία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36" name="Rectangle 35">
            <a:extLst>
              <a:ext uri="{FF2B5EF4-FFF2-40B4-BE49-F238E27FC236}">
                <a16:creationId xmlns:a16="http://schemas.microsoft.com/office/drawing/2014/main" id="{293DD8F5-CB9F-18B1-6B39-250F600ABB3F}"/>
              </a:ext>
            </a:extLst>
          </p:cNvPr>
          <p:cNvSpPr/>
          <p:nvPr/>
        </p:nvSpPr>
        <p:spPr>
          <a:xfrm>
            <a:off x="13683436" y="6877233"/>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37" name="Rectangle 36">
            <a:extLst>
              <a:ext uri="{FF2B5EF4-FFF2-40B4-BE49-F238E27FC236}">
                <a16:creationId xmlns:a16="http://schemas.microsoft.com/office/drawing/2014/main" id="{8238C8E6-DAFD-492E-C0F1-27345B00222D}"/>
              </a:ext>
            </a:extLst>
          </p:cNvPr>
          <p:cNvSpPr/>
          <p:nvPr/>
        </p:nvSpPr>
        <p:spPr>
          <a:xfrm>
            <a:off x="13656833" y="8375630"/>
            <a:ext cx="1629814" cy="427746"/>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ΥΜΕΕ</a:t>
            </a:r>
          </a:p>
        </p:txBody>
      </p:sp>
      <p:sp>
        <p:nvSpPr>
          <p:cNvPr id="38" name="Rectangle 37">
            <a:extLst>
              <a:ext uri="{FF2B5EF4-FFF2-40B4-BE49-F238E27FC236}">
                <a16:creationId xmlns:a16="http://schemas.microsoft.com/office/drawing/2014/main" id="{520E9864-A660-3C96-415A-A439EA33AA64}"/>
              </a:ext>
            </a:extLst>
          </p:cNvPr>
          <p:cNvSpPr/>
          <p:nvPr/>
        </p:nvSpPr>
        <p:spPr>
          <a:xfrm>
            <a:off x="13696366" y="9783839"/>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71" name="Subtitle here">
            <a:extLst>
              <a:ext uri="{FF2B5EF4-FFF2-40B4-BE49-F238E27FC236}">
                <a16:creationId xmlns:a16="http://schemas.microsoft.com/office/drawing/2014/main" id="{813F21C2-55D4-D080-478C-5B92F63F5A30}"/>
              </a:ext>
            </a:extLst>
          </p:cNvPr>
          <p:cNvSpPr txBox="1"/>
          <p:nvPr/>
        </p:nvSpPr>
        <p:spPr>
          <a:xfrm>
            <a:off x="19569538" y="5006117"/>
            <a:ext cx="1831463" cy="127214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Ένδειξη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Κόστους</a:t>
            </a:r>
            <a:r>
              <a:rPr kumimoji="0" lang="en-US" sz="1800" i="0" u="none" strike="noStrike" kern="0" cap="none" spc="0" normalizeH="0" baseline="0" noProof="0" dirty="0">
                <a:ln>
                  <a:noFill/>
                </a:ln>
                <a:solidFill>
                  <a:schemeClr val="tx1"/>
                </a:solidFill>
                <a:effectLst/>
                <a:uLnTx/>
                <a:uFillTx/>
                <a:sym typeface="Arial" panose="020B0604020202020204"/>
              </a:rPr>
              <a:t> </a:t>
            </a:r>
            <a:r>
              <a:rPr lang="el-GR" sz="1800" i="0" spc="0" dirty="0">
                <a:solidFill>
                  <a:schemeClr val="tx1"/>
                </a:solidFill>
              </a:rPr>
              <a:t>(εκ. </a:t>
            </a:r>
            <a:r>
              <a:rPr kumimoji="0" lang="el-GR" sz="1800" i="0" u="none" strike="noStrike" kern="0" cap="none" spc="0" normalizeH="0" baseline="0" noProof="0" dirty="0">
                <a:ln>
                  <a:noFill/>
                </a:ln>
                <a:solidFill>
                  <a:schemeClr val="tx1"/>
                </a:solidFill>
                <a:effectLst/>
                <a:uLnTx/>
                <a:uFillTx/>
                <a:sym typeface="Arial" panose="020B0604020202020204"/>
              </a:rPr>
              <a:t>€)</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000" i="0" u="none" strike="noStrike" kern="0" cap="none" spc="0" normalizeH="0" baseline="0" noProof="0" dirty="0">
                <a:ln>
                  <a:noFill/>
                </a:ln>
                <a:solidFill>
                  <a:schemeClr val="tx1"/>
                </a:solidFill>
                <a:effectLst/>
                <a:uLnTx/>
                <a:uFillTx/>
                <a:sym typeface="Arial" panose="020B0604020202020204"/>
              </a:rPr>
              <a:t>(</a:t>
            </a:r>
            <a:r>
              <a:rPr kumimoji="0" lang="en-US" sz="2000" i="0" u="none" strike="noStrike" kern="0" cap="none" spc="0" normalizeH="0" baseline="0" noProof="0" dirty="0">
                <a:ln>
                  <a:noFill/>
                </a:ln>
                <a:solidFill>
                  <a:schemeClr val="tx1"/>
                </a:solidFill>
                <a:effectLst/>
                <a:uLnTx/>
                <a:uFillTx/>
                <a:sym typeface="Arial" panose="020B0604020202020204"/>
              </a:rPr>
              <a:t>1/2023-12/2024</a:t>
            </a:r>
            <a:r>
              <a:rPr kumimoji="0" lang="el-GR" sz="2000" i="0" u="none" strike="noStrike" kern="0" cap="none" spc="0" normalizeH="0" baseline="0" noProof="0" dirty="0">
                <a:ln>
                  <a:noFill/>
                </a:ln>
                <a:solidFill>
                  <a:schemeClr val="tx1"/>
                </a:solidFill>
                <a:effectLst/>
                <a:uLnTx/>
                <a:uFillTx/>
                <a:sym typeface="Arial" panose="020B0604020202020204"/>
              </a:rPr>
              <a:t>)</a:t>
            </a:r>
          </a:p>
        </p:txBody>
      </p:sp>
    </p:spTree>
    <p:extLst>
      <p:ext uri="{BB962C8B-B14F-4D97-AF65-F5344CB8AC3E}">
        <p14:creationId xmlns:p14="http://schemas.microsoft.com/office/powerpoint/2010/main" val="324558287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dirty="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dirty="0">
                <a:ln>
                  <a:noFill/>
                </a:ln>
                <a:solidFill>
                  <a:srgbClr val="5E5E5E"/>
                </a:solidFill>
                <a:effectLst/>
                <a:uLnTx/>
                <a:uFillTx/>
                <a:latin typeface="Arial"/>
                <a:cs typeface="Arial"/>
                <a:sym typeface="Arial"/>
              </a:rPr>
              <a:t> / ΠΝΕΥΜΑΤΙΚΑ ΔΙΚΑΙΩΜΑΤΑ 202</a:t>
            </a:r>
            <a:r>
              <a:rPr kumimoji="0" lang="el-GR" sz="1000" b="0" i="0" u="none" strike="noStrike" kern="0" cap="none" spc="0" normalizeH="0" baseline="0" noProof="0" dirty="0">
                <a:ln>
                  <a:noFill/>
                </a:ln>
                <a:solidFill>
                  <a:srgbClr val="5E5E5E"/>
                </a:solidFill>
                <a:effectLst/>
                <a:uLnTx/>
                <a:uFillTx/>
                <a:latin typeface="Arial"/>
                <a:cs typeface="Arial"/>
                <a:sym typeface="Arial"/>
              </a:rPr>
              <a:t>3</a:t>
            </a:r>
            <a:endParaRPr kumimoji="0" sz="1000" b="0" i="0" u="none" strike="noStrike" kern="0" cap="none" spc="0" normalizeH="0" baseline="0" noProof="0" dirty="0">
              <a:ln>
                <a:noFill/>
              </a:ln>
              <a:solidFill>
                <a:srgbClr val="5E5E5E"/>
              </a:solidFill>
              <a:effectLst/>
              <a:uLnTx/>
              <a:uFillTx/>
              <a:latin typeface="Arial"/>
              <a:cs typeface="Arial"/>
              <a:sym typeface="Arial"/>
            </a:endParaRPr>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8996303"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Ετ</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h</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σιο Σχ</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e</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διο Δρ</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a</a:t>
            </a:r>
            <a:r>
              <a:rPr kumimoji="0" lang="el-GR" sz="4000" b="1" i="0" u="none" strike="noStrike" kern="0" cap="all" spc="0" normalizeH="0" baseline="0" noProof="0" dirty="0" err="1">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σης</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l-GR" sz="5000" b="0" i="1" u="none" strike="noStrike" kern="0" cap="none" spc="150" normalizeH="0" baseline="0" noProof="0" dirty="0">
                <a:ln>
                  <a:noFill/>
                </a:ln>
                <a:solidFill>
                  <a:srgbClr val="307687"/>
                </a:solidFill>
                <a:effectLst/>
                <a:uLnTx/>
                <a:uFillTx/>
                <a:latin typeface="Arial" panose="020B0604020202020204" pitchFamily="34" charset="0"/>
                <a:cs typeface="Arial" panose="020B0604020202020204" pitchFamily="34" charset="0"/>
                <a:sym typeface="Arial" panose="020B0604020202020204"/>
              </a:rPr>
              <a:t>Ετήσιος Σχεδιασμός</a:t>
            </a: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2949689"/>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5E5E5E"/>
                </a:solidFill>
                <a:effectLst/>
                <a:uLnTx/>
                <a:uFillTx/>
                <a:latin typeface="Arial" panose="020B0604020202020204"/>
                <a:cs typeface="Arial" panose="020B0604020202020204"/>
                <a:sym typeface="Arial" panose="020B0604020202020204"/>
              </a:rPr>
              <a:t>Στόχος</a:t>
            </a:r>
            <a:endParaRPr kumimoji="0" lang="el-GR" sz="2400" b="1"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22" name="Subtitle here">
            <a:extLst>
              <a:ext uri="{FF2B5EF4-FFF2-40B4-BE49-F238E27FC236}">
                <a16:creationId xmlns:a16="http://schemas.microsoft.com/office/drawing/2014/main" id="{813F21C2-55D4-D080-478C-5B92F63F5A30}"/>
              </a:ext>
            </a:extLst>
          </p:cNvPr>
          <p:cNvSpPr txBox="1"/>
          <p:nvPr/>
        </p:nvSpPr>
        <p:spPr>
          <a:xfrm>
            <a:off x="1671902" y="5370571"/>
            <a:ext cx="556749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Παρεμβάσεις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49" name="Rectangle 48">
            <a:extLst>
              <a:ext uri="{FF2B5EF4-FFF2-40B4-BE49-F238E27FC236}">
                <a16:creationId xmlns:a16="http://schemas.microsoft.com/office/drawing/2014/main" id="{CB6CF44E-5D63-FA5A-748D-6CC969F7B7FA}"/>
              </a:ext>
            </a:extLst>
          </p:cNvPr>
          <p:cNvSpPr/>
          <p:nvPr/>
        </p:nvSpPr>
        <p:spPr>
          <a:xfrm>
            <a:off x="517315" y="3587974"/>
            <a:ext cx="6116567" cy="1009242"/>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1118043" y="3789787"/>
            <a:ext cx="5360894"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30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7" y="2119207"/>
            <a:ext cx="13625094" cy="77335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r>
              <a:rPr kumimoji="0" lang="el-GR" sz="4000" b="1" i="0" u="none" strike="noStrike" kern="0" cap="none" spc="150" normalizeH="0" baseline="0" noProof="0" dirty="0">
                <a:ln>
                  <a:noFill/>
                </a:ln>
                <a:solidFill>
                  <a:srgbClr val="E38C19"/>
                </a:solidFill>
                <a:effectLst/>
                <a:uLnTx/>
                <a:uFillTx/>
                <a:latin typeface="Arial" panose="020B0604020202020204"/>
                <a:cs typeface="Arial" panose="020B0604020202020204"/>
                <a:sym typeface="Arial" panose="020B0604020202020204"/>
              </a:rPr>
              <a:t>Σχέδιο Δράσης Σεπτέμβριος 23 – Δεκέμβριος 24</a:t>
            </a:r>
          </a:p>
        </p:txBody>
      </p:sp>
      <p:pic>
        <p:nvPicPr>
          <p:cNvPr id="243" name="Image" descr="Image"/>
          <p:cNvPicPr>
            <a:picLocks noChangeAspect="1"/>
          </p:cNvPicPr>
          <p:nvPr/>
        </p:nvPicPr>
        <p:blipFill>
          <a:blip r:embed="rId3"/>
          <a:stretch>
            <a:fillRect/>
          </a:stretch>
        </p:blipFill>
        <p:spPr>
          <a:xfrm>
            <a:off x="8905295" y="10751707"/>
            <a:ext cx="15700723" cy="3345352"/>
          </a:xfrm>
          <a:prstGeom prst="rect">
            <a:avLst/>
          </a:prstGeom>
          <a:ln w="12700">
            <a:miter lim="400000"/>
          </a:ln>
        </p:spPr>
      </p:pic>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pPr hangingPunct="1"/>
            <a:r>
              <a:rPr lang="el-GR" dirty="0"/>
              <a:t>ΥΦΥΠΟΥΡΓΕΙΟ ΤΟΥΡΙΣΜΟΥ</a:t>
            </a:r>
          </a:p>
        </p:txBody>
      </p:sp>
      <p:sp>
        <p:nvSpPr>
          <p:cNvPr id="51" name="Subtitle here">
            <a:extLst>
              <a:ext uri="{FF2B5EF4-FFF2-40B4-BE49-F238E27FC236}">
                <a16:creationId xmlns:a16="http://schemas.microsoft.com/office/drawing/2014/main" id="{813F21C2-55D4-D080-478C-5B92F63F5A30}"/>
              </a:ext>
            </a:extLst>
          </p:cNvPr>
          <p:cNvSpPr txBox="1"/>
          <p:nvPr/>
        </p:nvSpPr>
        <p:spPr>
          <a:xfrm>
            <a:off x="11249537" y="5210820"/>
            <a:ext cx="1865642"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Συναρμόδια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Υπουργεία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3" name="Subtitle here">
            <a:extLst>
              <a:ext uri="{FF2B5EF4-FFF2-40B4-BE49-F238E27FC236}">
                <a16:creationId xmlns:a16="http://schemas.microsoft.com/office/drawing/2014/main" id="{813F21C2-55D4-D080-478C-5B92F63F5A30}"/>
              </a:ext>
            </a:extLst>
          </p:cNvPr>
          <p:cNvSpPr txBox="1"/>
          <p:nvPr/>
        </p:nvSpPr>
        <p:spPr>
          <a:xfrm>
            <a:off x="13533086" y="5194125"/>
            <a:ext cx="1513263"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Υπηρεσία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4" name="Subtitle here">
            <a:extLst>
              <a:ext uri="{FF2B5EF4-FFF2-40B4-BE49-F238E27FC236}">
                <a16:creationId xmlns:a16="http://schemas.microsoft.com/office/drawing/2014/main" id="{813F21C2-55D4-D080-478C-5B92F63F5A30}"/>
              </a:ext>
            </a:extLst>
          </p:cNvPr>
          <p:cNvSpPr txBox="1"/>
          <p:nvPr/>
        </p:nvSpPr>
        <p:spPr>
          <a:xfrm>
            <a:off x="15327196" y="5161759"/>
            <a:ext cx="2311955"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Εξασφαλισμένη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6" name="Subtitle here">
            <a:extLst>
              <a:ext uri="{FF2B5EF4-FFF2-40B4-BE49-F238E27FC236}">
                <a16:creationId xmlns:a16="http://schemas.microsoft.com/office/drawing/2014/main" id="{813F21C2-55D4-D080-478C-5B92F63F5A30}"/>
              </a:ext>
            </a:extLst>
          </p:cNvPr>
          <p:cNvSpPr txBox="1"/>
          <p:nvPr/>
        </p:nvSpPr>
        <p:spPr>
          <a:xfrm>
            <a:off x="17990262" y="5121348"/>
            <a:ext cx="1704714"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Πηγές</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pic>
        <p:nvPicPr>
          <p:cNvPr id="59" name="Picture 58"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2912" y="2869174"/>
            <a:ext cx="2157010" cy="2092912"/>
          </a:xfrm>
          <a:prstGeom prst="rect">
            <a:avLst/>
          </a:prstGeom>
        </p:spPr>
      </p:pic>
      <p:sp>
        <p:nvSpPr>
          <p:cNvPr id="62" name="Subtitle here">
            <a:extLst>
              <a:ext uri="{FF2B5EF4-FFF2-40B4-BE49-F238E27FC236}">
                <a16:creationId xmlns:a16="http://schemas.microsoft.com/office/drawing/2014/main" id="{813F21C2-55D4-D080-478C-5B92F63F5A30}"/>
              </a:ext>
            </a:extLst>
          </p:cNvPr>
          <p:cNvSpPr txBox="1"/>
          <p:nvPr/>
        </p:nvSpPr>
        <p:spPr>
          <a:xfrm>
            <a:off x="21420114" y="5159155"/>
            <a:ext cx="2299808"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Είδος</a:t>
            </a:r>
            <a:endParaRPr kumimoji="0" lang="en-US"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Παρέμβασης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63" name="Rectangle 62">
            <a:extLst>
              <a:ext uri="{FF2B5EF4-FFF2-40B4-BE49-F238E27FC236}">
                <a16:creationId xmlns:a16="http://schemas.microsoft.com/office/drawing/2014/main" id="{2E0EF208-5ACA-609D-12B2-DE736D8F4E6F}"/>
              </a:ext>
            </a:extLst>
          </p:cNvPr>
          <p:cNvSpPr/>
          <p:nvPr/>
        </p:nvSpPr>
        <p:spPr>
          <a:xfrm>
            <a:off x="517315" y="4992309"/>
            <a:ext cx="903378" cy="6415419"/>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7" name="Subtitle here">
            <a:extLst>
              <a:ext uri="{FF2B5EF4-FFF2-40B4-BE49-F238E27FC236}">
                <a16:creationId xmlns:a16="http://schemas.microsoft.com/office/drawing/2014/main" id="{813F21C2-55D4-D080-478C-5B92F63F5A30}"/>
              </a:ext>
            </a:extLst>
          </p:cNvPr>
          <p:cNvSpPr txBox="1"/>
          <p:nvPr/>
        </p:nvSpPr>
        <p:spPr>
          <a:xfrm>
            <a:off x="1008367" y="6675982"/>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7</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0" name="Subtitle here">
            <a:extLst>
              <a:ext uri="{FF2B5EF4-FFF2-40B4-BE49-F238E27FC236}">
                <a16:creationId xmlns:a16="http://schemas.microsoft.com/office/drawing/2014/main" id="{813F21C2-55D4-D080-478C-5B92F63F5A30}"/>
              </a:ext>
            </a:extLst>
          </p:cNvPr>
          <p:cNvSpPr txBox="1"/>
          <p:nvPr/>
        </p:nvSpPr>
        <p:spPr>
          <a:xfrm>
            <a:off x="963551" y="9253223"/>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cxnSp>
        <p:nvCxnSpPr>
          <p:cNvPr id="11" name="Straight Connector 10"/>
          <p:cNvCxnSpPr>
            <a:cxnSpLocks/>
          </p:cNvCxnSpPr>
          <p:nvPr/>
        </p:nvCxnSpPr>
        <p:spPr>
          <a:xfrm>
            <a:off x="8875059" y="5091953"/>
            <a:ext cx="61926" cy="628161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7" name="Straight Connector 86"/>
          <p:cNvCxnSpPr>
            <a:cxnSpLocks/>
          </p:cNvCxnSpPr>
          <p:nvPr/>
        </p:nvCxnSpPr>
        <p:spPr>
          <a:xfrm>
            <a:off x="11223812" y="5091953"/>
            <a:ext cx="25725" cy="628161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8" name="Straight Connector 87"/>
          <p:cNvCxnSpPr>
            <a:cxnSpLocks/>
          </p:cNvCxnSpPr>
          <p:nvPr/>
        </p:nvCxnSpPr>
        <p:spPr>
          <a:xfrm>
            <a:off x="13196047" y="5074024"/>
            <a:ext cx="0" cy="627529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9" name="Straight Connector 88"/>
          <p:cNvCxnSpPr>
            <a:cxnSpLocks/>
          </p:cNvCxnSpPr>
          <p:nvPr/>
        </p:nvCxnSpPr>
        <p:spPr>
          <a:xfrm>
            <a:off x="15150688" y="5091953"/>
            <a:ext cx="0" cy="629777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0" name="Straight Connector 89"/>
          <p:cNvCxnSpPr>
            <a:cxnSpLocks/>
          </p:cNvCxnSpPr>
          <p:nvPr/>
        </p:nvCxnSpPr>
        <p:spPr>
          <a:xfrm flipH="1">
            <a:off x="17829320" y="5091953"/>
            <a:ext cx="46304" cy="628161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1" name="Straight Connector 90"/>
          <p:cNvCxnSpPr>
            <a:cxnSpLocks/>
          </p:cNvCxnSpPr>
          <p:nvPr/>
        </p:nvCxnSpPr>
        <p:spPr>
          <a:xfrm>
            <a:off x="19865788" y="5091953"/>
            <a:ext cx="9512" cy="629777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2" name="Straight Connector 91"/>
          <p:cNvCxnSpPr>
            <a:cxnSpLocks/>
          </p:cNvCxnSpPr>
          <p:nvPr/>
        </p:nvCxnSpPr>
        <p:spPr>
          <a:xfrm>
            <a:off x="21555275" y="5074002"/>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08" name="Straight Connector 107"/>
          <p:cNvCxnSpPr>
            <a:cxnSpLocks/>
          </p:cNvCxnSpPr>
          <p:nvPr/>
        </p:nvCxnSpPr>
        <p:spPr>
          <a:xfrm flipH="1" flipV="1">
            <a:off x="855419" y="5032213"/>
            <a:ext cx="22676581" cy="33248"/>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13" name="Subtitle here">
            <a:extLst>
              <a:ext uri="{FF2B5EF4-FFF2-40B4-BE49-F238E27FC236}">
                <a16:creationId xmlns:a16="http://schemas.microsoft.com/office/drawing/2014/main" id="{813F21C2-55D4-D080-478C-5B92F63F5A30}"/>
              </a:ext>
            </a:extLst>
          </p:cNvPr>
          <p:cNvSpPr txBox="1"/>
          <p:nvPr/>
        </p:nvSpPr>
        <p:spPr>
          <a:xfrm>
            <a:off x="1774730" y="6409079"/>
            <a:ext cx="193331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16" name="Subtitle here">
            <a:extLst>
              <a:ext uri="{FF2B5EF4-FFF2-40B4-BE49-F238E27FC236}">
                <a16:creationId xmlns:a16="http://schemas.microsoft.com/office/drawing/2014/main" id="{813F21C2-55D4-D080-478C-5B92F63F5A30}"/>
              </a:ext>
            </a:extLst>
          </p:cNvPr>
          <p:cNvSpPr txBox="1"/>
          <p:nvPr/>
        </p:nvSpPr>
        <p:spPr>
          <a:xfrm>
            <a:off x="1522585" y="8231864"/>
            <a:ext cx="7393143"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lvl="0" algn="just" defTabSz="825500">
              <a:buClr>
                <a:srgbClr val="2F7788"/>
              </a:buClr>
              <a:buSzPct val="120000"/>
            </a:pPr>
            <a:r>
              <a:rPr lang="el-GR" sz="2400" i="0" spc="0" dirty="0">
                <a:solidFill>
                  <a:schemeClr val="tx1"/>
                </a:solidFill>
                <a:latin typeface="Arial" panose="020B0604020202020204" pitchFamily="34" charset="0"/>
                <a:cs typeface="Arial" panose="020B0604020202020204" pitchFamily="34" charset="0"/>
                <a:sym typeface="Helvetica Neue"/>
              </a:rPr>
              <a:t>Βελτίωση της ανταγωνιστικότητας την χειμερινή περίοδο για προσέλκυση ειδικών μορφών τουρισμού</a:t>
            </a:r>
          </a:p>
        </p:txBody>
      </p:sp>
      <p:cxnSp>
        <p:nvCxnSpPr>
          <p:cNvPr id="124" name="Straight Connector 123"/>
          <p:cNvCxnSpPr>
            <a:cxnSpLocks/>
          </p:cNvCxnSpPr>
          <p:nvPr/>
        </p:nvCxnSpPr>
        <p:spPr>
          <a:xfrm flipH="1" flipV="1">
            <a:off x="1420693" y="7920694"/>
            <a:ext cx="22126674" cy="482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6" name="Straight Connector 125"/>
          <p:cNvCxnSpPr>
            <a:cxnSpLocks/>
          </p:cNvCxnSpPr>
          <p:nvPr/>
        </p:nvCxnSpPr>
        <p:spPr>
          <a:xfrm flipH="1">
            <a:off x="812511" y="11373563"/>
            <a:ext cx="22719489"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9" name="Straight Connector 128"/>
          <p:cNvCxnSpPr>
            <a:cxnSpLocks/>
          </p:cNvCxnSpPr>
          <p:nvPr/>
        </p:nvCxnSpPr>
        <p:spPr>
          <a:xfrm>
            <a:off x="23532000" y="5031319"/>
            <a:ext cx="0" cy="6276739"/>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30" name="Subtitle here">
            <a:extLst>
              <a:ext uri="{FF2B5EF4-FFF2-40B4-BE49-F238E27FC236}">
                <a16:creationId xmlns:a16="http://schemas.microsoft.com/office/drawing/2014/main" id="{813F21C2-55D4-D080-478C-5B92F63F5A30}"/>
              </a:ext>
            </a:extLst>
          </p:cNvPr>
          <p:cNvSpPr txBox="1"/>
          <p:nvPr/>
        </p:nvSpPr>
        <p:spPr>
          <a:xfrm>
            <a:off x="1541666" y="9563687"/>
            <a:ext cx="7405340" cy="114903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400" i="0" spc="0" dirty="0">
                <a:solidFill>
                  <a:schemeClr val="tx1"/>
                </a:solidFill>
              </a:rPr>
              <a:t>Βελτίωση υποδομών, προσφερόμενων υπηρεσιών και εμπειρίας τουρισμού ειδικών ενδιαφερόντων	</a:t>
            </a:r>
            <a:r>
              <a:rPr lang="el-GR" sz="2000" i="0" spc="0" dirty="0">
                <a:solidFill>
                  <a:schemeClr val="tx1"/>
                </a:solidFill>
              </a:rPr>
              <a:t>		</a:t>
            </a:r>
          </a:p>
        </p:txBody>
      </p:sp>
      <p:cxnSp>
        <p:nvCxnSpPr>
          <p:cNvPr id="131" name="Straight Connector 130"/>
          <p:cNvCxnSpPr>
            <a:cxnSpLocks/>
          </p:cNvCxnSpPr>
          <p:nvPr/>
        </p:nvCxnSpPr>
        <p:spPr>
          <a:xfrm flipH="1">
            <a:off x="1405327" y="6180388"/>
            <a:ext cx="22142040" cy="5897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51" name="Subtitle here">
            <a:extLst>
              <a:ext uri="{FF2B5EF4-FFF2-40B4-BE49-F238E27FC236}">
                <a16:creationId xmlns:a16="http://schemas.microsoft.com/office/drawing/2014/main" id="{813F21C2-55D4-D080-478C-5B92F63F5A30}"/>
              </a:ext>
            </a:extLst>
          </p:cNvPr>
          <p:cNvSpPr txBox="1"/>
          <p:nvPr/>
        </p:nvSpPr>
        <p:spPr>
          <a:xfrm>
            <a:off x="13052486" y="9290156"/>
            <a:ext cx="1694245"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2" name="Subtitle here">
            <a:extLst>
              <a:ext uri="{FF2B5EF4-FFF2-40B4-BE49-F238E27FC236}">
                <a16:creationId xmlns:a16="http://schemas.microsoft.com/office/drawing/2014/main" id="{813F21C2-55D4-D080-478C-5B92F63F5A30}"/>
              </a:ext>
            </a:extLst>
          </p:cNvPr>
          <p:cNvSpPr txBox="1"/>
          <p:nvPr/>
        </p:nvSpPr>
        <p:spPr>
          <a:xfrm>
            <a:off x="15142940" y="7065269"/>
            <a:ext cx="155221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3" name="Subtitle here">
            <a:extLst>
              <a:ext uri="{FF2B5EF4-FFF2-40B4-BE49-F238E27FC236}">
                <a16:creationId xmlns:a16="http://schemas.microsoft.com/office/drawing/2014/main" id="{813F21C2-55D4-D080-478C-5B92F63F5A30}"/>
              </a:ext>
            </a:extLst>
          </p:cNvPr>
          <p:cNvSpPr txBox="1"/>
          <p:nvPr/>
        </p:nvSpPr>
        <p:spPr>
          <a:xfrm>
            <a:off x="15090167" y="9253223"/>
            <a:ext cx="169424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4" name="Subtitle here">
            <a:extLst>
              <a:ext uri="{FF2B5EF4-FFF2-40B4-BE49-F238E27FC236}">
                <a16:creationId xmlns:a16="http://schemas.microsoft.com/office/drawing/2014/main" id="{813F21C2-55D4-D080-478C-5B92F63F5A30}"/>
              </a:ext>
            </a:extLst>
          </p:cNvPr>
          <p:cNvSpPr txBox="1"/>
          <p:nvPr/>
        </p:nvSpPr>
        <p:spPr>
          <a:xfrm>
            <a:off x="19860637" y="8297789"/>
            <a:ext cx="1585239" cy="50885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lvl="0" algn="ctr">
              <a:lnSpc>
                <a:spcPct val="120000"/>
              </a:lnSpc>
              <a:buClr>
                <a:srgbClr val="2F7788"/>
              </a:buClr>
              <a:buSzPct val="120000"/>
            </a:pPr>
            <a:r>
              <a:rPr lang="el-GR" sz="2200" i="0" spc="0" dirty="0">
                <a:solidFill>
                  <a:schemeClr val="tx1"/>
                </a:solidFill>
              </a:rPr>
              <a:t>2</a:t>
            </a:r>
            <a:r>
              <a:rPr lang="en-US" sz="2200" i="0" spc="0" dirty="0">
                <a:solidFill>
                  <a:schemeClr val="tx1"/>
                </a:solidFill>
              </a:rPr>
              <a:t>,</a:t>
            </a:r>
            <a:r>
              <a:rPr lang="el-GR" sz="2200" i="0" spc="0" dirty="0">
                <a:solidFill>
                  <a:schemeClr val="tx1"/>
                </a:solidFill>
              </a:rPr>
              <a:t>30</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157" name="Line">
            <a:extLst>
              <a:ext uri="{FF2B5EF4-FFF2-40B4-BE49-F238E27FC236}">
                <a16:creationId xmlns:a16="http://schemas.microsoft.com/office/drawing/2014/main" id="{A1328507-483E-2BD3-5939-B7B39E42BAD8}"/>
              </a:ext>
            </a:extLst>
          </p:cNvPr>
          <p:cNvSpPr/>
          <p:nvPr/>
        </p:nvSpPr>
        <p:spPr>
          <a:xfrm>
            <a:off x="852000" y="4801728"/>
            <a:ext cx="22680000" cy="1"/>
          </a:xfrm>
          <a:prstGeom prst="line">
            <a:avLst/>
          </a:prstGeom>
          <a:ln w="25400">
            <a:solidFill>
              <a:srgbClr val="E38C19"/>
            </a:solidFill>
            <a:miter lim="400000"/>
          </a:ln>
        </p:spPr>
        <p:txBody>
          <a:bodyPr lIns="50800" tIns="50800" rIns="50800" bIns="50800" anchor="ctr"/>
          <a:lstStyle/>
          <a:p>
            <a:pPr marL="0" marR="0" lvl="0" indent="0" algn="ctr" defTabSz="825500" rtl="0" eaLnBrk="1" fontAlgn="auto" latinLnBrk="0" hangingPunct="0">
              <a:lnSpc>
                <a:spcPct val="80000"/>
              </a:lnSpc>
              <a:spcBef>
                <a:spcPts val="0"/>
              </a:spcBef>
              <a:spcAft>
                <a:spcPts val="0"/>
              </a:spcAft>
              <a:buClrTx/>
              <a:buSzTx/>
              <a:buFontTx/>
              <a:buNone/>
              <a:tabLst/>
              <a:defRPr sz="4000" b="0" cap="all">
                <a:solidFill>
                  <a:srgbClr val="838787"/>
                </a:solidFill>
                <a:latin typeface="Avenir Heavy"/>
                <a:ea typeface="Avenir Heavy"/>
                <a:cs typeface="Avenir Heavy"/>
                <a:sym typeface="Avenir Heavy"/>
              </a:defRPr>
            </a:pPr>
            <a:endParaRPr kumimoji="0" sz="4000" b="0" i="0" u="none" strike="noStrike" kern="0" cap="all" spc="0" normalizeH="0" baseline="0" noProof="0">
              <a:ln>
                <a:noFill/>
              </a:ln>
              <a:solidFill>
                <a:srgbClr val="838787"/>
              </a:solidFill>
              <a:effectLst/>
              <a:uLnTx/>
              <a:uFillTx/>
              <a:latin typeface="Avenir Heavy"/>
              <a:sym typeface="Avenir Heavy"/>
            </a:endParaRPr>
          </a:p>
        </p:txBody>
      </p:sp>
      <p:sp>
        <p:nvSpPr>
          <p:cNvPr id="57" name="Subtitle here">
            <a:extLst>
              <a:ext uri="{FF2B5EF4-FFF2-40B4-BE49-F238E27FC236}">
                <a16:creationId xmlns:a16="http://schemas.microsoft.com/office/drawing/2014/main" id="{813F21C2-55D4-D080-478C-5B92F63F5A30}"/>
              </a:ext>
            </a:extLst>
          </p:cNvPr>
          <p:cNvSpPr txBox="1"/>
          <p:nvPr/>
        </p:nvSpPr>
        <p:spPr>
          <a:xfrm>
            <a:off x="1004220" y="8169689"/>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l-GR" sz="2400" i="0" spc="0" dirty="0">
                <a:solidFill>
                  <a:srgbClr val="FFFFFF"/>
                </a:solidFill>
              </a:rPr>
              <a:t>8</a:t>
            </a:r>
            <a:endParaRPr kumimoji="0" lang="el-GR" sz="240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cxnSp>
        <p:nvCxnSpPr>
          <p:cNvPr id="61" name="Straight Connector 60"/>
          <p:cNvCxnSpPr>
            <a:cxnSpLocks/>
          </p:cNvCxnSpPr>
          <p:nvPr/>
        </p:nvCxnSpPr>
        <p:spPr>
          <a:xfrm flipH="1">
            <a:off x="1210618" y="9253223"/>
            <a:ext cx="22369890" cy="57711"/>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64" name="Subtitle here">
            <a:extLst>
              <a:ext uri="{FF2B5EF4-FFF2-40B4-BE49-F238E27FC236}">
                <a16:creationId xmlns:a16="http://schemas.microsoft.com/office/drawing/2014/main" id="{813F21C2-55D4-D080-478C-5B92F63F5A30}"/>
              </a:ext>
            </a:extLst>
          </p:cNvPr>
          <p:cNvSpPr txBox="1"/>
          <p:nvPr/>
        </p:nvSpPr>
        <p:spPr>
          <a:xfrm>
            <a:off x="1076770" y="9706027"/>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l-GR" sz="2400" i="0" spc="0" noProof="0" dirty="0">
                <a:solidFill>
                  <a:srgbClr val="FFFFFF"/>
                </a:solidFill>
              </a:rPr>
              <a:t>9</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12" name="Rectangle 11"/>
          <p:cNvSpPr/>
          <p:nvPr/>
        </p:nvSpPr>
        <p:spPr>
          <a:xfrm>
            <a:off x="1459800" y="6541768"/>
            <a:ext cx="7412504" cy="830997"/>
          </a:xfrm>
          <a:prstGeom prst="rect">
            <a:avLst/>
          </a:prstGeom>
        </p:spPr>
        <p:txBody>
          <a:bodyPr wrap="square">
            <a:spAutoFit/>
          </a:bodyPr>
          <a:lstStyle/>
          <a:p>
            <a:pPr algn="just">
              <a:buClr>
                <a:srgbClr val="2F7788"/>
              </a:buClr>
              <a:buSzPct val="120000"/>
            </a:pPr>
            <a:r>
              <a:rPr kumimoji="0" lang="el-GR" sz="24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sym typeface="Helvetica Neue"/>
              </a:rPr>
              <a:t>Δημιουργία και λειτουργία Παρατηρητηρίου Τουρισμού</a:t>
            </a:r>
            <a:r>
              <a:rPr kumimoji="0" lang="el-GR" sz="20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sym typeface="Helvetica Neue"/>
              </a:rPr>
              <a:t>		</a:t>
            </a:r>
            <a:endParaRPr kumimoji="0" lang="el-GR"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Neue"/>
            </a:endParaRPr>
          </a:p>
        </p:txBody>
      </p:sp>
      <p:sp>
        <p:nvSpPr>
          <p:cNvPr id="55" name="Subtitle here">
            <a:extLst>
              <a:ext uri="{FF2B5EF4-FFF2-40B4-BE49-F238E27FC236}">
                <a16:creationId xmlns:a16="http://schemas.microsoft.com/office/drawing/2014/main" id="{813F21C2-55D4-D080-478C-5B92F63F5A30}"/>
              </a:ext>
            </a:extLst>
          </p:cNvPr>
          <p:cNvSpPr txBox="1"/>
          <p:nvPr/>
        </p:nvSpPr>
        <p:spPr>
          <a:xfrm>
            <a:off x="19918855" y="10052484"/>
            <a:ext cx="1585239" cy="50885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l-GR" sz="2200" i="0" spc="0" noProof="0" dirty="0">
                <a:solidFill>
                  <a:schemeClr val="tx1"/>
                </a:solidFill>
              </a:rPr>
              <a:t>1</a:t>
            </a:r>
            <a:r>
              <a:rPr lang="en-US" sz="2200" i="0" spc="0" noProof="0" dirty="0">
                <a:solidFill>
                  <a:schemeClr val="tx1"/>
                </a:solidFill>
              </a:rPr>
              <a:t>,</a:t>
            </a:r>
            <a:r>
              <a:rPr lang="el-GR" sz="2200" i="0" spc="0" noProof="0" dirty="0">
                <a:solidFill>
                  <a:schemeClr val="tx1"/>
                </a:solidFill>
              </a:rPr>
              <a:t>1</a:t>
            </a:r>
            <a:r>
              <a:rPr lang="en-US" sz="2200" i="0" spc="0" dirty="0">
                <a:solidFill>
                  <a:schemeClr val="tx1"/>
                </a:solidFill>
              </a:rPr>
              <a:t>5</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68" name="Rectangle 67">
            <a:extLst>
              <a:ext uri="{FF2B5EF4-FFF2-40B4-BE49-F238E27FC236}">
                <a16:creationId xmlns:a16="http://schemas.microsoft.com/office/drawing/2014/main" id="{CB6CF44E-5D63-FA5A-748D-6CC969F7B7FA}"/>
              </a:ext>
            </a:extLst>
          </p:cNvPr>
          <p:cNvSpPr/>
          <p:nvPr/>
        </p:nvSpPr>
        <p:spPr>
          <a:xfrm>
            <a:off x="664078" y="3661708"/>
            <a:ext cx="5969803" cy="861774"/>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l">
              <a:buClr>
                <a:srgbClr val="2F7788"/>
              </a:buClr>
              <a:buSzPct val="120000"/>
            </a:pPr>
            <a:r>
              <a:rPr lang="el-GR" sz="2800" b="0" dirty="0">
                <a:solidFill>
                  <a:schemeClr val="bg1"/>
                </a:solidFill>
              </a:rPr>
              <a:t>Αναβάθμιση και Εμπλουτισμός Υποδομών και Υπηρεσιών</a:t>
            </a:r>
          </a:p>
        </p:txBody>
      </p:sp>
      <p:sp>
        <p:nvSpPr>
          <p:cNvPr id="3" name="Rectangle 2"/>
          <p:cNvSpPr/>
          <p:nvPr/>
        </p:nvSpPr>
        <p:spPr>
          <a:xfrm>
            <a:off x="9465832" y="13223460"/>
            <a:ext cx="527709" cy="461665"/>
          </a:xfrm>
          <a:prstGeom prst="rect">
            <a:avLst/>
          </a:prstGeom>
        </p:spPr>
        <p:txBody>
          <a:bodyPr wrap="none">
            <a:spAutoFit/>
          </a:bodyPr>
          <a:lstStyle/>
          <a:p>
            <a:fld id="{C726FDA8-4852-4755-ABE4-156D82843B66}" type="slidenum">
              <a:rPr lang="el-GR" sz="2400" b="0" smtClean="0">
                <a:latin typeface="Helvetica Neue Light"/>
                <a:sym typeface="Helvetica Neue Light"/>
              </a:rPr>
              <a:t>18</a:t>
            </a:fld>
            <a:endParaRPr lang="el-GR" dirty="0"/>
          </a:p>
        </p:txBody>
      </p:sp>
      <p:sp>
        <p:nvSpPr>
          <p:cNvPr id="6" name="Subtitle here">
            <a:extLst>
              <a:ext uri="{FF2B5EF4-FFF2-40B4-BE49-F238E27FC236}">
                <a16:creationId xmlns:a16="http://schemas.microsoft.com/office/drawing/2014/main" id="{7CF51FDB-C409-A798-26BF-ED5B6CAA417C}"/>
              </a:ext>
            </a:extLst>
          </p:cNvPr>
          <p:cNvSpPr txBox="1"/>
          <p:nvPr/>
        </p:nvSpPr>
        <p:spPr>
          <a:xfrm>
            <a:off x="8996772" y="6397697"/>
            <a:ext cx="2032948" cy="121058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l-GR" sz="2000" i="0" spc="0" dirty="0">
                <a:solidFill>
                  <a:schemeClr val="tx1"/>
                </a:solidFill>
              </a:rPr>
              <a:t>6/2023 - Συνεχιζόμενη Δράση</a:t>
            </a:r>
            <a:endParaRPr kumimoji="0" lang="el-GR" sz="2000" b="0" i="0" u="none" strike="noStrike" kern="0" cap="none" spc="0" normalizeH="0" baseline="0" noProof="0" dirty="0">
              <a:ln>
                <a:noFill/>
              </a:ln>
              <a:solidFill>
                <a:schemeClr val="tx1"/>
              </a:solidFill>
              <a:effectLst/>
              <a:uLnTx/>
              <a:uFillTx/>
              <a:sym typeface="Arial" panose="020B0604020202020204"/>
            </a:endParaRPr>
          </a:p>
        </p:txBody>
      </p:sp>
      <p:sp>
        <p:nvSpPr>
          <p:cNvPr id="8" name="Rectangle 7">
            <a:extLst>
              <a:ext uri="{FF2B5EF4-FFF2-40B4-BE49-F238E27FC236}">
                <a16:creationId xmlns:a16="http://schemas.microsoft.com/office/drawing/2014/main" id="{CDF21332-FE82-4D38-1AA4-02CA7B6F7E65}"/>
              </a:ext>
            </a:extLst>
          </p:cNvPr>
          <p:cNvSpPr/>
          <p:nvPr/>
        </p:nvSpPr>
        <p:spPr>
          <a:xfrm>
            <a:off x="13487536" y="6895123"/>
            <a:ext cx="1629814" cy="427746"/>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9" name="Subtitle here">
            <a:extLst>
              <a:ext uri="{FF2B5EF4-FFF2-40B4-BE49-F238E27FC236}">
                <a16:creationId xmlns:a16="http://schemas.microsoft.com/office/drawing/2014/main" id="{F60EDF97-1213-0059-AC98-D78102DE38C9}"/>
              </a:ext>
            </a:extLst>
          </p:cNvPr>
          <p:cNvSpPr txBox="1"/>
          <p:nvPr/>
        </p:nvSpPr>
        <p:spPr>
          <a:xfrm>
            <a:off x="9116146" y="8049417"/>
            <a:ext cx="2032948" cy="11766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lvl="0" algn="ctr">
              <a:lnSpc>
                <a:spcPct val="120000"/>
              </a:lnSpc>
              <a:buClr>
                <a:srgbClr val="2F7788"/>
              </a:buClr>
              <a:buSzPct val="120000"/>
              <a:defRPr/>
            </a:pPr>
            <a:r>
              <a:rPr lang="el-GR" sz="2000" i="0" spc="0" dirty="0">
                <a:solidFill>
                  <a:schemeClr val="tx1"/>
                </a:solidFill>
              </a:rPr>
              <a:t>10/2023- μέχρι εξαντλήσεων των πιστώσεων</a:t>
            </a:r>
          </a:p>
        </p:txBody>
      </p:sp>
      <p:sp>
        <p:nvSpPr>
          <p:cNvPr id="10" name="Subtitle here">
            <a:extLst>
              <a:ext uri="{FF2B5EF4-FFF2-40B4-BE49-F238E27FC236}">
                <a16:creationId xmlns:a16="http://schemas.microsoft.com/office/drawing/2014/main" id="{40A3399F-F66D-CC31-C21C-9EB831CE3473}"/>
              </a:ext>
            </a:extLst>
          </p:cNvPr>
          <p:cNvSpPr txBox="1"/>
          <p:nvPr/>
        </p:nvSpPr>
        <p:spPr>
          <a:xfrm>
            <a:off x="20035722" y="6939796"/>
            <a:ext cx="1585239"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l-GR" sz="2000" i="0" spc="0" dirty="0">
                <a:solidFill>
                  <a:srgbClr val="5E5E5E"/>
                </a:solidFill>
              </a:rPr>
              <a:t>-</a:t>
            </a:r>
            <a:endParaRPr kumimoji="0" lang="el-GR" sz="2000" b="0" i="0" u="none" strike="noStrike" kern="0" cap="none" spc="0" normalizeH="0" baseline="0" noProof="0" dirty="0">
              <a:ln>
                <a:noFill/>
              </a:ln>
              <a:solidFill>
                <a:srgbClr val="2F7788"/>
              </a:solidFill>
              <a:effectLst/>
              <a:uLnTx/>
              <a:uFillTx/>
              <a:sym typeface="Arial" panose="020B0604020202020204"/>
            </a:endParaRPr>
          </a:p>
        </p:txBody>
      </p:sp>
      <p:sp>
        <p:nvSpPr>
          <p:cNvPr id="14" name="Subtitle here">
            <a:extLst>
              <a:ext uri="{FF2B5EF4-FFF2-40B4-BE49-F238E27FC236}">
                <a16:creationId xmlns:a16="http://schemas.microsoft.com/office/drawing/2014/main" id="{4359EE56-3F10-691E-B157-7F6BCD4E2A4A}"/>
              </a:ext>
            </a:extLst>
          </p:cNvPr>
          <p:cNvSpPr txBox="1"/>
          <p:nvPr/>
        </p:nvSpPr>
        <p:spPr>
          <a:xfrm>
            <a:off x="9090567" y="9617911"/>
            <a:ext cx="2032948" cy="121058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lvl="0" algn="ctr">
              <a:lnSpc>
                <a:spcPct val="120000"/>
              </a:lnSpc>
              <a:buClr>
                <a:srgbClr val="2F7788"/>
              </a:buClr>
              <a:buSzPct val="120000"/>
              <a:defRPr/>
            </a:pPr>
            <a:r>
              <a:rPr lang="el-GR" sz="2000" i="0" spc="0" dirty="0">
                <a:solidFill>
                  <a:schemeClr val="tx1"/>
                </a:solidFill>
              </a:rPr>
              <a:t>10/2023- μέχρι εξαντλήσεων των πιστώσεων</a:t>
            </a:r>
          </a:p>
        </p:txBody>
      </p:sp>
      <p:sp>
        <p:nvSpPr>
          <p:cNvPr id="17" name="Subtitle here">
            <a:extLst>
              <a:ext uri="{FF2B5EF4-FFF2-40B4-BE49-F238E27FC236}">
                <a16:creationId xmlns:a16="http://schemas.microsoft.com/office/drawing/2014/main" id="{80565FC8-6657-8A07-CA71-B9AE0E086EA2}"/>
              </a:ext>
            </a:extLst>
          </p:cNvPr>
          <p:cNvSpPr txBox="1"/>
          <p:nvPr/>
        </p:nvSpPr>
        <p:spPr>
          <a:xfrm>
            <a:off x="11415837" y="6827941"/>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18" name="Subtitle here">
            <a:extLst>
              <a:ext uri="{FF2B5EF4-FFF2-40B4-BE49-F238E27FC236}">
                <a16:creationId xmlns:a16="http://schemas.microsoft.com/office/drawing/2014/main" id="{1DAF12F9-D50B-0AC4-BB3B-5C18381FF542}"/>
              </a:ext>
            </a:extLst>
          </p:cNvPr>
          <p:cNvSpPr txBox="1"/>
          <p:nvPr/>
        </p:nvSpPr>
        <p:spPr>
          <a:xfrm>
            <a:off x="11422911" y="8255369"/>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19" name="Subtitle here">
            <a:extLst>
              <a:ext uri="{FF2B5EF4-FFF2-40B4-BE49-F238E27FC236}">
                <a16:creationId xmlns:a16="http://schemas.microsoft.com/office/drawing/2014/main" id="{4069E2CF-03A3-B867-5FB8-39AF20D40659}"/>
              </a:ext>
            </a:extLst>
          </p:cNvPr>
          <p:cNvSpPr txBox="1"/>
          <p:nvPr/>
        </p:nvSpPr>
        <p:spPr>
          <a:xfrm>
            <a:off x="11429896" y="9936308"/>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20" name="Rectangle 19">
            <a:extLst>
              <a:ext uri="{FF2B5EF4-FFF2-40B4-BE49-F238E27FC236}">
                <a16:creationId xmlns:a16="http://schemas.microsoft.com/office/drawing/2014/main" id="{E846AFAF-66EF-EC8D-2079-40B91674C739}"/>
              </a:ext>
            </a:extLst>
          </p:cNvPr>
          <p:cNvSpPr/>
          <p:nvPr/>
        </p:nvSpPr>
        <p:spPr>
          <a:xfrm>
            <a:off x="13469693" y="8289321"/>
            <a:ext cx="1629814" cy="427746"/>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24" name="Rectangle 23">
            <a:extLst>
              <a:ext uri="{FF2B5EF4-FFF2-40B4-BE49-F238E27FC236}">
                <a16:creationId xmlns:a16="http://schemas.microsoft.com/office/drawing/2014/main" id="{8C131BDA-93A7-5617-664A-9772CBBD1C2A}"/>
              </a:ext>
            </a:extLst>
          </p:cNvPr>
          <p:cNvSpPr/>
          <p:nvPr/>
        </p:nvSpPr>
        <p:spPr>
          <a:xfrm>
            <a:off x="13533086" y="10041562"/>
            <a:ext cx="1629814" cy="427746"/>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25" name="Subtitle here">
            <a:extLst>
              <a:ext uri="{FF2B5EF4-FFF2-40B4-BE49-F238E27FC236}">
                <a16:creationId xmlns:a16="http://schemas.microsoft.com/office/drawing/2014/main" id="{2309BBFF-CBCB-0B24-048D-EE5F3798D938}"/>
              </a:ext>
            </a:extLst>
          </p:cNvPr>
          <p:cNvSpPr txBox="1"/>
          <p:nvPr/>
        </p:nvSpPr>
        <p:spPr>
          <a:xfrm>
            <a:off x="15544082" y="6928487"/>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i="0" kern="1200" dirty="0">
                <a:solidFill>
                  <a:srgbClr val="000000"/>
                </a:solidFill>
                <a:latin typeface="Arial" panose="020B0604020202020204" pitchFamily="34" charset="0"/>
                <a:cs typeface="Arial" panose="020B0604020202020204" pitchFamily="34" charset="0"/>
              </a:rPr>
              <a:t>-</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27" name="Subtitle here">
            <a:extLst>
              <a:ext uri="{FF2B5EF4-FFF2-40B4-BE49-F238E27FC236}">
                <a16:creationId xmlns:a16="http://schemas.microsoft.com/office/drawing/2014/main" id="{16101A85-7E62-8803-A2A8-20C11EC10826}"/>
              </a:ext>
            </a:extLst>
          </p:cNvPr>
          <p:cNvSpPr txBox="1"/>
          <p:nvPr/>
        </p:nvSpPr>
        <p:spPr>
          <a:xfrm>
            <a:off x="17878379" y="8235221"/>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Εθνικοί Πόροι</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28" name="Subtitle here">
            <a:extLst>
              <a:ext uri="{FF2B5EF4-FFF2-40B4-BE49-F238E27FC236}">
                <a16:creationId xmlns:a16="http://schemas.microsoft.com/office/drawing/2014/main" id="{AB529FFB-92CA-261C-93B1-91943FE458ED}"/>
              </a:ext>
            </a:extLst>
          </p:cNvPr>
          <p:cNvSpPr txBox="1"/>
          <p:nvPr/>
        </p:nvSpPr>
        <p:spPr>
          <a:xfrm>
            <a:off x="17829320" y="6918820"/>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i="0" kern="1200" dirty="0">
                <a:solidFill>
                  <a:srgbClr val="000000"/>
                </a:solidFill>
                <a:latin typeface="Arial" panose="020B0604020202020204" pitchFamily="34" charset="0"/>
                <a:cs typeface="Arial" panose="020B0604020202020204" pitchFamily="34" charset="0"/>
              </a:rPr>
              <a:t>-</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29" name="Subtitle here">
            <a:extLst>
              <a:ext uri="{FF2B5EF4-FFF2-40B4-BE49-F238E27FC236}">
                <a16:creationId xmlns:a16="http://schemas.microsoft.com/office/drawing/2014/main" id="{5CA59BA7-F0FD-B8CB-F982-23ADCE4B75DA}"/>
              </a:ext>
            </a:extLst>
          </p:cNvPr>
          <p:cNvSpPr txBox="1"/>
          <p:nvPr/>
        </p:nvSpPr>
        <p:spPr>
          <a:xfrm>
            <a:off x="17929483" y="9931480"/>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Εθνικοί Πόροι</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0" name="Subtitle here">
            <a:extLst>
              <a:ext uri="{FF2B5EF4-FFF2-40B4-BE49-F238E27FC236}">
                <a16:creationId xmlns:a16="http://schemas.microsoft.com/office/drawing/2014/main" id="{6B3D4134-29A3-425E-C96F-D8ABD68358DC}"/>
              </a:ext>
            </a:extLst>
          </p:cNvPr>
          <p:cNvSpPr txBox="1"/>
          <p:nvPr/>
        </p:nvSpPr>
        <p:spPr>
          <a:xfrm>
            <a:off x="21620961" y="6942805"/>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Στρατηγική</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3" name="Subtitle here">
            <a:extLst>
              <a:ext uri="{FF2B5EF4-FFF2-40B4-BE49-F238E27FC236}">
                <a16:creationId xmlns:a16="http://schemas.microsoft.com/office/drawing/2014/main" id="{63A0F648-C3BA-EF9B-2C5C-3274159D0460}"/>
              </a:ext>
            </a:extLst>
          </p:cNvPr>
          <p:cNvSpPr txBox="1"/>
          <p:nvPr/>
        </p:nvSpPr>
        <p:spPr>
          <a:xfrm>
            <a:off x="21442107" y="8395888"/>
            <a:ext cx="219024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Προβολή</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4" name="Subtitle here">
            <a:extLst>
              <a:ext uri="{FF2B5EF4-FFF2-40B4-BE49-F238E27FC236}">
                <a16:creationId xmlns:a16="http://schemas.microsoft.com/office/drawing/2014/main" id="{63E02CB7-7318-0ABB-DEBB-CD8C1A607D0A}"/>
              </a:ext>
            </a:extLst>
          </p:cNvPr>
          <p:cNvSpPr txBox="1"/>
          <p:nvPr/>
        </p:nvSpPr>
        <p:spPr>
          <a:xfrm>
            <a:off x="21473841" y="9956489"/>
            <a:ext cx="2134631" cy="111825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Αναβάθμιση Υποδομών</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48" name="Subtitle here">
            <a:extLst>
              <a:ext uri="{FF2B5EF4-FFF2-40B4-BE49-F238E27FC236}">
                <a16:creationId xmlns:a16="http://schemas.microsoft.com/office/drawing/2014/main" id="{97180566-CE8B-0D18-5F97-E7EED17DCADE}"/>
              </a:ext>
            </a:extLst>
          </p:cNvPr>
          <p:cNvSpPr txBox="1"/>
          <p:nvPr/>
        </p:nvSpPr>
        <p:spPr>
          <a:xfrm>
            <a:off x="15557745" y="8282396"/>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ubtitle here">
            <a:extLst>
              <a:ext uri="{FF2B5EF4-FFF2-40B4-BE49-F238E27FC236}">
                <a16:creationId xmlns:a16="http://schemas.microsoft.com/office/drawing/2014/main" id="{489F97F8-6BE8-8EDD-9A9F-B5F8B55BB011}"/>
              </a:ext>
            </a:extLst>
          </p:cNvPr>
          <p:cNvSpPr txBox="1"/>
          <p:nvPr/>
        </p:nvSpPr>
        <p:spPr>
          <a:xfrm>
            <a:off x="15573438" y="10002061"/>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 name="Subtitle here">
            <a:extLst>
              <a:ext uri="{FF2B5EF4-FFF2-40B4-BE49-F238E27FC236}">
                <a16:creationId xmlns:a16="http://schemas.microsoft.com/office/drawing/2014/main" id="{AFBB4B0E-2DD4-8BCB-0C64-CF7985227550}"/>
              </a:ext>
            </a:extLst>
          </p:cNvPr>
          <p:cNvSpPr txBox="1"/>
          <p:nvPr/>
        </p:nvSpPr>
        <p:spPr>
          <a:xfrm>
            <a:off x="9158075" y="5178826"/>
            <a:ext cx="1980700"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Έναρξη /</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Ολοκλήρωση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69" name="Subtitle here">
            <a:extLst>
              <a:ext uri="{FF2B5EF4-FFF2-40B4-BE49-F238E27FC236}">
                <a16:creationId xmlns:a16="http://schemas.microsoft.com/office/drawing/2014/main" id="{813F21C2-55D4-D080-478C-5B92F63F5A30}"/>
              </a:ext>
            </a:extLst>
          </p:cNvPr>
          <p:cNvSpPr txBox="1"/>
          <p:nvPr/>
        </p:nvSpPr>
        <p:spPr>
          <a:xfrm>
            <a:off x="19821582" y="5006810"/>
            <a:ext cx="1831463" cy="127214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Ένδειξη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Κόστους</a:t>
            </a:r>
            <a:r>
              <a:rPr kumimoji="0" lang="en-US" sz="1800" i="0" u="none" strike="noStrike" kern="0" cap="none" spc="0" normalizeH="0" baseline="0" noProof="0" dirty="0">
                <a:ln>
                  <a:noFill/>
                </a:ln>
                <a:solidFill>
                  <a:schemeClr val="tx1"/>
                </a:solidFill>
                <a:effectLst/>
                <a:uLnTx/>
                <a:uFillTx/>
                <a:sym typeface="Arial" panose="020B0604020202020204"/>
              </a:rPr>
              <a:t> </a:t>
            </a:r>
            <a:r>
              <a:rPr lang="el-GR" sz="1800" i="0" spc="0" dirty="0">
                <a:solidFill>
                  <a:schemeClr val="tx1"/>
                </a:solidFill>
              </a:rPr>
              <a:t>(εκ. </a:t>
            </a:r>
            <a:r>
              <a:rPr kumimoji="0" lang="el-GR" sz="1800" i="0" u="none" strike="noStrike" kern="0" cap="none" spc="0" normalizeH="0" baseline="0" noProof="0" dirty="0">
                <a:ln>
                  <a:noFill/>
                </a:ln>
                <a:solidFill>
                  <a:schemeClr val="tx1"/>
                </a:solidFill>
                <a:effectLst/>
                <a:uLnTx/>
                <a:uFillTx/>
                <a:sym typeface="Arial" panose="020B0604020202020204"/>
              </a:rPr>
              <a:t>€)</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000" i="0" u="none" strike="noStrike" kern="0" cap="none" spc="0" normalizeH="0" baseline="0" noProof="0" dirty="0">
                <a:ln>
                  <a:noFill/>
                </a:ln>
                <a:solidFill>
                  <a:schemeClr val="tx1"/>
                </a:solidFill>
                <a:effectLst/>
                <a:uLnTx/>
                <a:uFillTx/>
                <a:sym typeface="Arial" panose="020B0604020202020204"/>
              </a:rPr>
              <a:t>(</a:t>
            </a:r>
            <a:r>
              <a:rPr kumimoji="0" lang="en-US" sz="2000" i="0" u="none" strike="noStrike" kern="0" cap="none" spc="0" normalizeH="0" baseline="0" noProof="0" dirty="0">
                <a:ln>
                  <a:noFill/>
                </a:ln>
                <a:solidFill>
                  <a:schemeClr val="tx1"/>
                </a:solidFill>
                <a:effectLst/>
                <a:uLnTx/>
                <a:uFillTx/>
                <a:sym typeface="Arial" panose="020B0604020202020204"/>
              </a:rPr>
              <a:t>1/2023-12/2024</a:t>
            </a:r>
            <a:r>
              <a:rPr kumimoji="0" lang="el-GR" sz="2000" i="0" u="none" strike="noStrike" kern="0" cap="none" spc="0" normalizeH="0" baseline="0" noProof="0" dirty="0">
                <a:ln>
                  <a:noFill/>
                </a:ln>
                <a:solidFill>
                  <a:schemeClr val="tx1"/>
                </a:solidFill>
                <a:effectLst/>
                <a:uLnTx/>
                <a:uFillTx/>
                <a:sym typeface="Arial" panose="020B0604020202020204"/>
              </a:rPr>
              <a:t>)</a:t>
            </a:r>
          </a:p>
        </p:txBody>
      </p:sp>
    </p:spTree>
    <p:extLst>
      <p:ext uri="{BB962C8B-B14F-4D97-AF65-F5344CB8AC3E}">
        <p14:creationId xmlns:p14="http://schemas.microsoft.com/office/powerpoint/2010/main" val="91003928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9" y="562098"/>
            <a:ext cx="10243916"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Στρατηγικοί Στόχοι</a:t>
            </a:r>
          </a:p>
        </p:txBody>
      </p:sp>
      <p:sp>
        <p:nvSpPr>
          <p:cNvPr id="2" name="Line">
            <a:extLst>
              <a:ext uri="{FF2B5EF4-FFF2-40B4-BE49-F238E27FC236}">
                <a16:creationId xmlns:a16="http://schemas.microsoft.com/office/drawing/2014/main" id="{1886EEB6-9BC0-5D12-EBED-623414732DEF}"/>
              </a:ext>
            </a:extLst>
          </p:cNvPr>
          <p:cNvSpPr/>
          <p:nvPr/>
        </p:nvSpPr>
        <p:spPr>
          <a:xfrm>
            <a:off x="852000" y="3030791"/>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3135952"/>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Στόχος</a:t>
            </a:r>
            <a:endParaRPr lang="el-GR" sz="2400" b="1" i="0" kern="0" spc="0" dirty="0">
              <a:solidFill>
                <a:schemeClr val="tx1"/>
              </a:solidFill>
            </a:endParaRPr>
          </a:p>
        </p:txBody>
      </p:sp>
      <p:sp>
        <p:nvSpPr>
          <p:cNvPr id="18" name="Subtitle here">
            <a:extLst>
              <a:ext uri="{FF2B5EF4-FFF2-40B4-BE49-F238E27FC236}">
                <a16:creationId xmlns:a16="http://schemas.microsoft.com/office/drawing/2014/main" id="{E21FE21D-8559-B180-2463-6ED0750C6D07}"/>
              </a:ext>
            </a:extLst>
          </p:cNvPr>
          <p:cNvSpPr txBox="1"/>
          <p:nvPr/>
        </p:nvSpPr>
        <p:spPr>
          <a:xfrm>
            <a:off x="5285450" y="3135952"/>
            <a:ext cx="2568902"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Περιγραφή</a:t>
            </a:r>
            <a:endParaRPr lang="el-GR" sz="2400" b="1" i="0" kern="0" spc="0" dirty="0">
              <a:solidFill>
                <a:schemeClr val="tx1"/>
              </a:solidFill>
            </a:endParaRPr>
          </a:p>
        </p:txBody>
      </p:sp>
      <p:sp>
        <p:nvSpPr>
          <p:cNvPr id="30" name="Subtitle here">
            <a:extLst>
              <a:ext uri="{FF2B5EF4-FFF2-40B4-BE49-F238E27FC236}">
                <a16:creationId xmlns:a16="http://schemas.microsoft.com/office/drawing/2014/main" id="{E67CABA6-59DE-E45F-25D4-86E6FF97669C}"/>
              </a:ext>
            </a:extLst>
          </p:cNvPr>
          <p:cNvSpPr txBox="1"/>
          <p:nvPr/>
        </p:nvSpPr>
        <p:spPr>
          <a:xfrm>
            <a:off x="18174127" y="3135952"/>
            <a:ext cx="378380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Χρονοδιάγραμμα</a:t>
            </a:r>
            <a:endParaRPr lang="el-GR" sz="2400" b="1" i="0" kern="0" spc="0" dirty="0">
              <a:solidFill>
                <a:schemeClr val="tx1"/>
              </a:solidFill>
            </a:endParaRPr>
          </a:p>
        </p:txBody>
      </p:sp>
      <p:sp>
        <p:nvSpPr>
          <p:cNvPr id="33" name="Subtitle here">
            <a:extLst>
              <a:ext uri="{FF2B5EF4-FFF2-40B4-BE49-F238E27FC236}">
                <a16:creationId xmlns:a16="http://schemas.microsoft.com/office/drawing/2014/main" id="{30BC3C46-7AD4-C6C6-13C4-127C830B5542}"/>
              </a:ext>
            </a:extLst>
          </p:cNvPr>
          <p:cNvSpPr txBox="1"/>
          <p:nvPr/>
        </p:nvSpPr>
        <p:spPr>
          <a:xfrm>
            <a:off x="21689493" y="3163049"/>
            <a:ext cx="167729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Αφορά</a:t>
            </a:r>
          </a:p>
        </p:txBody>
      </p:sp>
      <p:pic>
        <p:nvPicPr>
          <p:cNvPr id="36" name="Picture 35"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7673" y="1271344"/>
            <a:ext cx="2129507" cy="2066226"/>
          </a:xfrm>
          <a:prstGeom prst="rect">
            <a:avLst/>
          </a:prstGeom>
        </p:spPr>
      </p:pic>
      <p:sp>
        <p:nvSpPr>
          <p:cNvPr id="49" name="Rectangle 48">
            <a:extLst>
              <a:ext uri="{FF2B5EF4-FFF2-40B4-BE49-F238E27FC236}">
                <a16:creationId xmlns:a16="http://schemas.microsoft.com/office/drawing/2014/main" id="{CB6CF44E-5D63-FA5A-748D-6CC969F7B7FA}"/>
              </a:ext>
            </a:extLst>
          </p:cNvPr>
          <p:cNvSpPr/>
          <p:nvPr/>
        </p:nvSpPr>
        <p:spPr>
          <a:xfrm>
            <a:off x="852000" y="3759608"/>
            <a:ext cx="4226642" cy="1343301"/>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Rectangle 51">
            <a:extLst>
              <a:ext uri="{FF2B5EF4-FFF2-40B4-BE49-F238E27FC236}">
                <a16:creationId xmlns:a16="http://schemas.microsoft.com/office/drawing/2014/main" id="{F29D2E5A-D73D-B8F4-0879-44AFE9E8D5BE}"/>
              </a:ext>
            </a:extLst>
          </p:cNvPr>
          <p:cNvSpPr/>
          <p:nvPr/>
        </p:nvSpPr>
        <p:spPr>
          <a:xfrm>
            <a:off x="5285450" y="3759608"/>
            <a:ext cx="9846453"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Rectangle 54">
            <a:extLst>
              <a:ext uri="{FF2B5EF4-FFF2-40B4-BE49-F238E27FC236}">
                <a16:creationId xmlns:a16="http://schemas.microsoft.com/office/drawing/2014/main" id="{52FBA867-A332-BAAF-1A63-E7C3460610C1}"/>
              </a:ext>
            </a:extLst>
          </p:cNvPr>
          <p:cNvSpPr/>
          <p:nvPr/>
        </p:nvSpPr>
        <p:spPr>
          <a:xfrm>
            <a:off x="15368564"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Rectangle 57">
            <a:extLst>
              <a:ext uri="{FF2B5EF4-FFF2-40B4-BE49-F238E27FC236}">
                <a16:creationId xmlns:a16="http://schemas.microsoft.com/office/drawing/2014/main" id="{D156E402-D196-B61F-48E0-F060CF4A0B53}"/>
              </a:ext>
            </a:extLst>
          </p:cNvPr>
          <p:cNvSpPr/>
          <p:nvPr/>
        </p:nvSpPr>
        <p:spPr>
          <a:xfrm>
            <a:off x="18174127"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Rectangle 60">
            <a:extLst>
              <a:ext uri="{FF2B5EF4-FFF2-40B4-BE49-F238E27FC236}">
                <a16:creationId xmlns:a16="http://schemas.microsoft.com/office/drawing/2014/main" id="{3061DBBB-7DA5-8ED7-68F0-B9A8BAAED7C2}"/>
              </a:ext>
            </a:extLst>
          </p:cNvPr>
          <p:cNvSpPr/>
          <p:nvPr/>
        </p:nvSpPr>
        <p:spPr>
          <a:xfrm>
            <a:off x="20963098"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837618" y="3759608"/>
            <a:ext cx="4226642" cy="139525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a:solidFill>
                  <a:schemeClr val="bg1"/>
                </a:solidFill>
              </a:rPr>
              <a:t>Διασφάλιση Ποιότητας</a:t>
            </a:r>
          </a:p>
          <a:p>
            <a:pPr>
              <a:buClr>
                <a:srgbClr val="2F7788"/>
              </a:buClr>
              <a:buSzPct val="120000"/>
            </a:pPr>
            <a:r>
              <a:rPr lang="el-GR" sz="2800" i="0" kern="0" spc="0" dirty="0">
                <a:solidFill>
                  <a:schemeClr val="bg1"/>
                </a:solidFill>
              </a:rPr>
              <a:t>και </a:t>
            </a:r>
            <a:r>
              <a:rPr lang="el-GR" sz="2800" i="0" kern="0" spc="0" dirty="0" err="1">
                <a:solidFill>
                  <a:schemeClr val="bg1"/>
                </a:solidFill>
              </a:rPr>
              <a:t>Αδειοδότηση</a:t>
            </a:r>
            <a:r>
              <a:rPr lang="el-GR" sz="2800" i="0" kern="0" spc="0" dirty="0">
                <a:solidFill>
                  <a:schemeClr val="bg1"/>
                </a:solidFill>
              </a:rPr>
              <a:t> Επιχειρήσεων</a:t>
            </a:r>
          </a:p>
        </p:txBody>
      </p:sp>
      <p:sp>
        <p:nvSpPr>
          <p:cNvPr id="15" name="Subtitle here">
            <a:extLst>
              <a:ext uri="{FF2B5EF4-FFF2-40B4-BE49-F238E27FC236}">
                <a16:creationId xmlns:a16="http://schemas.microsoft.com/office/drawing/2014/main" id="{75E10902-FE2E-A9EB-4119-3809C11BA9A7}"/>
              </a:ext>
            </a:extLst>
          </p:cNvPr>
          <p:cNvSpPr txBox="1"/>
          <p:nvPr/>
        </p:nvSpPr>
        <p:spPr>
          <a:xfrm>
            <a:off x="21209759" y="3812839"/>
            <a:ext cx="2322241" cy="4103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endParaRPr lang="el-GR" sz="2000" i="0" kern="0" spc="0" dirty="0">
              <a:solidFill>
                <a:srgbClr val="5E5E5E"/>
              </a:solidFill>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6" y="2119207"/>
            <a:ext cx="17296011"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pPr>
            <a:r>
              <a:rPr lang="el-GR" sz="3600" b="1" i="0" dirty="0">
                <a:solidFill>
                  <a:srgbClr val="E38C19"/>
                </a:solidFill>
              </a:rPr>
              <a:t>Διασφάλιση Ποιότητας και </a:t>
            </a:r>
            <a:r>
              <a:rPr lang="el-GR" sz="3600" b="1" i="0" dirty="0" err="1">
                <a:solidFill>
                  <a:srgbClr val="E38C19"/>
                </a:solidFill>
              </a:rPr>
              <a:t>Αδειοδότηση</a:t>
            </a:r>
            <a:r>
              <a:rPr lang="el-GR" sz="3600" b="1" i="0" dirty="0">
                <a:solidFill>
                  <a:srgbClr val="E38C19"/>
                </a:solidFill>
              </a:rPr>
              <a:t> Επιχειρήσεων</a:t>
            </a:r>
            <a:endParaRPr lang="el-GR" sz="4000" b="1" i="0" dirty="0">
              <a:solidFill>
                <a:srgbClr val="E38C19"/>
              </a:solidFill>
            </a:endParaRPr>
          </a:p>
        </p:txBody>
      </p:sp>
      <p:sp>
        <p:nvSpPr>
          <p:cNvPr id="24" name="Rectangle 23">
            <a:extLst>
              <a:ext uri="{FF2B5EF4-FFF2-40B4-BE49-F238E27FC236}">
                <a16:creationId xmlns:a16="http://schemas.microsoft.com/office/drawing/2014/main" id="{F8773CAD-6845-523F-27F7-16D569DAB4EB}"/>
              </a:ext>
            </a:extLst>
          </p:cNvPr>
          <p:cNvSpPr/>
          <p:nvPr/>
        </p:nvSpPr>
        <p:spPr>
          <a:xfrm>
            <a:off x="837618" y="5443424"/>
            <a:ext cx="288860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Line">
            <a:extLst>
              <a:ext uri="{FF2B5EF4-FFF2-40B4-BE49-F238E27FC236}">
                <a16:creationId xmlns:a16="http://schemas.microsoft.com/office/drawing/2014/main" id="{A1328507-483E-2BD3-5939-B7B39E42BAD8}"/>
              </a:ext>
            </a:extLst>
          </p:cNvPr>
          <p:cNvSpPr/>
          <p:nvPr/>
        </p:nvSpPr>
        <p:spPr>
          <a:xfrm>
            <a:off x="852000" y="5326657"/>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29" name="Subtitle here">
            <a:extLst>
              <a:ext uri="{FF2B5EF4-FFF2-40B4-BE49-F238E27FC236}">
                <a16:creationId xmlns:a16="http://schemas.microsoft.com/office/drawing/2014/main" id="{4C3067CC-53E4-36D2-6C83-492A1376F375}"/>
              </a:ext>
            </a:extLst>
          </p:cNvPr>
          <p:cNvSpPr txBox="1"/>
          <p:nvPr/>
        </p:nvSpPr>
        <p:spPr>
          <a:xfrm>
            <a:off x="837617" y="5443825"/>
            <a:ext cx="2617310"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Παρεμβάσεις</a:t>
            </a:r>
          </a:p>
        </p:txBody>
      </p:sp>
      <p:sp>
        <p:nvSpPr>
          <p:cNvPr id="39" name="Rectangle 38">
            <a:extLst>
              <a:ext uri="{FF2B5EF4-FFF2-40B4-BE49-F238E27FC236}">
                <a16:creationId xmlns:a16="http://schemas.microsoft.com/office/drawing/2014/main" id="{5942514B-BE11-1B9C-57F6-2BDEC03CF1B7}"/>
              </a:ext>
            </a:extLst>
          </p:cNvPr>
          <p:cNvSpPr/>
          <p:nvPr/>
        </p:nvSpPr>
        <p:spPr>
          <a:xfrm>
            <a:off x="837617" y="6127424"/>
            <a:ext cx="11961593" cy="61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Subtitle here">
            <a:extLst>
              <a:ext uri="{FF2B5EF4-FFF2-40B4-BE49-F238E27FC236}">
                <a16:creationId xmlns:a16="http://schemas.microsoft.com/office/drawing/2014/main" id="{23AD6CE5-7152-651A-0B75-816C709ED253}"/>
              </a:ext>
            </a:extLst>
          </p:cNvPr>
          <p:cNvSpPr txBox="1"/>
          <p:nvPr/>
        </p:nvSpPr>
        <p:spPr>
          <a:xfrm>
            <a:off x="897864" y="6087174"/>
            <a:ext cx="2888604"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b="1" i="0" spc="0" dirty="0">
                <a:solidFill>
                  <a:schemeClr val="tx1"/>
                </a:solidFill>
              </a:rPr>
              <a:t>Έργο</a:t>
            </a:r>
            <a:endParaRPr lang="el-GR" sz="2400" b="1" i="0" kern="0" spc="0" dirty="0">
              <a:solidFill>
                <a:schemeClr val="tx1"/>
              </a:solidFill>
            </a:endParaRPr>
          </a:p>
        </p:txBody>
      </p:sp>
      <p:sp>
        <p:nvSpPr>
          <p:cNvPr id="41" name="Subtitle here">
            <a:extLst>
              <a:ext uri="{FF2B5EF4-FFF2-40B4-BE49-F238E27FC236}">
                <a16:creationId xmlns:a16="http://schemas.microsoft.com/office/drawing/2014/main" id="{1B4171CA-4CC7-AECB-EF83-2275810AD296}"/>
              </a:ext>
            </a:extLst>
          </p:cNvPr>
          <p:cNvSpPr txBox="1"/>
          <p:nvPr/>
        </p:nvSpPr>
        <p:spPr>
          <a:xfrm>
            <a:off x="815793" y="6695097"/>
            <a:ext cx="11922630" cy="564257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lgn="just">
              <a:buClr>
                <a:srgbClr val="2F7788"/>
              </a:buClr>
              <a:buSzPct val="120000"/>
              <a:buFont typeface="+mj-lt"/>
              <a:buAutoNum type="arabicPeriod"/>
            </a:pPr>
            <a:r>
              <a:rPr lang="el-GR" sz="2400" i="0" spc="0" dirty="0">
                <a:solidFill>
                  <a:schemeClr val="tx1"/>
                </a:solidFill>
              </a:rPr>
              <a:t>Κατάθεση τροποποιητικού νομοσχεδίου ‘’Ο Περί ξενοδοχείων και τουριστικών καταλυμάτων νόμος’  και εξέταση της πιθανότητας απλοποίησης της διαδικασίας </a:t>
            </a:r>
            <a:r>
              <a:rPr lang="el-GR" sz="2400" i="0" spc="0" dirty="0" err="1">
                <a:solidFill>
                  <a:schemeClr val="tx1"/>
                </a:solidFill>
              </a:rPr>
              <a:t>αδειοδότησης</a:t>
            </a:r>
            <a:r>
              <a:rPr lang="el-GR" sz="2400" i="0" spc="0" dirty="0">
                <a:solidFill>
                  <a:schemeClr val="tx1"/>
                </a:solidFill>
              </a:rPr>
              <a:t>  τουριστικών καταλυμάτων</a:t>
            </a:r>
          </a:p>
          <a:p>
            <a:pPr marL="457200" indent="-457200" algn="just">
              <a:buClr>
                <a:srgbClr val="2F7788"/>
              </a:buClr>
              <a:buSzPct val="120000"/>
              <a:buFont typeface="+mj-lt"/>
              <a:buAutoNum type="arabicPeriod"/>
            </a:pPr>
            <a:endParaRPr lang="el-GR"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Ετοιμασία νέου θεσμικού πλαισίου για κέντρα αναψυχής.</a:t>
            </a:r>
          </a:p>
          <a:p>
            <a:pPr marL="457200" indent="-457200" algn="just">
              <a:buClr>
                <a:srgbClr val="2F7788"/>
              </a:buClr>
              <a:buSzPct val="120000"/>
              <a:buFont typeface="+mj-lt"/>
              <a:buAutoNum type="arabicPeriod"/>
            </a:pPr>
            <a:endParaRPr lang="el-GR"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Πρόγραμμα εθνικού Χειριστή Γαλάζιας Σημαίας</a:t>
            </a:r>
          </a:p>
          <a:p>
            <a:pPr marL="457200" indent="-457200" algn="just">
              <a:buClr>
                <a:srgbClr val="2F7788"/>
              </a:buClr>
              <a:buSzPct val="120000"/>
              <a:buFont typeface="+mj-lt"/>
              <a:buAutoNum type="arabicPeriod"/>
            </a:pPr>
            <a:endParaRPr lang="en-US"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Εφαρμογή 13 εξειδικευμένων σημάτων πιστοποίησης (</a:t>
            </a:r>
            <a:r>
              <a:rPr lang="el-GR" sz="2400" i="0" spc="0" dirty="0" err="1">
                <a:solidFill>
                  <a:schemeClr val="tx1"/>
                </a:solidFill>
              </a:rPr>
              <a:t>Labels</a:t>
            </a:r>
            <a:r>
              <a:rPr lang="el-GR" sz="2400" i="0" spc="0" dirty="0">
                <a:solidFill>
                  <a:schemeClr val="tx1"/>
                </a:solidFill>
              </a:rPr>
              <a:t>) με τα οποία θα επιβεβαιώνεται και επιβραβεύεται η συμμόρφωση επιχειρήσεων / κοινοτήτων / φορέων σε συγκεκριμένα και κοινά αποδεκτά κριτήρια ποιότητας. Μελετάται η δημιουργία ακόμα 2 σημάτων.</a:t>
            </a:r>
          </a:p>
          <a:p>
            <a:pPr marL="457200" indent="-457200" algn="just">
              <a:buClr>
                <a:srgbClr val="2F7788"/>
              </a:buClr>
              <a:buSzPct val="120000"/>
              <a:buFont typeface="+mj-lt"/>
              <a:buAutoNum type="arabicPeriod"/>
            </a:pPr>
            <a:endParaRPr lang="el-GR"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Αξιοποίηση διαδικτυακών εργαλείων για σκοπούς επιμέτρησης του βαθμού ικανοποίησης των Επισκεπτών (</a:t>
            </a:r>
            <a:r>
              <a:rPr lang="en-US" sz="2400" i="0" spc="0" dirty="0">
                <a:solidFill>
                  <a:schemeClr val="tx1"/>
                </a:solidFill>
              </a:rPr>
              <a:t>Online Reputation Management – </a:t>
            </a:r>
            <a:r>
              <a:rPr lang="el-GR" sz="2400" i="0" spc="0" dirty="0">
                <a:solidFill>
                  <a:schemeClr val="tx1"/>
                </a:solidFill>
              </a:rPr>
              <a:t>ORM)</a:t>
            </a:r>
          </a:p>
        </p:txBody>
      </p:sp>
      <p:sp>
        <p:nvSpPr>
          <p:cNvPr id="210" name="Rectangle 209">
            <a:extLst>
              <a:ext uri="{FF2B5EF4-FFF2-40B4-BE49-F238E27FC236}">
                <a16:creationId xmlns:a16="http://schemas.microsoft.com/office/drawing/2014/main" id="{B08CAFFE-90E3-A169-3C7C-0E2FEAC336F0}"/>
              </a:ext>
            </a:extLst>
          </p:cNvPr>
          <p:cNvSpPr/>
          <p:nvPr/>
        </p:nvSpPr>
        <p:spPr>
          <a:xfrm>
            <a:off x="17166284" y="6127424"/>
            <a:ext cx="6490719"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Subtitle here">
            <a:extLst>
              <a:ext uri="{FF2B5EF4-FFF2-40B4-BE49-F238E27FC236}">
                <a16:creationId xmlns:a16="http://schemas.microsoft.com/office/drawing/2014/main" id="{7970DFA0-483F-CF6A-C53A-869FF8A276E8}"/>
              </a:ext>
            </a:extLst>
          </p:cNvPr>
          <p:cNvSpPr txBox="1"/>
          <p:nvPr/>
        </p:nvSpPr>
        <p:spPr>
          <a:xfrm>
            <a:off x="18174127" y="4142973"/>
            <a:ext cx="258609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7" name="Subtitle here">
            <a:extLst>
              <a:ext uri="{FF2B5EF4-FFF2-40B4-BE49-F238E27FC236}">
                <a16:creationId xmlns:a16="http://schemas.microsoft.com/office/drawing/2014/main" id="{88BFC1D9-6841-C5D6-BA13-157A626164C8}"/>
              </a:ext>
            </a:extLst>
          </p:cNvPr>
          <p:cNvSpPr txBox="1"/>
          <p:nvPr/>
        </p:nvSpPr>
        <p:spPr>
          <a:xfrm>
            <a:off x="5375402" y="3783283"/>
            <a:ext cx="9733641"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Διασφάλιση της ποιότητας του τουριστικού προϊόντος και της ασφάλειας των επισκεπτών </a:t>
            </a:r>
            <a:endParaRPr lang="el-GR" sz="2400" i="0" strike="sngStrike" kern="0" spc="0" dirty="0">
              <a:solidFill>
                <a:schemeClr val="tx1"/>
              </a:solidFill>
            </a:endParaRPr>
          </a:p>
        </p:txBody>
      </p:sp>
      <p:sp>
        <p:nvSpPr>
          <p:cNvPr id="3" name="Subtitle here">
            <a:extLst>
              <a:ext uri="{FF2B5EF4-FFF2-40B4-BE49-F238E27FC236}">
                <a16:creationId xmlns:a16="http://schemas.microsoft.com/office/drawing/2014/main" id="{8AA3F6DD-15C1-1034-1838-292378962B32}"/>
              </a:ext>
            </a:extLst>
          </p:cNvPr>
          <p:cNvSpPr txBox="1"/>
          <p:nvPr/>
        </p:nvSpPr>
        <p:spPr>
          <a:xfrm>
            <a:off x="20979690" y="3955670"/>
            <a:ext cx="2570400"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Τουριστικές Επιχειρήσεις</a:t>
            </a:r>
            <a:endParaRPr lang="el-GR" sz="2400" i="0" kern="0" spc="0" dirty="0">
              <a:solidFill>
                <a:schemeClr val="tx1"/>
              </a:solidFill>
            </a:endParaRPr>
          </a:p>
        </p:txBody>
      </p:sp>
      <p:pic>
        <p:nvPicPr>
          <p:cNvPr id="19" name="Image" descr="Image">
            <a:extLst>
              <a:ext uri="{FF2B5EF4-FFF2-40B4-BE49-F238E27FC236}">
                <a16:creationId xmlns:a16="http://schemas.microsoft.com/office/drawing/2014/main" id="{220453B8-D369-162B-60F8-FE5455423D10}"/>
              </a:ext>
            </a:extLst>
          </p:cNvPr>
          <p:cNvPicPr>
            <a:picLocks noChangeAspect="1"/>
          </p:cNvPicPr>
          <p:nvPr/>
        </p:nvPicPr>
        <p:blipFill>
          <a:blip r:embed="rId4"/>
          <a:stretch>
            <a:fillRect/>
          </a:stretch>
        </p:blipFill>
        <p:spPr>
          <a:xfrm>
            <a:off x="10346075" y="11161168"/>
            <a:ext cx="14735618" cy="3139717"/>
          </a:xfrm>
          <a:prstGeom prst="rect">
            <a:avLst/>
          </a:prstGeom>
          <a:ln w="12700">
            <a:miter lim="400000"/>
          </a:ln>
        </p:spPr>
      </p:pic>
      <p:sp>
        <p:nvSpPr>
          <p:cNvPr id="20" name="ΥΠΟΥΡΓΕΙΟ ΟΙΚΟΝΟΜΙΚΩΝ">
            <a:extLst>
              <a:ext uri="{FF2B5EF4-FFF2-40B4-BE49-F238E27FC236}">
                <a16:creationId xmlns:a16="http://schemas.microsoft.com/office/drawing/2014/main" id="{211F5A0B-76D0-AD77-BF64-206F3BA00457}"/>
              </a:ext>
            </a:extLst>
          </p:cNvPr>
          <p:cNvSpPr txBox="1">
            <a:spLocks/>
          </p:cNvSpPr>
          <p:nvPr/>
        </p:nvSpPr>
        <p:spPr>
          <a:xfrm>
            <a:off x="12192000" y="12931424"/>
            <a:ext cx="9605670" cy="61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p:txBody>
      </p:sp>
      <p:sp>
        <p:nvSpPr>
          <p:cNvPr id="10" name="TextBox 9">
            <a:extLst>
              <a:ext uri="{FF2B5EF4-FFF2-40B4-BE49-F238E27FC236}">
                <a16:creationId xmlns:a16="http://schemas.microsoft.com/office/drawing/2014/main" id="{5C1BC83D-A5AD-D0F9-C82B-F3A985030977}"/>
              </a:ext>
            </a:extLst>
          </p:cNvPr>
          <p:cNvSpPr txBox="1"/>
          <p:nvPr/>
        </p:nvSpPr>
        <p:spPr>
          <a:xfrm>
            <a:off x="15368564" y="4022504"/>
            <a:ext cx="260268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0,0</a:t>
            </a:r>
            <a:r>
              <a:rPr lang="el-GR" sz="2400" b="0" dirty="0">
                <a:solidFill>
                  <a:schemeClr val="tx1"/>
                </a:solidFill>
                <a:latin typeface="Arial" panose="020B0604020202020204" pitchFamily="34" charset="0"/>
                <a:cs typeface="Arial" panose="020B0604020202020204" pitchFamily="34" charset="0"/>
              </a:rPr>
              <a:t>5</a:t>
            </a:r>
            <a:endParaRPr lang="en-US" sz="2400" b="0" dirty="0">
              <a:solidFill>
                <a:schemeClr val="tx1"/>
              </a:solidFill>
              <a:latin typeface="Arial" panose="020B0604020202020204" pitchFamily="34" charset="0"/>
              <a:cs typeface="Arial" panose="020B0604020202020204" pitchFamily="34" charset="0"/>
            </a:endParaRP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2024: 0,</a:t>
            </a:r>
            <a:r>
              <a:rPr lang="el-GR" sz="2400" b="0" dirty="0">
                <a:solidFill>
                  <a:schemeClr val="tx1"/>
                </a:solidFill>
                <a:latin typeface="Arial" panose="020B0604020202020204" pitchFamily="34" charset="0"/>
                <a:cs typeface="Arial" panose="020B0604020202020204" pitchFamily="34" charset="0"/>
              </a:rPr>
              <a:t>0</a:t>
            </a:r>
            <a:r>
              <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4</a:t>
            </a:r>
          </a:p>
        </p:txBody>
      </p:sp>
      <p:sp>
        <p:nvSpPr>
          <p:cNvPr id="5" name="Rectangle 4"/>
          <p:cNvSpPr/>
          <p:nvPr/>
        </p:nvSpPr>
        <p:spPr>
          <a:xfrm>
            <a:off x="9510921" y="13254335"/>
            <a:ext cx="527709" cy="461665"/>
          </a:xfrm>
          <a:prstGeom prst="rect">
            <a:avLst/>
          </a:prstGeom>
        </p:spPr>
        <p:txBody>
          <a:bodyPr wrap="none">
            <a:spAutoFit/>
          </a:bodyPr>
          <a:lstStyle/>
          <a:p>
            <a:fld id="{BB823183-618E-4CEE-9D39-34C08AE14C5A}" type="slidenum">
              <a:rPr lang="el-GR" sz="2400" b="0" smtClean="0">
                <a:latin typeface="Helvetica Neue Light"/>
                <a:sym typeface="Helvetica Neue Light"/>
              </a:rPr>
              <a:t>19</a:t>
            </a:fld>
            <a:endParaRPr lang="el-GR" dirty="0"/>
          </a:p>
        </p:txBody>
      </p:sp>
      <p:sp>
        <p:nvSpPr>
          <p:cNvPr id="9" name="Subtitle here">
            <a:extLst>
              <a:ext uri="{FF2B5EF4-FFF2-40B4-BE49-F238E27FC236}">
                <a16:creationId xmlns:a16="http://schemas.microsoft.com/office/drawing/2014/main" id="{8A2E960B-98B9-C65E-663E-E213D4397881}"/>
              </a:ext>
            </a:extLst>
          </p:cNvPr>
          <p:cNvSpPr txBox="1"/>
          <p:nvPr/>
        </p:nvSpPr>
        <p:spPr>
          <a:xfrm>
            <a:off x="17246311" y="6344270"/>
            <a:ext cx="6120478" cy="179536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buClr>
                <a:srgbClr val="2F7788"/>
              </a:buClr>
              <a:buSzPct val="120000"/>
              <a:buFont typeface="+mj-lt"/>
              <a:buAutoNum type="arabicPeriod"/>
            </a:pPr>
            <a:r>
              <a:rPr lang="el-GR" sz="2200" i="0" spc="0" dirty="0">
                <a:solidFill>
                  <a:schemeClr val="tx1"/>
                </a:solidFill>
              </a:rPr>
              <a:t>Ξενοδόχοι</a:t>
            </a:r>
          </a:p>
          <a:p>
            <a:pPr marL="457200" indent="-457200">
              <a:buClr>
                <a:srgbClr val="2F7788"/>
              </a:buClr>
              <a:buSzPct val="120000"/>
              <a:buFont typeface="+mj-lt"/>
              <a:buAutoNum type="arabicPeriod"/>
            </a:pPr>
            <a:r>
              <a:rPr lang="el-GR" sz="2200" i="0" spc="0" dirty="0">
                <a:solidFill>
                  <a:schemeClr val="tx1"/>
                </a:solidFill>
              </a:rPr>
              <a:t>Ιδιοκτήτες Κέντρων Αναψυχής</a:t>
            </a:r>
          </a:p>
          <a:p>
            <a:pPr marL="457200" indent="-457200">
              <a:buClr>
                <a:srgbClr val="2F7788"/>
              </a:buClr>
              <a:buSzPct val="120000"/>
              <a:buFont typeface="+mj-lt"/>
              <a:buAutoNum type="arabicPeriod"/>
            </a:pPr>
            <a:r>
              <a:rPr lang="el-GR" sz="2200" i="0" spc="0" dirty="0">
                <a:solidFill>
                  <a:schemeClr val="tx1"/>
                </a:solidFill>
              </a:rPr>
              <a:t>Παράλιες τοπικές αρχές</a:t>
            </a:r>
          </a:p>
          <a:p>
            <a:pPr marL="457200" indent="-457200">
              <a:buClr>
                <a:srgbClr val="2F7788"/>
              </a:buClr>
              <a:buSzPct val="120000"/>
              <a:buFont typeface="+mj-lt"/>
              <a:buAutoNum type="arabicPeriod"/>
            </a:pPr>
            <a:r>
              <a:rPr lang="el-GR" sz="2200" i="0" spc="0" dirty="0">
                <a:solidFill>
                  <a:schemeClr val="tx1"/>
                </a:solidFill>
              </a:rPr>
              <a:t>Επαγγελματίες τουρισμού</a:t>
            </a:r>
          </a:p>
          <a:p>
            <a:pPr marL="457200" indent="-457200">
              <a:buClr>
                <a:srgbClr val="2F7788"/>
              </a:buClr>
              <a:buSzPct val="120000"/>
              <a:buFont typeface="+mj-lt"/>
              <a:buAutoNum type="arabicPeriod"/>
            </a:pPr>
            <a:r>
              <a:rPr lang="el-GR" sz="2200" i="0" spc="0" dirty="0">
                <a:solidFill>
                  <a:schemeClr val="tx1"/>
                </a:solidFill>
              </a:rPr>
              <a:t>Επαγγελματίες τουρισμού</a:t>
            </a:r>
          </a:p>
        </p:txBody>
      </p:sp>
      <p:sp>
        <p:nvSpPr>
          <p:cNvPr id="11" name="Rectangle 10">
            <a:extLst>
              <a:ext uri="{FF2B5EF4-FFF2-40B4-BE49-F238E27FC236}">
                <a16:creationId xmlns:a16="http://schemas.microsoft.com/office/drawing/2014/main" id="{CBA10F16-94E0-FF6E-79BA-46D0A56B81CB}"/>
              </a:ext>
            </a:extLst>
          </p:cNvPr>
          <p:cNvSpPr/>
          <p:nvPr/>
        </p:nvSpPr>
        <p:spPr>
          <a:xfrm>
            <a:off x="13221902" y="6127424"/>
            <a:ext cx="3506400"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Subtitle here">
            <a:extLst>
              <a:ext uri="{FF2B5EF4-FFF2-40B4-BE49-F238E27FC236}">
                <a16:creationId xmlns:a16="http://schemas.microsoft.com/office/drawing/2014/main" id="{F0F3BF7E-6A65-90AE-EA2C-FE6E741EDEC0}"/>
              </a:ext>
            </a:extLst>
          </p:cNvPr>
          <p:cNvSpPr txBox="1"/>
          <p:nvPr/>
        </p:nvSpPr>
        <p:spPr>
          <a:xfrm>
            <a:off x="13272105" y="6511876"/>
            <a:ext cx="3434373" cy="139525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buClr>
                <a:srgbClr val="2F7788"/>
              </a:buClr>
              <a:buSzPct val="120000"/>
            </a:pPr>
            <a:endParaRPr lang="el-GR" sz="2000" i="0" spc="0" dirty="0">
              <a:solidFill>
                <a:srgbClr val="5E5E5E"/>
              </a:solidFill>
            </a:endParaRPr>
          </a:p>
          <a:p>
            <a:pPr algn="ctr">
              <a:buClr>
                <a:srgbClr val="2F7788"/>
              </a:buClr>
              <a:buSzPct val="120000"/>
            </a:pPr>
            <a:endParaRPr lang="el-GR" sz="2000" i="0" spc="0" dirty="0">
              <a:solidFill>
                <a:srgbClr val="5E5E5E"/>
              </a:solidFill>
            </a:endParaRPr>
          </a:p>
          <a:p>
            <a:pPr algn="ctr">
              <a:buClr>
                <a:srgbClr val="2F7788"/>
              </a:buClr>
              <a:buSzPct val="120000"/>
            </a:pPr>
            <a:endParaRPr lang="el-GR" sz="2000" i="0" spc="0" dirty="0">
              <a:solidFill>
                <a:srgbClr val="5E5E5E"/>
              </a:solidFill>
            </a:endParaRPr>
          </a:p>
          <a:p>
            <a:pPr algn="ctr">
              <a:buClr>
                <a:srgbClr val="2F7788"/>
              </a:buClr>
              <a:buSzPct val="120000"/>
            </a:pPr>
            <a:r>
              <a:rPr lang="el-GR" sz="2400" i="0" spc="0" dirty="0">
                <a:solidFill>
                  <a:schemeClr val="tx1"/>
                </a:solidFill>
              </a:rPr>
              <a:t>ΥΦΤ</a:t>
            </a:r>
          </a:p>
        </p:txBody>
      </p:sp>
      <p:sp>
        <p:nvSpPr>
          <p:cNvPr id="16" name="Rectangle 15">
            <a:extLst>
              <a:ext uri="{FF2B5EF4-FFF2-40B4-BE49-F238E27FC236}">
                <a16:creationId xmlns:a16="http://schemas.microsoft.com/office/drawing/2014/main" id="{BCF65B6B-66B9-9542-6143-6663005ACD08}"/>
              </a:ext>
            </a:extLst>
          </p:cNvPr>
          <p:cNvSpPr/>
          <p:nvPr/>
        </p:nvSpPr>
        <p:spPr>
          <a:xfrm>
            <a:off x="13174557" y="9246713"/>
            <a:ext cx="4539327"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Subtitle here">
            <a:extLst>
              <a:ext uri="{FF2B5EF4-FFF2-40B4-BE49-F238E27FC236}">
                <a16:creationId xmlns:a16="http://schemas.microsoft.com/office/drawing/2014/main" id="{82877616-D65A-F1BA-4A92-51249AF65F6B}"/>
              </a:ext>
            </a:extLst>
          </p:cNvPr>
          <p:cNvSpPr txBox="1"/>
          <p:nvPr/>
        </p:nvSpPr>
        <p:spPr>
          <a:xfrm>
            <a:off x="13288525" y="9243793"/>
            <a:ext cx="4539327" cy="57214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800" i="0" kern="0" spc="0" dirty="0">
                <a:solidFill>
                  <a:schemeClr val="bg1"/>
                </a:solidFill>
              </a:rPr>
              <a:t>Οφέλη προς την Κοινωνία</a:t>
            </a:r>
          </a:p>
        </p:txBody>
      </p:sp>
      <p:sp>
        <p:nvSpPr>
          <p:cNvPr id="21" name="Rectangle 20">
            <a:extLst>
              <a:ext uri="{FF2B5EF4-FFF2-40B4-BE49-F238E27FC236}">
                <a16:creationId xmlns:a16="http://schemas.microsoft.com/office/drawing/2014/main" id="{EFB2CDB9-1E58-1133-6870-1D3CBABC2725}"/>
              </a:ext>
            </a:extLst>
          </p:cNvPr>
          <p:cNvSpPr/>
          <p:nvPr/>
        </p:nvSpPr>
        <p:spPr>
          <a:xfrm>
            <a:off x="13168533" y="9941173"/>
            <a:ext cx="10620000" cy="216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Subtitle here">
            <a:extLst>
              <a:ext uri="{FF2B5EF4-FFF2-40B4-BE49-F238E27FC236}">
                <a16:creationId xmlns:a16="http://schemas.microsoft.com/office/drawing/2014/main" id="{AC6C6D07-A242-B62C-F3C9-028BA7973249}"/>
              </a:ext>
            </a:extLst>
          </p:cNvPr>
          <p:cNvSpPr txBox="1"/>
          <p:nvPr/>
        </p:nvSpPr>
        <p:spPr>
          <a:xfrm>
            <a:off x="13243450" y="9986273"/>
            <a:ext cx="10645249" cy="213391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200" i="0" spc="0" dirty="0">
                <a:solidFill>
                  <a:schemeClr val="tx1"/>
                </a:solidFill>
              </a:rPr>
              <a:t>Οι τουριστικές αφίξεις και τα έσοδα από τον τουρισμό έχουν πρωτίστως άμεση συνεισφορά στο Ακαθάριστο Εγχώριο Προϊόν (ΑΕΠ) καθώς και έμμεση επίδραση σε άλλους τομείς της οικονομίας. Ως αποτέλεσμα, δημιουργούνται νέες επιχειρήσεις,  θέσεις απασχόλησης και ευκαιρίες για επενδύσεις τόσο στον τουριστικό τομέα όσο και σε άλλους συναφείς τομείς οικονομικής δραστηριότητας</a:t>
            </a:r>
            <a:r>
              <a:rPr lang="en-US" sz="2200" i="0" spc="0" dirty="0">
                <a:solidFill>
                  <a:schemeClr val="tx1"/>
                </a:solidFill>
              </a:rPr>
              <a:t>, </a:t>
            </a:r>
            <a:r>
              <a:rPr lang="el-GR" sz="2200" i="0" spc="0" dirty="0">
                <a:solidFill>
                  <a:schemeClr val="tx1"/>
                </a:solidFill>
              </a:rPr>
              <a:t>ενώ με την τουριστική ανάπτυξη παράλληλα ανεβαίνει το βιοτικό επίπεδο του πληθυσμού.</a:t>
            </a:r>
          </a:p>
        </p:txBody>
      </p:sp>
      <p:sp>
        <p:nvSpPr>
          <p:cNvPr id="26" name="Rectangle 25">
            <a:extLst>
              <a:ext uri="{FF2B5EF4-FFF2-40B4-BE49-F238E27FC236}">
                <a16:creationId xmlns:a16="http://schemas.microsoft.com/office/drawing/2014/main" id="{D8211005-F138-41E9-F807-7DD7EECD6E4F}"/>
              </a:ext>
            </a:extLst>
          </p:cNvPr>
          <p:cNvSpPr/>
          <p:nvPr/>
        </p:nvSpPr>
        <p:spPr>
          <a:xfrm>
            <a:off x="13221902" y="5443424"/>
            <a:ext cx="3506400"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Rectangle 26">
            <a:extLst>
              <a:ext uri="{FF2B5EF4-FFF2-40B4-BE49-F238E27FC236}">
                <a16:creationId xmlns:a16="http://schemas.microsoft.com/office/drawing/2014/main" id="{9F0F00F2-7E2C-195A-AE95-29E3FD364E9A}"/>
              </a:ext>
            </a:extLst>
          </p:cNvPr>
          <p:cNvSpPr/>
          <p:nvPr/>
        </p:nvSpPr>
        <p:spPr>
          <a:xfrm>
            <a:off x="17166284" y="5443424"/>
            <a:ext cx="282398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Subtitle here">
            <a:extLst>
              <a:ext uri="{FF2B5EF4-FFF2-40B4-BE49-F238E27FC236}">
                <a16:creationId xmlns:a16="http://schemas.microsoft.com/office/drawing/2014/main" id="{DB40AD0A-33A0-E7F2-CF4F-53C909E4B978}"/>
              </a:ext>
            </a:extLst>
          </p:cNvPr>
          <p:cNvSpPr txBox="1"/>
          <p:nvPr/>
        </p:nvSpPr>
        <p:spPr>
          <a:xfrm>
            <a:off x="17166284" y="5443825"/>
            <a:ext cx="2590833"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Στόχος</a:t>
            </a:r>
          </a:p>
        </p:txBody>
      </p:sp>
      <p:sp>
        <p:nvSpPr>
          <p:cNvPr id="35" name="Subtitle here">
            <a:extLst>
              <a:ext uri="{FF2B5EF4-FFF2-40B4-BE49-F238E27FC236}">
                <a16:creationId xmlns:a16="http://schemas.microsoft.com/office/drawing/2014/main" id="{2BB9DDA4-6D0F-AC2D-EE56-F8A1D9FB8601}"/>
              </a:ext>
            </a:extLst>
          </p:cNvPr>
          <p:cNvSpPr txBox="1"/>
          <p:nvPr/>
        </p:nvSpPr>
        <p:spPr>
          <a:xfrm>
            <a:off x="13248687" y="5443825"/>
            <a:ext cx="3457792"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Υλοποίησης</a:t>
            </a:r>
          </a:p>
        </p:txBody>
      </p:sp>
      <p:sp>
        <p:nvSpPr>
          <p:cNvPr id="45" name="Subtitle here">
            <a:extLst>
              <a:ext uri="{FF2B5EF4-FFF2-40B4-BE49-F238E27FC236}">
                <a16:creationId xmlns:a16="http://schemas.microsoft.com/office/drawing/2014/main" id="{813F21C2-55D4-D080-478C-5B92F63F5A30}"/>
              </a:ext>
            </a:extLst>
          </p:cNvPr>
          <p:cNvSpPr txBox="1"/>
          <p:nvPr/>
        </p:nvSpPr>
        <p:spPr>
          <a:xfrm>
            <a:off x="15178075" y="3135952"/>
            <a:ext cx="3218540"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Κόστος</a:t>
            </a:r>
            <a:r>
              <a:rPr lang="en-US" sz="2400" i="0" kern="0" spc="0" dirty="0">
                <a:solidFill>
                  <a:schemeClr val="tx1"/>
                </a:solidFill>
              </a:rPr>
              <a:t> (</a:t>
            </a:r>
            <a:r>
              <a:rPr lang="el-GR" sz="2400" i="0" kern="0" spc="0" dirty="0">
                <a:solidFill>
                  <a:schemeClr val="tx1"/>
                </a:solidFill>
              </a:rPr>
              <a:t>σε εκ. ευρώ</a:t>
            </a:r>
            <a:r>
              <a:rPr lang="en-US" sz="2400" i="0" kern="0" spc="0" dirty="0">
                <a:solidFill>
                  <a:schemeClr val="tx1"/>
                </a:solidFill>
              </a:rPr>
              <a:t>)</a:t>
            </a:r>
            <a:endParaRPr lang="el-GR" sz="2400" b="1" i="0" kern="0" spc="0" dirty="0">
              <a:solidFill>
                <a:schemeClr val="tx1"/>
              </a:solidFill>
            </a:endParaRPr>
          </a:p>
        </p:txBody>
      </p:sp>
    </p:spTree>
    <p:extLst>
      <p:ext uri="{BB962C8B-B14F-4D97-AF65-F5344CB8AC3E}">
        <p14:creationId xmlns:p14="http://schemas.microsoft.com/office/powerpoint/2010/main" val="222009371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id="{D6C15E21-A74A-F922-7074-6385EA678E2D}"/>
              </a:ext>
            </a:extLst>
          </p:cNvPr>
          <p:cNvPicPr>
            <a:picLocks noChangeAspect="1"/>
          </p:cNvPicPr>
          <p:nvPr/>
        </p:nvPicPr>
        <p:blipFill>
          <a:blip r:embed="rId3"/>
          <a:stretch>
            <a:fillRect/>
          </a:stretch>
        </p:blipFill>
        <p:spPr>
          <a:xfrm>
            <a:off x="8768205" y="10510377"/>
            <a:ext cx="15700723" cy="3345352"/>
          </a:xfrm>
          <a:prstGeom prst="rect">
            <a:avLst/>
          </a:prstGeom>
          <a:ln w="12700">
            <a:miter lim="400000"/>
          </a:ln>
        </p:spPr>
      </p:pic>
      <p:grpSp>
        <p:nvGrpSpPr>
          <p:cNvPr id="13" name="Group 12">
            <a:extLst>
              <a:ext uri="{FF2B5EF4-FFF2-40B4-BE49-F238E27FC236}">
                <a16:creationId xmlns:a16="http://schemas.microsoft.com/office/drawing/2014/main" id="{09F4FCD1-3C9D-0310-E4D9-62DECCC80915}"/>
              </a:ext>
            </a:extLst>
          </p:cNvPr>
          <p:cNvGrpSpPr/>
          <p:nvPr/>
        </p:nvGrpSpPr>
        <p:grpSpPr>
          <a:xfrm>
            <a:off x="13820116" y="6201280"/>
            <a:ext cx="6686160" cy="5206060"/>
            <a:chOff x="17932182" y="6201280"/>
            <a:chExt cx="6686160" cy="5206060"/>
          </a:xfrm>
        </p:grpSpPr>
        <p:pic>
          <p:nvPicPr>
            <p:cNvPr id="14" name="Picture 13" descr="A diagram of a network&#10;&#10;Description automatically generated">
              <a:extLst>
                <a:ext uri="{FF2B5EF4-FFF2-40B4-BE49-F238E27FC236}">
                  <a16:creationId xmlns:a16="http://schemas.microsoft.com/office/drawing/2014/main" id="{A7812702-E8CB-1005-4C11-0A3CFF53DB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0078" y="6201280"/>
              <a:ext cx="2050368" cy="1784039"/>
            </a:xfrm>
            <a:prstGeom prst="rect">
              <a:avLst/>
            </a:prstGeom>
          </p:spPr>
        </p:pic>
        <p:sp>
          <p:nvSpPr>
            <p:cNvPr id="15" name="TextBox 14">
              <a:extLst>
                <a:ext uri="{FF2B5EF4-FFF2-40B4-BE49-F238E27FC236}">
                  <a16:creationId xmlns:a16="http://schemas.microsoft.com/office/drawing/2014/main" id="{A5BB8304-272D-4554-F3D8-2C64AF9B59FB}"/>
                </a:ext>
              </a:extLst>
            </p:cNvPr>
            <p:cNvSpPr txBox="1"/>
            <p:nvPr/>
          </p:nvSpPr>
          <p:spPr>
            <a:xfrm>
              <a:off x="20105421" y="9765865"/>
              <a:ext cx="2339682"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l-GR" sz="10000" b="1" i="0" u="none" strike="noStrike" cap="none" spc="0" normalizeH="0" baseline="0" dirty="0">
                  <a:ln>
                    <a:noFill/>
                  </a:ln>
                  <a:solidFill>
                    <a:srgbClr val="2F7788"/>
                  </a:solidFill>
                  <a:effectLst/>
                  <a:uFillTx/>
                  <a:latin typeface="Roboto Black" panose="02000000000000000000" pitchFamily="2" charset="0"/>
                  <a:ea typeface="Roboto Black" panose="02000000000000000000" pitchFamily="2" charset="0"/>
                  <a:cs typeface="Arial" panose="020B0604020202020204" pitchFamily="34" charset="0"/>
                  <a:sym typeface="Helvetica Neue"/>
                </a:rPr>
                <a:t>2</a:t>
              </a:r>
            </a:p>
          </p:txBody>
        </p:sp>
        <p:sp>
          <p:nvSpPr>
            <p:cNvPr id="16"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353D438B-9A40-8981-B698-03DC603E6CB1}"/>
                </a:ext>
              </a:extLst>
            </p:cNvPr>
            <p:cNvSpPr txBox="1"/>
            <p:nvPr/>
          </p:nvSpPr>
          <p:spPr>
            <a:xfrm>
              <a:off x="17932182" y="8209916"/>
              <a:ext cx="6686160" cy="1335775"/>
            </a:xfrm>
            <a:prstGeom prst="rect">
              <a:avLst/>
            </a:prstGeom>
            <a:ln w="12700">
              <a:miter lim="400000"/>
            </a:ln>
          </p:spPr>
          <p:txBody>
            <a:bodyPr wrap="square" lIns="50780" tIns="50780" rIns="50780" bIns="50780" anchor="t">
              <a:spAutoFit/>
            </a:bodyPr>
            <a:lstStyle>
              <a:lvl1pPr algn="l" defTabSz="821690">
                <a:lnSpc>
                  <a:spcPct val="130000"/>
                </a:lnSpc>
                <a:defRPr sz="2500" b="0" i="1">
                  <a:solidFill>
                    <a:srgbClr val="35332E"/>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3500" b="1" i="0" dirty="0">
                  <a:solidFill>
                    <a:srgbClr val="E38C19"/>
                  </a:solidFill>
                </a:rPr>
                <a:t>Τμήματα</a:t>
              </a:r>
              <a:endParaRPr lang="en-GB" sz="3500" b="1" i="0" dirty="0">
                <a:solidFill>
                  <a:srgbClr val="E38C19"/>
                </a:solidFill>
              </a:endParaRPr>
            </a:p>
            <a:p>
              <a:pPr algn="ctr">
                <a:lnSpc>
                  <a:spcPct val="120000"/>
                </a:lnSpc>
                <a:buClr>
                  <a:srgbClr val="2F7788"/>
                </a:buClr>
                <a:buSzPct val="120000"/>
              </a:pPr>
              <a:r>
                <a:rPr lang="el-GR" sz="3500" b="1" i="0" dirty="0">
                  <a:solidFill>
                    <a:srgbClr val="E38C19"/>
                  </a:solidFill>
                </a:rPr>
                <a:t>και</a:t>
              </a:r>
              <a:r>
                <a:rPr lang="en-GB" sz="3500" b="1" i="0" dirty="0">
                  <a:solidFill>
                    <a:srgbClr val="E38C19"/>
                  </a:solidFill>
                </a:rPr>
                <a:t> </a:t>
              </a:r>
              <a:r>
                <a:rPr lang="el-GR" sz="3500" b="1" i="0" dirty="0">
                  <a:solidFill>
                    <a:srgbClr val="E38C19"/>
                  </a:solidFill>
                </a:rPr>
                <a:t>Υπηρεσίες</a:t>
              </a:r>
            </a:p>
          </p:txBody>
        </p:sp>
      </p:grpSp>
      <p:grpSp>
        <p:nvGrpSpPr>
          <p:cNvPr id="6" name="Group 5">
            <a:extLst>
              <a:ext uri="{FF2B5EF4-FFF2-40B4-BE49-F238E27FC236}">
                <a16:creationId xmlns:a16="http://schemas.microsoft.com/office/drawing/2014/main" id="{0D801F3C-4007-43DF-9AE3-523EB7BBF9DE}"/>
              </a:ext>
            </a:extLst>
          </p:cNvPr>
          <p:cNvGrpSpPr/>
          <p:nvPr/>
        </p:nvGrpSpPr>
        <p:grpSpPr>
          <a:xfrm>
            <a:off x="16090544" y="1229191"/>
            <a:ext cx="2242493" cy="4403346"/>
            <a:chOff x="16090544" y="1229191"/>
            <a:chExt cx="2242493" cy="4403346"/>
          </a:xfrm>
        </p:grpSpPr>
        <p:pic>
          <p:nvPicPr>
            <p:cNvPr id="201" name="Picture 200" descr="A person with a tie&#10;&#10;Description automatically generated">
              <a:extLst>
                <a:ext uri="{FF2B5EF4-FFF2-40B4-BE49-F238E27FC236}">
                  <a16:creationId xmlns:a16="http://schemas.microsoft.com/office/drawing/2014/main" id="{6385ED3A-7A2B-8012-65EA-CC4FED5DFC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70091" y="1229191"/>
              <a:ext cx="1552005" cy="2003670"/>
            </a:xfrm>
            <a:prstGeom prst="rect">
              <a:avLst/>
            </a:prstGeom>
          </p:spPr>
        </p:pic>
        <p:sp>
          <p:nvSpPr>
            <p:cNvPr id="209" name="TextBox 208">
              <a:extLst>
                <a:ext uri="{FF2B5EF4-FFF2-40B4-BE49-F238E27FC236}">
                  <a16:creationId xmlns:a16="http://schemas.microsoft.com/office/drawing/2014/main" id="{83D8454A-373B-57E6-44A2-6F5D53DC3C62}"/>
                </a:ext>
              </a:extLst>
            </p:cNvPr>
            <p:cNvSpPr txBox="1"/>
            <p:nvPr/>
          </p:nvSpPr>
          <p:spPr>
            <a:xfrm>
              <a:off x="16090544" y="4052617"/>
              <a:ext cx="2242493"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9600" b="1" i="0" u="none" strike="noStrike" cap="none" spc="0" normalizeH="0" baseline="0" dirty="0">
                  <a:ln>
                    <a:noFill/>
                  </a:ln>
                  <a:solidFill>
                    <a:srgbClr val="2F7788"/>
                  </a:solidFill>
                  <a:effectLst/>
                  <a:uFillTx/>
                  <a:latin typeface="Roboto Black" panose="02000000000000000000" pitchFamily="2" charset="0"/>
                  <a:ea typeface="Roboto Black" panose="02000000000000000000" pitchFamily="2" charset="0"/>
                  <a:cs typeface="Arial" panose="020B0604020202020204" pitchFamily="34" charset="0"/>
                  <a:sym typeface="Helvetica Neue"/>
                </a:rPr>
                <a:t>146</a:t>
              </a:r>
            </a:p>
          </p:txBody>
        </p:sp>
        <p:sp>
          <p:nvSpPr>
            <p:cNvPr id="210"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89F3A529-E443-19E2-EBD6-DB8016BBD1AF}"/>
                </a:ext>
              </a:extLst>
            </p:cNvPr>
            <p:cNvSpPr txBox="1"/>
            <p:nvPr/>
          </p:nvSpPr>
          <p:spPr>
            <a:xfrm>
              <a:off x="16090544" y="3264286"/>
              <a:ext cx="2111099" cy="689444"/>
            </a:xfrm>
            <a:prstGeom prst="rect">
              <a:avLst/>
            </a:prstGeom>
            <a:ln w="12700">
              <a:miter lim="400000"/>
            </a:ln>
          </p:spPr>
          <p:txBody>
            <a:bodyPr wrap="square" lIns="50780" tIns="50780" rIns="50780" bIns="50780" anchor="t">
              <a:spAutoFit/>
            </a:bodyPr>
            <a:lstStyle>
              <a:lvl1pPr algn="l" defTabSz="821690">
                <a:lnSpc>
                  <a:spcPct val="130000"/>
                </a:lnSpc>
                <a:defRPr sz="2500" b="0" i="1">
                  <a:solidFill>
                    <a:srgbClr val="35332E"/>
                  </a:solidFill>
                  <a:latin typeface="Arial" panose="020B0604020202020204"/>
                  <a:ea typeface="Arial" panose="020B0604020202020204"/>
                  <a:cs typeface="Arial" panose="020B0604020202020204"/>
                  <a:sym typeface="Arial" panose="020B0604020202020204"/>
                </a:defRPr>
              </a:lvl1pPr>
            </a:lstStyle>
            <a:p>
              <a:pPr algn="ctr">
                <a:lnSpc>
                  <a:spcPct val="120000"/>
                </a:lnSpc>
                <a:spcBef>
                  <a:spcPts val="600"/>
                </a:spcBef>
                <a:buClr>
                  <a:srgbClr val="2F7788"/>
                </a:buClr>
                <a:buSzPct val="120000"/>
              </a:pPr>
              <a:r>
                <a:rPr lang="el-GR" sz="3500" b="1" i="0" dirty="0">
                  <a:solidFill>
                    <a:srgbClr val="E38C19"/>
                  </a:solidFill>
                </a:rPr>
                <a:t>Γυναίκες</a:t>
              </a:r>
            </a:p>
          </p:txBody>
        </p:sp>
      </p:grpSp>
      <p:grpSp>
        <p:nvGrpSpPr>
          <p:cNvPr id="5" name="Group 4">
            <a:extLst>
              <a:ext uri="{FF2B5EF4-FFF2-40B4-BE49-F238E27FC236}">
                <a16:creationId xmlns:a16="http://schemas.microsoft.com/office/drawing/2014/main" id="{AFF9BB85-ABE1-1A50-A90E-5373FA1F2A43}"/>
              </a:ext>
            </a:extLst>
          </p:cNvPr>
          <p:cNvGrpSpPr/>
          <p:nvPr/>
        </p:nvGrpSpPr>
        <p:grpSpPr>
          <a:xfrm>
            <a:off x="20348326" y="1328559"/>
            <a:ext cx="1919181" cy="4334756"/>
            <a:chOff x="20348326" y="1328559"/>
            <a:chExt cx="1919181" cy="4334756"/>
          </a:xfrm>
        </p:grpSpPr>
        <p:pic>
          <p:nvPicPr>
            <p:cNvPr id="2" name="Picture 1" descr="A person wearing a tie&#10;&#10;Description automatically generated">
              <a:extLst>
                <a:ext uri="{FF2B5EF4-FFF2-40B4-BE49-F238E27FC236}">
                  <a16:creationId xmlns:a16="http://schemas.microsoft.com/office/drawing/2014/main" id="{C93CF8DE-70A2-63F1-F6A2-47524F1C90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06276" y="1328559"/>
              <a:ext cx="1603280" cy="1804935"/>
            </a:xfrm>
            <a:prstGeom prst="rect">
              <a:avLst/>
            </a:prstGeom>
          </p:spPr>
        </p:pic>
        <p:sp>
          <p:nvSpPr>
            <p:cNvPr id="3" name="TextBox 2">
              <a:extLst>
                <a:ext uri="{FF2B5EF4-FFF2-40B4-BE49-F238E27FC236}">
                  <a16:creationId xmlns:a16="http://schemas.microsoft.com/office/drawing/2014/main" id="{9F509AC5-AD0A-843C-F921-F9034254EB72}"/>
                </a:ext>
              </a:extLst>
            </p:cNvPr>
            <p:cNvSpPr txBox="1"/>
            <p:nvPr/>
          </p:nvSpPr>
          <p:spPr>
            <a:xfrm>
              <a:off x="20422501" y="4021840"/>
              <a:ext cx="1770831"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l-GR" sz="10000" b="1" i="0" u="none" strike="noStrike" cap="none" spc="0" normalizeH="0" baseline="0" dirty="0">
                  <a:ln>
                    <a:noFill/>
                  </a:ln>
                  <a:solidFill>
                    <a:srgbClr val="2F7788"/>
                  </a:solidFill>
                  <a:effectLst/>
                  <a:uFillTx/>
                  <a:latin typeface="Roboto Black" panose="02000000000000000000" pitchFamily="2" charset="0"/>
                  <a:ea typeface="Roboto Black" panose="02000000000000000000" pitchFamily="2" charset="0"/>
                  <a:cs typeface="Arial" panose="020B0604020202020204" pitchFamily="34" charset="0"/>
                  <a:sym typeface="Helvetica Neue"/>
                </a:rPr>
                <a:t>74</a:t>
              </a:r>
              <a:r>
                <a:rPr kumimoji="0" lang="en-GB" sz="10000" b="1" i="0" u="none" strike="noStrike" cap="none" spc="0" normalizeH="0" baseline="0" dirty="0">
                  <a:ln>
                    <a:noFill/>
                  </a:ln>
                  <a:solidFill>
                    <a:srgbClr val="2F7788"/>
                  </a:solidFill>
                  <a:effectLst/>
                  <a:uFillTx/>
                  <a:latin typeface="Roboto Black" panose="02000000000000000000" pitchFamily="2" charset="0"/>
                  <a:ea typeface="Roboto Black" panose="02000000000000000000" pitchFamily="2" charset="0"/>
                  <a:cs typeface="Arial" panose="020B0604020202020204" pitchFamily="34" charset="0"/>
                  <a:sym typeface="Helvetica Neue"/>
                </a:rPr>
                <a:t> </a:t>
              </a:r>
              <a:endParaRPr kumimoji="0" lang="el-GR" sz="10000" b="1" i="0" u="none" strike="noStrike" cap="none" spc="0" normalizeH="0" baseline="0" dirty="0">
                <a:ln>
                  <a:noFill/>
                </a:ln>
                <a:solidFill>
                  <a:srgbClr val="2F7788"/>
                </a:solidFill>
                <a:effectLst/>
                <a:uFillTx/>
                <a:latin typeface="Roboto Black" panose="02000000000000000000" pitchFamily="2" charset="0"/>
                <a:ea typeface="Roboto Black" panose="02000000000000000000" pitchFamily="2" charset="0"/>
                <a:cs typeface="Arial" panose="020B0604020202020204" pitchFamily="34" charset="0"/>
                <a:sym typeface="Helvetica Neue"/>
              </a:endParaRPr>
            </a:p>
          </p:txBody>
        </p:sp>
        <p:sp>
          <p:nvSpPr>
            <p:cNvPr id="4"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DBAF1514-1501-CB19-76DF-214A05F2086D}"/>
                </a:ext>
              </a:extLst>
            </p:cNvPr>
            <p:cNvSpPr txBox="1"/>
            <p:nvPr/>
          </p:nvSpPr>
          <p:spPr>
            <a:xfrm>
              <a:off x="20348326" y="3264286"/>
              <a:ext cx="1919181" cy="689444"/>
            </a:xfrm>
            <a:prstGeom prst="rect">
              <a:avLst/>
            </a:prstGeom>
            <a:ln w="12700">
              <a:miter lim="400000"/>
            </a:ln>
          </p:spPr>
          <p:txBody>
            <a:bodyPr wrap="square" lIns="50780" tIns="50780" rIns="50780" bIns="50780" anchor="t">
              <a:spAutoFit/>
            </a:bodyPr>
            <a:lstStyle>
              <a:lvl1pPr algn="l" defTabSz="821690">
                <a:lnSpc>
                  <a:spcPct val="130000"/>
                </a:lnSpc>
                <a:defRPr sz="2500" b="0" i="1">
                  <a:solidFill>
                    <a:srgbClr val="35332E"/>
                  </a:solidFill>
                  <a:latin typeface="Arial" panose="020B0604020202020204"/>
                  <a:ea typeface="Arial" panose="020B0604020202020204"/>
                  <a:cs typeface="Arial" panose="020B0604020202020204"/>
                  <a:sym typeface="Arial" panose="020B0604020202020204"/>
                </a:defRPr>
              </a:lvl1pPr>
            </a:lstStyle>
            <a:p>
              <a:pPr algn="ctr">
                <a:lnSpc>
                  <a:spcPct val="120000"/>
                </a:lnSpc>
                <a:spcBef>
                  <a:spcPts val="600"/>
                </a:spcBef>
                <a:buClr>
                  <a:srgbClr val="2F7788"/>
                </a:buClr>
                <a:buSzPct val="120000"/>
              </a:pPr>
              <a:r>
                <a:rPr lang="el-GR" sz="3500" b="1" i="0" dirty="0">
                  <a:solidFill>
                    <a:srgbClr val="E38C19"/>
                  </a:solidFill>
                </a:rPr>
                <a:t>Άντρες</a:t>
              </a:r>
            </a:p>
          </p:txBody>
        </p:sp>
      </p:grpSp>
      <p:sp>
        <p:nvSpPr>
          <p:cNvPr id="50" name="Rectangle 49">
            <a:extLst>
              <a:ext uri="{FF2B5EF4-FFF2-40B4-BE49-F238E27FC236}">
                <a16:creationId xmlns:a16="http://schemas.microsoft.com/office/drawing/2014/main" id="{C4434FA8-6F32-8773-EC15-971DBFA498B8}"/>
              </a:ext>
            </a:extLst>
          </p:cNvPr>
          <p:cNvSpPr/>
          <p:nvPr/>
        </p:nvSpPr>
        <p:spPr>
          <a:xfrm>
            <a:off x="1249513" y="7153473"/>
            <a:ext cx="6577029" cy="4308044"/>
          </a:xfrm>
          <a:prstGeom prst="rect">
            <a:avLst/>
          </a:prstGeom>
          <a:solidFill>
            <a:srgbClr val="2F7788"/>
          </a:solidFill>
          <a:ln w="12700"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9119987"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8" y="1348265"/>
            <a:ext cx="7269281"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Γνωρίστε το Υπουργείο</a:t>
            </a:r>
          </a:p>
        </p:txBody>
      </p:sp>
      <p:sp>
        <p:nvSpPr>
          <p:cNvPr id="53" name="Rectangle 52">
            <a:extLst>
              <a:ext uri="{FF2B5EF4-FFF2-40B4-BE49-F238E27FC236}">
                <a16:creationId xmlns:a16="http://schemas.microsoft.com/office/drawing/2014/main" id="{33F97F11-08ED-3325-2CAA-373D4BA56559}"/>
              </a:ext>
            </a:extLst>
          </p:cNvPr>
          <p:cNvSpPr/>
          <p:nvPr/>
        </p:nvSpPr>
        <p:spPr>
          <a:xfrm>
            <a:off x="1249513" y="2539910"/>
            <a:ext cx="6577029" cy="4308044"/>
          </a:xfrm>
          <a:prstGeom prst="rect">
            <a:avLst/>
          </a:prstGeom>
          <a:solidFill>
            <a:srgbClr val="2F7788"/>
          </a:solidFill>
          <a:ln w="12700"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54" name="Picture 53">
            <a:extLst>
              <a:ext uri="{FF2B5EF4-FFF2-40B4-BE49-F238E27FC236}">
                <a16:creationId xmlns:a16="http://schemas.microsoft.com/office/drawing/2014/main" id="{CAB809D2-737D-BF66-2E4E-AA8DC409502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894996" y="7281929"/>
            <a:ext cx="1650509" cy="1907352"/>
          </a:xfrm>
          <a:prstGeom prst="rect">
            <a:avLst/>
          </a:prstGeom>
        </p:spPr>
      </p:pic>
      <p:pic>
        <p:nvPicPr>
          <p:cNvPr id="62" name="Picture 61" descr="A black and grey line drawing of a person with blue rectangles&#10;&#10;Description automatically generated">
            <a:extLst>
              <a:ext uri="{FF2B5EF4-FFF2-40B4-BE49-F238E27FC236}">
                <a16:creationId xmlns:a16="http://schemas.microsoft.com/office/drawing/2014/main" id="{BD881DCC-81CC-28E2-96BD-1EAD7F70F2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81861" y="6129042"/>
            <a:ext cx="2126983" cy="1928515"/>
          </a:xfrm>
          <a:prstGeom prst="rect">
            <a:avLst/>
          </a:prstGeom>
        </p:spPr>
      </p:pic>
      <p:pic>
        <p:nvPicPr>
          <p:cNvPr id="198" name="Picture 197" descr="A house with a shield and check mark&#10;&#10;Description automatically generated">
            <a:extLst>
              <a:ext uri="{FF2B5EF4-FFF2-40B4-BE49-F238E27FC236}">
                <a16:creationId xmlns:a16="http://schemas.microsoft.com/office/drawing/2014/main" id="{C66CAB35-0139-AF8D-43AF-0DF2BC032E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392131" y="6154906"/>
            <a:ext cx="1763807" cy="1793658"/>
          </a:xfrm>
          <a:prstGeom prst="rect">
            <a:avLst/>
          </a:prstGeom>
        </p:spPr>
      </p:pic>
      <p:pic>
        <p:nvPicPr>
          <p:cNvPr id="199" name="Picture 198">
            <a:extLst>
              <a:ext uri="{FF2B5EF4-FFF2-40B4-BE49-F238E27FC236}">
                <a16:creationId xmlns:a16="http://schemas.microsoft.com/office/drawing/2014/main" id="{A82862C2-119D-B3BF-6426-0278824F31C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894996" y="2683407"/>
            <a:ext cx="1673129" cy="1903704"/>
          </a:xfrm>
          <a:prstGeom prst="rect">
            <a:avLst/>
          </a:prstGeom>
        </p:spPr>
      </p:pic>
      <p:pic>
        <p:nvPicPr>
          <p:cNvPr id="200" name="Picture 199" descr="A group of people sitting at a table&#10;&#10;Description automatically generated">
            <a:extLst>
              <a:ext uri="{FF2B5EF4-FFF2-40B4-BE49-F238E27FC236}">
                <a16:creationId xmlns:a16="http://schemas.microsoft.com/office/drawing/2014/main" id="{8F3D88AF-F0DD-9891-420F-C54DA27F50E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63948" y="1311643"/>
            <a:ext cx="1962808" cy="1838766"/>
          </a:xfrm>
          <a:prstGeom prst="rect">
            <a:avLst/>
          </a:prstGeom>
        </p:spPr>
      </p:pic>
      <p:sp>
        <p:nvSpPr>
          <p:cNvPr id="202" name="TextBox 201">
            <a:extLst>
              <a:ext uri="{FF2B5EF4-FFF2-40B4-BE49-F238E27FC236}">
                <a16:creationId xmlns:a16="http://schemas.microsoft.com/office/drawing/2014/main" id="{76ACE04E-80B2-C70E-9D8E-04EF06AF6259}"/>
              </a:ext>
            </a:extLst>
          </p:cNvPr>
          <p:cNvSpPr txBox="1"/>
          <p:nvPr/>
        </p:nvSpPr>
        <p:spPr>
          <a:xfrm>
            <a:off x="1894996" y="5128380"/>
            <a:ext cx="1840440"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10000" b="1" i="0" u="none" strike="noStrike" cap="none" spc="0" normalizeH="0" baseline="0" dirty="0">
                <a:ln>
                  <a:noFill/>
                </a:ln>
                <a:solidFill>
                  <a:schemeClr val="bg1"/>
                </a:solidFill>
                <a:effectLst/>
                <a:uFillTx/>
                <a:latin typeface="Roboto Black" panose="02000000000000000000" pitchFamily="2" charset="0"/>
                <a:ea typeface="Roboto Black" panose="02000000000000000000" pitchFamily="2" charset="0"/>
                <a:cs typeface="Arial" panose="020B0604020202020204" pitchFamily="34" charset="0"/>
                <a:sym typeface="Helvetica Neue"/>
              </a:rPr>
              <a:t>1</a:t>
            </a:r>
            <a:endParaRPr kumimoji="0" lang="el-GR" sz="10000" b="1" i="0" u="none" strike="noStrike" cap="none" spc="0" normalizeH="0" baseline="0" dirty="0">
              <a:ln>
                <a:noFill/>
              </a:ln>
              <a:solidFill>
                <a:schemeClr val="bg1"/>
              </a:solidFill>
              <a:effectLst/>
              <a:uFillTx/>
              <a:latin typeface="Roboto Black" panose="02000000000000000000" pitchFamily="2" charset="0"/>
              <a:ea typeface="Roboto Black" panose="02000000000000000000" pitchFamily="2" charset="0"/>
              <a:cs typeface="Arial" panose="020B0604020202020204" pitchFamily="34" charset="0"/>
              <a:sym typeface="Helvetica Neue"/>
            </a:endParaRPr>
          </a:p>
        </p:txBody>
      </p:sp>
      <p:sp>
        <p:nvSpPr>
          <p:cNvPr id="203"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9D9E736C-1A42-A669-5854-48BC46CEF8E7}"/>
              </a:ext>
            </a:extLst>
          </p:cNvPr>
          <p:cNvSpPr txBox="1"/>
          <p:nvPr/>
        </p:nvSpPr>
        <p:spPr>
          <a:xfrm>
            <a:off x="1894996" y="4516301"/>
            <a:ext cx="5434797" cy="689444"/>
          </a:xfrm>
          <a:prstGeom prst="rect">
            <a:avLst/>
          </a:prstGeom>
          <a:ln w="12700">
            <a:miter lim="400000"/>
          </a:ln>
        </p:spPr>
        <p:txBody>
          <a:bodyPr wrap="square" lIns="50780" tIns="50780" rIns="50780" bIns="50780" anchor="t">
            <a:spAutoFit/>
          </a:bodyPr>
          <a:lstStyle>
            <a:lvl1pPr algn="l" defTabSz="821690">
              <a:lnSpc>
                <a:spcPct val="130000"/>
              </a:lnSpc>
              <a:defRPr sz="2500" b="0" i="1">
                <a:solidFill>
                  <a:srgbClr val="35332E"/>
                </a:solidFill>
                <a:latin typeface="Arial" panose="020B0604020202020204"/>
                <a:ea typeface="Arial" panose="020B0604020202020204"/>
                <a:cs typeface="Arial" panose="020B0604020202020204"/>
                <a:sym typeface="Arial" panose="020B0604020202020204"/>
              </a:defRPr>
            </a:lvl1pPr>
          </a:lstStyle>
          <a:p>
            <a:pPr>
              <a:lnSpc>
                <a:spcPct val="120000"/>
              </a:lnSpc>
              <a:spcBef>
                <a:spcPts val="600"/>
              </a:spcBef>
              <a:buClr>
                <a:srgbClr val="2F7788"/>
              </a:buClr>
              <a:buSzPct val="120000"/>
            </a:pPr>
            <a:r>
              <a:rPr lang="el-GR" sz="3500" b="1" i="0" dirty="0">
                <a:solidFill>
                  <a:srgbClr val="E38C19"/>
                </a:solidFill>
              </a:rPr>
              <a:t>Πολιτικός Προϊστάμενος</a:t>
            </a:r>
          </a:p>
        </p:txBody>
      </p:sp>
      <p:sp>
        <p:nvSpPr>
          <p:cNvPr id="204"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041A49F5-2827-5DF4-431F-EF63056EE367}"/>
              </a:ext>
            </a:extLst>
          </p:cNvPr>
          <p:cNvSpPr txBox="1"/>
          <p:nvPr/>
        </p:nvSpPr>
        <p:spPr>
          <a:xfrm>
            <a:off x="2717729" y="5275130"/>
            <a:ext cx="3873571" cy="1335775"/>
          </a:xfrm>
          <a:prstGeom prst="rect">
            <a:avLst/>
          </a:prstGeom>
          <a:ln w="12700">
            <a:miter lim="400000"/>
          </a:ln>
        </p:spPr>
        <p:txBody>
          <a:bodyPr wrap="square" lIns="50780" tIns="50780" rIns="50780" bIns="50780" anchor="t">
            <a:spAutoFit/>
          </a:bodyPr>
          <a:lstStyle>
            <a:lvl1pPr algn="l" defTabSz="821690">
              <a:lnSpc>
                <a:spcPct val="130000"/>
              </a:lnSpc>
              <a:defRPr sz="2500" b="0" i="1">
                <a:solidFill>
                  <a:srgbClr val="35332E"/>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500" i="0" dirty="0">
                <a:solidFill>
                  <a:schemeClr val="bg1"/>
                </a:solidFill>
              </a:rPr>
              <a:t>ΚΩΣΤΑΣ ΚΟΥΜΗΣ</a:t>
            </a:r>
          </a:p>
        </p:txBody>
      </p:sp>
      <p:sp>
        <p:nvSpPr>
          <p:cNvPr id="205" name="Line">
            <a:extLst>
              <a:ext uri="{FF2B5EF4-FFF2-40B4-BE49-F238E27FC236}">
                <a16:creationId xmlns:a16="http://schemas.microsoft.com/office/drawing/2014/main" id="{744DA467-08F7-93BC-5D14-61C82D51AF54}"/>
              </a:ext>
            </a:extLst>
          </p:cNvPr>
          <p:cNvSpPr/>
          <p:nvPr/>
        </p:nvSpPr>
        <p:spPr>
          <a:xfrm rot="5400000" flipV="1">
            <a:off x="10394322" y="6086093"/>
            <a:ext cx="9966293" cy="0"/>
          </a:xfrm>
          <a:prstGeom prst="line">
            <a:avLst/>
          </a:prstGeom>
          <a:ln w="25400">
            <a:solidFill>
              <a:srgbClr val="2F7788"/>
            </a:solidFill>
            <a:miter lim="400000"/>
          </a:ln>
        </p:spPr>
        <p:txBody>
          <a:bodyPr lIns="26779" tIns="26779" rIns="26779" bIns="26779" anchor="ctr"/>
          <a:lstStyle/>
          <a:p>
            <a:pPr defTabSz="307975">
              <a:defRPr sz="3200" b="0">
                <a:latin typeface="Avenir Light"/>
                <a:ea typeface="Avenir Light"/>
                <a:cs typeface="Avenir Light"/>
                <a:sym typeface="Avenir Light"/>
              </a:defRPr>
            </a:pPr>
            <a:endParaRPr sz="12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206"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0EC6EF78-DD0D-0C5B-F476-BB2A936B045C}"/>
              </a:ext>
            </a:extLst>
          </p:cNvPr>
          <p:cNvSpPr txBox="1"/>
          <p:nvPr/>
        </p:nvSpPr>
        <p:spPr>
          <a:xfrm>
            <a:off x="1894996" y="9092657"/>
            <a:ext cx="6539907" cy="689444"/>
          </a:xfrm>
          <a:prstGeom prst="rect">
            <a:avLst/>
          </a:prstGeom>
          <a:ln w="12700">
            <a:miter lim="400000"/>
          </a:ln>
        </p:spPr>
        <p:txBody>
          <a:bodyPr wrap="square" lIns="50780" tIns="50780" rIns="50780" bIns="50780" anchor="t">
            <a:spAutoFit/>
          </a:bodyPr>
          <a:lstStyle>
            <a:lvl1pPr algn="l" defTabSz="821690">
              <a:lnSpc>
                <a:spcPct val="130000"/>
              </a:lnSpc>
              <a:defRPr sz="2500" b="0" i="1">
                <a:solidFill>
                  <a:srgbClr val="35332E"/>
                </a:solidFill>
                <a:latin typeface="Arial" panose="020B0604020202020204"/>
                <a:ea typeface="Arial" panose="020B0604020202020204"/>
                <a:cs typeface="Arial" panose="020B0604020202020204"/>
                <a:sym typeface="Arial" panose="020B0604020202020204"/>
              </a:defRPr>
            </a:lvl1pPr>
          </a:lstStyle>
          <a:p>
            <a:pPr>
              <a:lnSpc>
                <a:spcPct val="120000"/>
              </a:lnSpc>
              <a:spcBef>
                <a:spcPts val="600"/>
              </a:spcBef>
              <a:buClr>
                <a:srgbClr val="2F7788"/>
              </a:buClr>
              <a:buSzPct val="120000"/>
            </a:pPr>
            <a:r>
              <a:rPr lang="el-GR" sz="3500" b="1" i="0" dirty="0">
                <a:solidFill>
                  <a:srgbClr val="E38C19"/>
                </a:solidFill>
              </a:rPr>
              <a:t>Γενικός</a:t>
            </a:r>
            <a:r>
              <a:rPr lang="en-GB" sz="3500" b="1" i="0" dirty="0">
                <a:solidFill>
                  <a:srgbClr val="E38C19"/>
                </a:solidFill>
              </a:rPr>
              <a:t> </a:t>
            </a:r>
            <a:r>
              <a:rPr lang="el-GR" sz="3500" b="1" i="0" dirty="0">
                <a:solidFill>
                  <a:srgbClr val="E38C19"/>
                </a:solidFill>
              </a:rPr>
              <a:t>Διευθυντής</a:t>
            </a:r>
          </a:p>
        </p:txBody>
      </p:sp>
      <p:sp>
        <p:nvSpPr>
          <p:cNvPr id="207" name="TextBox 206">
            <a:extLst>
              <a:ext uri="{FF2B5EF4-FFF2-40B4-BE49-F238E27FC236}">
                <a16:creationId xmlns:a16="http://schemas.microsoft.com/office/drawing/2014/main" id="{BA85DAD8-066B-D607-12D4-3FEB1D94E339}"/>
              </a:ext>
            </a:extLst>
          </p:cNvPr>
          <p:cNvSpPr txBox="1"/>
          <p:nvPr/>
        </p:nvSpPr>
        <p:spPr>
          <a:xfrm>
            <a:off x="11333713" y="4021840"/>
            <a:ext cx="2423278"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l-GR" sz="10000" b="1" i="0" u="none" strike="noStrike" cap="none" spc="0" normalizeH="0" baseline="0" dirty="0">
                <a:ln>
                  <a:noFill/>
                </a:ln>
                <a:solidFill>
                  <a:srgbClr val="2F7788"/>
                </a:solidFill>
                <a:effectLst/>
                <a:uFillTx/>
                <a:latin typeface="Roboto Black" panose="02000000000000000000" pitchFamily="2" charset="0"/>
                <a:ea typeface="Roboto Black" panose="02000000000000000000" pitchFamily="2" charset="0"/>
                <a:cs typeface="Arial" panose="020B0604020202020204" pitchFamily="34" charset="0"/>
                <a:sym typeface="Helvetica Neue"/>
              </a:rPr>
              <a:t>22</a:t>
            </a:r>
            <a:r>
              <a:rPr kumimoji="0" lang="en-GB" sz="10000" b="1" i="0" u="none" strike="noStrike" cap="none" spc="0" normalizeH="0" baseline="0" dirty="0">
                <a:ln>
                  <a:noFill/>
                </a:ln>
                <a:solidFill>
                  <a:srgbClr val="2F7788"/>
                </a:solidFill>
                <a:effectLst/>
                <a:uFillTx/>
                <a:latin typeface="Roboto Black" panose="02000000000000000000" pitchFamily="2" charset="0"/>
                <a:ea typeface="Roboto Black" panose="02000000000000000000" pitchFamily="2" charset="0"/>
                <a:cs typeface="Arial" panose="020B0604020202020204" pitchFamily="34" charset="0"/>
                <a:sym typeface="Helvetica Neue"/>
              </a:rPr>
              <a:t>0</a:t>
            </a:r>
            <a:endParaRPr kumimoji="0" lang="el-GR" sz="10000" b="1" i="0" u="none" strike="noStrike" cap="none" spc="0" normalizeH="0" baseline="0" dirty="0">
              <a:ln>
                <a:noFill/>
              </a:ln>
              <a:solidFill>
                <a:srgbClr val="2F7788"/>
              </a:solidFill>
              <a:effectLst/>
              <a:uFillTx/>
              <a:latin typeface="Roboto Black" panose="02000000000000000000" pitchFamily="2" charset="0"/>
              <a:ea typeface="Roboto Black" panose="02000000000000000000" pitchFamily="2" charset="0"/>
              <a:cs typeface="Arial" panose="020B0604020202020204" pitchFamily="34" charset="0"/>
              <a:sym typeface="Helvetica Neue"/>
            </a:endParaRPr>
          </a:p>
        </p:txBody>
      </p:sp>
      <p:sp>
        <p:nvSpPr>
          <p:cNvPr id="208"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04F4208C-C1B9-DBF2-7FA3-0ACD6A295D50}"/>
              </a:ext>
            </a:extLst>
          </p:cNvPr>
          <p:cNvSpPr txBox="1"/>
          <p:nvPr/>
        </p:nvSpPr>
        <p:spPr>
          <a:xfrm>
            <a:off x="10152092" y="3264286"/>
            <a:ext cx="4786520" cy="689444"/>
          </a:xfrm>
          <a:prstGeom prst="rect">
            <a:avLst/>
          </a:prstGeom>
          <a:ln w="12700">
            <a:miter lim="400000"/>
          </a:ln>
        </p:spPr>
        <p:txBody>
          <a:bodyPr wrap="square" lIns="50780" tIns="50780" rIns="50780" bIns="50780" anchor="t">
            <a:spAutoFit/>
          </a:bodyPr>
          <a:lstStyle>
            <a:lvl1pPr algn="l" defTabSz="821690">
              <a:lnSpc>
                <a:spcPct val="130000"/>
              </a:lnSpc>
              <a:defRPr sz="2500" b="0" i="1">
                <a:solidFill>
                  <a:srgbClr val="35332E"/>
                </a:solidFill>
                <a:latin typeface="Arial" panose="020B0604020202020204"/>
                <a:ea typeface="Arial" panose="020B0604020202020204"/>
                <a:cs typeface="Arial" panose="020B0604020202020204"/>
                <a:sym typeface="Arial" panose="020B0604020202020204"/>
              </a:defRPr>
            </a:lvl1pPr>
          </a:lstStyle>
          <a:p>
            <a:pPr algn="ctr">
              <a:lnSpc>
                <a:spcPct val="120000"/>
              </a:lnSpc>
              <a:spcBef>
                <a:spcPts val="600"/>
              </a:spcBef>
              <a:buClr>
                <a:srgbClr val="2F7788"/>
              </a:buClr>
              <a:buSzPct val="120000"/>
            </a:pPr>
            <a:r>
              <a:rPr lang="el-GR" sz="3500" b="1" i="0" dirty="0">
                <a:solidFill>
                  <a:srgbClr val="E38C19"/>
                </a:solidFill>
              </a:rPr>
              <a:t>Ανθρώπινο</a:t>
            </a:r>
            <a:r>
              <a:rPr lang="en-GB" sz="3500" b="1" i="0" dirty="0">
                <a:solidFill>
                  <a:srgbClr val="E38C19"/>
                </a:solidFill>
              </a:rPr>
              <a:t> </a:t>
            </a:r>
            <a:r>
              <a:rPr lang="el-GR" sz="3500" b="1" i="0" dirty="0">
                <a:solidFill>
                  <a:srgbClr val="E38C19"/>
                </a:solidFill>
              </a:rPr>
              <a:t>Δυναμικό</a:t>
            </a:r>
          </a:p>
        </p:txBody>
      </p:sp>
      <p:sp>
        <p:nvSpPr>
          <p:cNvPr id="213" name="TextBox 212">
            <a:extLst>
              <a:ext uri="{FF2B5EF4-FFF2-40B4-BE49-F238E27FC236}">
                <a16:creationId xmlns:a16="http://schemas.microsoft.com/office/drawing/2014/main" id="{C043861C-A6E8-E419-7577-2D69EDB6506D}"/>
              </a:ext>
            </a:extLst>
          </p:cNvPr>
          <p:cNvSpPr txBox="1"/>
          <p:nvPr/>
        </p:nvSpPr>
        <p:spPr>
          <a:xfrm>
            <a:off x="11724546" y="9765865"/>
            <a:ext cx="1641612"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l-GR" sz="10000" b="1" i="0" u="none" strike="noStrike" cap="none" spc="0" normalizeH="0" baseline="0" dirty="0">
                <a:ln>
                  <a:noFill/>
                </a:ln>
                <a:solidFill>
                  <a:srgbClr val="2F7788"/>
                </a:solidFill>
                <a:effectLst/>
                <a:uFillTx/>
                <a:latin typeface="Roboto Black" panose="02000000000000000000" pitchFamily="2" charset="0"/>
                <a:ea typeface="Roboto Black" panose="02000000000000000000" pitchFamily="2" charset="0"/>
                <a:cs typeface="Arial" panose="020B0604020202020204" pitchFamily="34" charset="0"/>
                <a:sym typeface="Helvetica Neue"/>
              </a:rPr>
              <a:t>5</a:t>
            </a:r>
          </a:p>
        </p:txBody>
      </p:sp>
      <p:sp>
        <p:nvSpPr>
          <p:cNvPr id="214"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CC6C9120-C8B9-1FB4-6023-1386579F9C9A}"/>
              </a:ext>
            </a:extLst>
          </p:cNvPr>
          <p:cNvSpPr txBox="1"/>
          <p:nvPr/>
        </p:nvSpPr>
        <p:spPr>
          <a:xfrm>
            <a:off x="10069525" y="8209916"/>
            <a:ext cx="4951654" cy="1335775"/>
          </a:xfrm>
          <a:prstGeom prst="rect">
            <a:avLst/>
          </a:prstGeom>
          <a:ln w="12700">
            <a:miter lim="400000"/>
          </a:ln>
        </p:spPr>
        <p:txBody>
          <a:bodyPr wrap="square" lIns="50780" tIns="50780" rIns="50780" bIns="50780" anchor="t">
            <a:spAutoFit/>
          </a:bodyPr>
          <a:lstStyle>
            <a:lvl1pPr algn="l" defTabSz="821690">
              <a:lnSpc>
                <a:spcPct val="130000"/>
              </a:lnSpc>
              <a:defRPr sz="2500" b="0" i="1">
                <a:solidFill>
                  <a:srgbClr val="35332E"/>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3500" b="1" i="0" dirty="0">
                <a:solidFill>
                  <a:srgbClr val="E38C19"/>
                </a:solidFill>
              </a:rPr>
              <a:t>Διευθύνσεις</a:t>
            </a:r>
            <a:endParaRPr lang="en-GB" sz="3500" b="1" i="0" dirty="0">
              <a:solidFill>
                <a:srgbClr val="E38C19"/>
              </a:solidFill>
            </a:endParaRPr>
          </a:p>
          <a:p>
            <a:pPr algn="ctr">
              <a:lnSpc>
                <a:spcPct val="120000"/>
              </a:lnSpc>
              <a:buClr>
                <a:srgbClr val="2F7788"/>
              </a:buClr>
              <a:buSzPct val="120000"/>
            </a:pPr>
            <a:r>
              <a:rPr lang="el-GR" sz="3500" b="1" i="0" dirty="0">
                <a:solidFill>
                  <a:srgbClr val="E38C19"/>
                </a:solidFill>
              </a:rPr>
              <a:t>Διοίκησης</a:t>
            </a:r>
          </a:p>
        </p:txBody>
      </p:sp>
      <p:sp>
        <p:nvSpPr>
          <p:cNvPr id="217" name="TextBox 216">
            <a:extLst>
              <a:ext uri="{FF2B5EF4-FFF2-40B4-BE49-F238E27FC236}">
                <a16:creationId xmlns:a16="http://schemas.microsoft.com/office/drawing/2014/main" id="{0013B3AF-10BE-6CD6-2210-99E7AEB8F4E6}"/>
              </a:ext>
            </a:extLst>
          </p:cNvPr>
          <p:cNvSpPr txBox="1"/>
          <p:nvPr/>
        </p:nvSpPr>
        <p:spPr>
          <a:xfrm>
            <a:off x="20506276" y="9712717"/>
            <a:ext cx="2126984"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l-GR" sz="10000" b="1" i="0" u="none" strike="noStrike" cap="none" spc="0" normalizeH="0" baseline="0" dirty="0">
                <a:ln>
                  <a:noFill/>
                </a:ln>
                <a:solidFill>
                  <a:srgbClr val="2F7788"/>
                </a:solidFill>
                <a:effectLst/>
                <a:uFillTx/>
                <a:latin typeface="Roboto Black" panose="02000000000000000000" pitchFamily="2" charset="0"/>
                <a:ea typeface="Roboto Black" panose="02000000000000000000" pitchFamily="2" charset="0"/>
                <a:cs typeface="Arial" panose="020B0604020202020204" pitchFamily="34" charset="0"/>
                <a:sym typeface="Helvetica Neue"/>
              </a:rPr>
              <a:t>3</a:t>
            </a:r>
          </a:p>
        </p:txBody>
      </p:sp>
      <p:sp>
        <p:nvSpPr>
          <p:cNvPr id="218"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09243E51-0766-904A-EF69-3F1037AAF30C}"/>
              </a:ext>
            </a:extLst>
          </p:cNvPr>
          <p:cNvSpPr txBox="1"/>
          <p:nvPr/>
        </p:nvSpPr>
        <p:spPr>
          <a:xfrm>
            <a:off x="19031507" y="7960532"/>
            <a:ext cx="5225359" cy="1982105"/>
          </a:xfrm>
          <a:prstGeom prst="rect">
            <a:avLst/>
          </a:prstGeom>
          <a:ln w="12700">
            <a:miter lim="400000"/>
          </a:ln>
        </p:spPr>
        <p:txBody>
          <a:bodyPr wrap="square" lIns="50780" tIns="50780" rIns="50780" bIns="50780" anchor="t">
            <a:spAutoFit/>
          </a:bodyPr>
          <a:lstStyle>
            <a:lvl1pPr algn="l" defTabSz="821690">
              <a:lnSpc>
                <a:spcPct val="130000"/>
              </a:lnSpc>
              <a:defRPr sz="2500" b="0" i="1">
                <a:solidFill>
                  <a:srgbClr val="35332E"/>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3500" b="1" i="0" dirty="0">
                <a:solidFill>
                  <a:srgbClr val="E38C19"/>
                </a:solidFill>
              </a:rPr>
              <a:t>Ημικρατικοί</a:t>
            </a:r>
            <a:endParaRPr lang="en-GB" sz="3500" b="1" i="0" dirty="0">
              <a:solidFill>
                <a:srgbClr val="E38C19"/>
              </a:solidFill>
            </a:endParaRPr>
          </a:p>
          <a:p>
            <a:pPr algn="ctr">
              <a:lnSpc>
                <a:spcPct val="120000"/>
              </a:lnSpc>
              <a:buClr>
                <a:srgbClr val="2F7788"/>
              </a:buClr>
              <a:buSzPct val="120000"/>
            </a:pPr>
            <a:r>
              <a:rPr lang="el-GR" sz="3500" b="1" i="0" dirty="0">
                <a:solidFill>
                  <a:srgbClr val="E38C19"/>
                </a:solidFill>
              </a:rPr>
              <a:t>και Άλλοι </a:t>
            </a:r>
          </a:p>
          <a:p>
            <a:pPr algn="ctr">
              <a:lnSpc>
                <a:spcPct val="120000"/>
              </a:lnSpc>
              <a:buClr>
                <a:srgbClr val="2F7788"/>
              </a:buClr>
              <a:buSzPct val="120000"/>
            </a:pPr>
            <a:r>
              <a:rPr lang="el-GR" sz="3500" b="1" i="0" dirty="0">
                <a:solidFill>
                  <a:srgbClr val="E38C19"/>
                </a:solidFill>
              </a:rPr>
              <a:t>Οργανισμοί</a:t>
            </a:r>
          </a:p>
        </p:txBody>
      </p:sp>
      <p:sp>
        <p:nvSpPr>
          <p:cNvPr id="219" name="Line">
            <a:extLst>
              <a:ext uri="{FF2B5EF4-FFF2-40B4-BE49-F238E27FC236}">
                <a16:creationId xmlns:a16="http://schemas.microsoft.com/office/drawing/2014/main" id="{3C2D7EDD-D748-5FF9-1E48-EE882A1A140B}"/>
              </a:ext>
            </a:extLst>
          </p:cNvPr>
          <p:cNvSpPr/>
          <p:nvPr/>
        </p:nvSpPr>
        <p:spPr>
          <a:xfrm rot="5400000">
            <a:off x="16600137" y="-721647"/>
            <a:ext cx="36861" cy="13015737"/>
          </a:xfrm>
          <a:prstGeom prst="line">
            <a:avLst/>
          </a:prstGeom>
          <a:ln w="25400">
            <a:solidFill>
              <a:srgbClr val="2F7788"/>
            </a:solidFill>
            <a:miter lim="400000"/>
          </a:ln>
        </p:spPr>
        <p:txBody>
          <a:bodyPr lIns="26779" tIns="26779" rIns="26779" bIns="26779" anchor="ctr"/>
          <a:lstStyle/>
          <a:p>
            <a:pPr defTabSz="307975">
              <a:defRPr sz="3200" b="0">
                <a:latin typeface="Avenir Light"/>
                <a:ea typeface="Avenir Light"/>
                <a:cs typeface="Avenir Light"/>
                <a:sym typeface="Avenir Light"/>
              </a:defRPr>
            </a:pPr>
            <a:endParaRPr sz="12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220" name="Line">
            <a:extLst>
              <a:ext uri="{FF2B5EF4-FFF2-40B4-BE49-F238E27FC236}">
                <a16:creationId xmlns:a16="http://schemas.microsoft.com/office/drawing/2014/main" id="{E51A7260-C8B6-D2B0-580D-1C5741D2A210}"/>
              </a:ext>
            </a:extLst>
          </p:cNvPr>
          <p:cNvSpPr/>
          <p:nvPr/>
        </p:nvSpPr>
        <p:spPr>
          <a:xfrm rot="5400000" flipV="1">
            <a:off x="14302025" y="6335476"/>
            <a:ext cx="9966293" cy="0"/>
          </a:xfrm>
          <a:prstGeom prst="line">
            <a:avLst/>
          </a:prstGeom>
          <a:ln w="25400">
            <a:solidFill>
              <a:srgbClr val="2F7788"/>
            </a:solidFill>
            <a:miter lim="400000"/>
          </a:ln>
        </p:spPr>
        <p:txBody>
          <a:bodyPr lIns="26779" tIns="26779" rIns="26779" bIns="26779" anchor="ctr"/>
          <a:lstStyle/>
          <a:p>
            <a:pPr defTabSz="307975">
              <a:defRPr sz="3200" b="0">
                <a:latin typeface="Avenir Light"/>
                <a:ea typeface="Avenir Light"/>
                <a:cs typeface="Avenir Light"/>
                <a:sym typeface="Avenir Light"/>
              </a:defRPr>
            </a:pPr>
            <a:endParaRPr sz="12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221" name="TextBox 220">
            <a:extLst>
              <a:ext uri="{FF2B5EF4-FFF2-40B4-BE49-F238E27FC236}">
                <a16:creationId xmlns:a16="http://schemas.microsoft.com/office/drawing/2014/main" id="{032EB1F5-F9D9-EFAD-9022-D80A6EAEED9C}"/>
              </a:ext>
            </a:extLst>
          </p:cNvPr>
          <p:cNvSpPr txBox="1"/>
          <p:nvPr/>
        </p:nvSpPr>
        <p:spPr>
          <a:xfrm>
            <a:off x="1894996" y="9662280"/>
            <a:ext cx="1840440"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10000" b="1" i="0" u="none" strike="noStrike" cap="none" spc="0" normalizeH="0" baseline="0" dirty="0">
                <a:ln>
                  <a:noFill/>
                </a:ln>
                <a:solidFill>
                  <a:schemeClr val="bg1"/>
                </a:solidFill>
                <a:effectLst/>
                <a:uFillTx/>
                <a:latin typeface="Roboto Black" panose="02000000000000000000" pitchFamily="2" charset="0"/>
                <a:ea typeface="Roboto Black" panose="02000000000000000000" pitchFamily="2" charset="0"/>
                <a:cs typeface="Arial" panose="020B0604020202020204" pitchFamily="34" charset="0"/>
                <a:sym typeface="Helvetica Neue"/>
              </a:rPr>
              <a:t>1</a:t>
            </a:r>
            <a:endParaRPr kumimoji="0" lang="el-GR" sz="10000" b="1" i="0" u="none" strike="noStrike" cap="none" spc="0" normalizeH="0" baseline="0" dirty="0">
              <a:ln>
                <a:noFill/>
              </a:ln>
              <a:solidFill>
                <a:schemeClr val="bg1"/>
              </a:solidFill>
              <a:effectLst/>
              <a:uFillTx/>
              <a:latin typeface="Roboto Black" panose="02000000000000000000" pitchFamily="2" charset="0"/>
              <a:ea typeface="Roboto Black" panose="02000000000000000000" pitchFamily="2" charset="0"/>
              <a:cs typeface="Arial" panose="020B0604020202020204" pitchFamily="34" charset="0"/>
              <a:sym typeface="Helvetica Neue"/>
            </a:endParaRPr>
          </a:p>
        </p:txBody>
      </p:sp>
      <p:sp>
        <p:nvSpPr>
          <p:cNvPr id="222"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725CD37D-58FE-D7E3-CA41-FD8FE7888E7B}"/>
              </a:ext>
            </a:extLst>
          </p:cNvPr>
          <p:cNvSpPr txBox="1"/>
          <p:nvPr/>
        </p:nvSpPr>
        <p:spPr>
          <a:xfrm>
            <a:off x="2717729" y="9809030"/>
            <a:ext cx="4319625" cy="1335775"/>
          </a:xfrm>
          <a:prstGeom prst="rect">
            <a:avLst/>
          </a:prstGeom>
          <a:ln w="12700">
            <a:miter lim="400000"/>
          </a:ln>
        </p:spPr>
        <p:txBody>
          <a:bodyPr wrap="square" lIns="50780" tIns="50780" rIns="50780" bIns="50780" anchor="t">
            <a:spAutoFit/>
          </a:bodyPr>
          <a:lstStyle>
            <a:lvl1pPr algn="l" defTabSz="821690">
              <a:lnSpc>
                <a:spcPct val="130000"/>
              </a:lnSpc>
              <a:defRPr sz="2500" b="0" i="1">
                <a:solidFill>
                  <a:srgbClr val="35332E"/>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500" i="0">
                <a:solidFill>
                  <a:schemeClr val="bg1"/>
                </a:solidFill>
              </a:rPr>
              <a:t>ΚΩΣΤΑΣ ΚΩΝΣΤΑΝΤΙΝΟΥ</a:t>
            </a:r>
            <a:endParaRPr lang="el-GR" sz="3500" i="0" dirty="0">
              <a:solidFill>
                <a:schemeClr val="bg1"/>
              </a:solidFill>
            </a:endParaRPr>
          </a:p>
        </p:txBody>
      </p:sp>
      <p:sp>
        <p:nvSpPr>
          <p:cNvPr id="10" name="ΥΠΟΥΡΓΕΙΟ ΟΙΚΟΝΟΜΙΚΩΝ">
            <a:extLst>
              <a:ext uri="{FF2B5EF4-FFF2-40B4-BE49-F238E27FC236}">
                <a16:creationId xmlns:a16="http://schemas.microsoft.com/office/drawing/2014/main" id="{BB176A62-552F-FB6F-D120-824350E17F50}"/>
              </a:ext>
            </a:extLst>
          </p:cNvPr>
          <p:cNvSpPr txBox="1">
            <a:spLocks/>
          </p:cNvSpPr>
          <p:nvPr/>
        </p:nvSpPr>
        <p:spPr>
          <a:xfrm>
            <a:off x="11104845" y="12629654"/>
            <a:ext cx="9605670" cy="61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a:p>
            <a:pPr hangingPunct="1"/>
            <a:endParaRPr lang="el-GR" dirty="0"/>
          </a:p>
        </p:txBody>
      </p:sp>
      <p:sp>
        <p:nvSpPr>
          <p:cNvPr id="8" name="Rectangle 7"/>
          <p:cNvSpPr/>
          <p:nvPr/>
        </p:nvSpPr>
        <p:spPr>
          <a:xfrm>
            <a:off x="9634517" y="13286054"/>
            <a:ext cx="356188" cy="461665"/>
          </a:xfrm>
          <a:prstGeom prst="rect">
            <a:avLst/>
          </a:prstGeom>
        </p:spPr>
        <p:txBody>
          <a:bodyPr wrap="none">
            <a:spAutoFit/>
          </a:bodyPr>
          <a:lstStyle/>
          <a:p>
            <a:fld id="{40C0577F-4958-4B9A-A3FC-32F8A6D57650}" type="slidenum">
              <a:rPr lang="el-GR" sz="2400" b="0">
                <a:latin typeface="Helvetica Neue Light"/>
                <a:sym typeface="Helvetica Neue Light"/>
              </a:rPr>
              <a:t>2</a:t>
            </a:fld>
            <a:endParaRPr lang="el-GR" dirty="0"/>
          </a:p>
        </p:txBody>
      </p:sp>
    </p:spTree>
    <p:extLst>
      <p:ext uri="{BB962C8B-B14F-4D97-AF65-F5344CB8AC3E}">
        <p14:creationId xmlns:p14="http://schemas.microsoft.com/office/powerpoint/2010/main" val="197740926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dirty="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dirty="0">
                <a:ln>
                  <a:noFill/>
                </a:ln>
                <a:solidFill>
                  <a:srgbClr val="5E5E5E"/>
                </a:solidFill>
                <a:effectLst/>
                <a:uLnTx/>
                <a:uFillTx/>
                <a:latin typeface="Arial"/>
                <a:cs typeface="Arial"/>
                <a:sym typeface="Arial"/>
              </a:rPr>
              <a:t> / ΠΝΕΥΜΑΤΙΚΑ ΔΙΚΑΙΩΜΑΤΑ 202</a:t>
            </a:r>
            <a:r>
              <a:rPr kumimoji="0" lang="el-GR" sz="1000" b="0" i="0" u="none" strike="noStrike" kern="0" cap="none" spc="0" normalizeH="0" baseline="0" noProof="0" dirty="0">
                <a:ln>
                  <a:noFill/>
                </a:ln>
                <a:solidFill>
                  <a:srgbClr val="5E5E5E"/>
                </a:solidFill>
                <a:effectLst/>
                <a:uLnTx/>
                <a:uFillTx/>
                <a:latin typeface="Arial"/>
                <a:cs typeface="Arial"/>
                <a:sym typeface="Arial"/>
              </a:rPr>
              <a:t>3</a:t>
            </a:r>
            <a:endParaRPr kumimoji="0" sz="1000" b="0" i="0" u="none" strike="noStrike" kern="0" cap="none" spc="0" normalizeH="0" baseline="0" noProof="0" dirty="0">
              <a:ln>
                <a:noFill/>
              </a:ln>
              <a:solidFill>
                <a:srgbClr val="5E5E5E"/>
              </a:solidFill>
              <a:effectLst/>
              <a:uLnTx/>
              <a:uFillTx/>
              <a:latin typeface="Arial"/>
              <a:cs typeface="Arial"/>
              <a:sym typeface="Arial"/>
            </a:endParaRPr>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8996303"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Ετ</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h</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σιο Σχ</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e</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διο Δρ</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a</a:t>
            </a:r>
            <a:r>
              <a:rPr kumimoji="0" lang="el-GR" sz="4000" b="1" i="0" u="none" strike="noStrike" kern="0" cap="all" spc="0" normalizeH="0" baseline="0" noProof="0" dirty="0" err="1">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σης</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l-GR" sz="5000" b="0" i="1" u="none" strike="noStrike" kern="0" cap="none" spc="150" normalizeH="0" baseline="0" noProof="0" dirty="0">
                <a:ln>
                  <a:noFill/>
                </a:ln>
                <a:solidFill>
                  <a:srgbClr val="307687"/>
                </a:solidFill>
                <a:effectLst/>
                <a:uLnTx/>
                <a:uFillTx/>
                <a:latin typeface="Arial" panose="020B0604020202020204" pitchFamily="34" charset="0"/>
                <a:cs typeface="Arial" panose="020B0604020202020204" pitchFamily="34" charset="0"/>
                <a:sym typeface="Arial" panose="020B0604020202020204"/>
              </a:rPr>
              <a:t>Ετήσιος Σχεδιασμός</a:t>
            </a: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2949689"/>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5E5E5E"/>
                </a:solidFill>
                <a:effectLst/>
                <a:uLnTx/>
                <a:uFillTx/>
                <a:latin typeface="Arial" panose="020B0604020202020204"/>
                <a:cs typeface="Arial" panose="020B0604020202020204"/>
                <a:sym typeface="Arial" panose="020B0604020202020204"/>
              </a:rPr>
              <a:t>Στόχος</a:t>
            </a:r>
            <a:endParaRPr kumimoji="0" lang="el-GR" sz="2400" b="1"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22" name="Subtitle here">
            <a:extLst>
              <a:ext uri="{FF2B5EF4-FFF2-40B4-BE49-F238E27FC236}">
                <a16:creationId xmlns:a16="http://schemas.microsoft.com/office/drawing/2014/main" id="{813F21C2-55D4-D080-478C-5B92F63F5A30}"/>
              </a:ext>
            </a:extLst>
          </p:cNvPr>
          <p:cNvSpPr txBox="1"/>
          <p:nvPr/>
        </p:nvSpPr>
        <p:spPr>
          <a:xfrm>
            <a:off x="1671902" y="5370571"/>
            <a:ext cx="5567495" cy="54579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Παρεμβάσεις</a:t>
            </a:r>
            <a:endParaRPr kumimoji="0" lang="el-GR"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49" name="Rectangle 48">
            <a:extLst>
              <a:ext uri="{FF2B5EF4-FFF2-40B4-BE49-F238E27FC236}">
                <a16:creationId xmlns:a16="http://schemas.microsoft.com/office/drawing/2014/main" id="{CB6CF44E-5D63-FA5A-748D-6CC969F7B7FA}"/>
              </a:ext>
            </a:extLst>
          </p:cNvPr>
          <p:cNvSpPr/>
          <p:nvPr/>
        </p:nvSpPr>
        <p:spPr>
          <a:xfrm>
            <a:off x="852000" y="3587974"/>
            <a:ext cx="5781882" cy="1009242"/>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1118043" y="3789787"/>
            <a:ext cx="5360894"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30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7" y="2119207"/>
            <a:ext cx="13625094" cy="77335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r>
              <a:rPr kumimoji="0" lang="el-GR" sz="4000" b="1" i="0" u="none" strike="noStrike" kern="0" cap="none" spc="150" normalizeH="0" baseline="0" noProof="0" dirty="0">
                <a:ln>
                  <a:noFill/>
                </a:ln>
                <a:solidFill>
                  <a:srgbClr val="E38C19"/>
                </a:solidFill>
                <a:effectLst/>
                <a:uLnTx/>
                <a:uFillTx/>
                <a:latin typeface="Arial" panose="020B0604020202020204"/>
                <a:cs typeface="Arial" panose="020B0604020202020204"/>
                <a:sym typeface="Arial" panose="020B0604020202020204"/>
              </a:rPr>
              <a:t>Σχέδιο Δράσης Σεπτέμβριος 23 – Δεκέμβριος 24</a:t>
            </a:r>
          </a:p>
        </p:txBody>
      </p:sp>
      <p:pic>
        <p:nvPicPr>
          <p:cNvPr id="243" name="Image" descr="Image"/>
          <p:cNvPicPr>
            <a:picLocks noChangeAspect="1"/>
          </p:cNvPicPr>
          <p:nvPr/>
        </p:nvPicPr>
        <p:blipFill>
          <a:blip r:embed="rId3"/>
          <a:stretch>
            <a:fillRect/>
          </a:stretch>
        </p:blipFill>
        <p:spPr>
          <a:xfrm>
            <a:off x="8904963" y="10569732"/>
            <a:ext cx="15700723" cy="3345352"/>
          </a:xfrm>
          <a:prstGeom prst="rect">
            <a:avLst/>
          </a:prstGeom>
          <a:ln w="12700">
            <a:miter lim="400000"/>
          </a:ln>
        </p:spPr>
      </p:pic>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pPr hangingPunct="1"/>
            <a:r>
              <a:rPr lang="el-GR" dirty="0"/>
              <a:t>ΥΦΥΠΟΥΡΓΕΙΟ ΤΟΥΡΙΣΜΟΥ</a:t>
            </a:r>
          </a:p>
        </p:txBody>
      </p:sp>
      <p:sp>
        <p:nvSpPr>
          <p:cNvPr id="50" name="Subtitle here">
            <a:extLst>
              <a:ext uri="{FF2B5EF4-FFF2-40B4-BE49-F238E27FC236}">
                <a16:creationId xmlns:a16="http://schemas.microsoft.com/office/drawing/2014/main" id="{813F21C2-55D4-D080-478C-5B92F63F5A30}"/>
              </a:ext>
            </a:extLst>
          </p:cNvPr>
          <p:cNvSpPr txBox="1"/>
          <p:nvPr/>
        </p:nvSpPr>
        <p:spPr>
          <a:xfrm>
            <a:off x="8620097" y="5282865"/>
            <a:ext cx="1980700"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Έναρξη /</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Ολοκλήρωση</a:t>
            </a:r>
            <a:endParaRPr kumimoji="0" lang="el-GR"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51" name="Subtitle here">
            <a:extLst>
              <a:ext uri="{FF2B5EF4-FFF2-40B4-BE49-F238E27FC236}">
                <a16:creationId xmlns:a16="http://schemas.microsoft.com/office/drawing/2014/main" id="{813F21C2-55D4-D080-478C-5B92F63F5A30}"/>
              </a:ext>
            </a:extLst>
          </p:cNvPr>
          <p:cNvSpPr txBox="1"/>
          <p:nvPr/>
        </p:nvSpPr>
        <p:spPr>
          <a:xfrm>
            <a:off x="10889411" y="5321530"/>
            <a:ext cx="1865642"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Συναρμόδια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Υπουργεία</a:t>
            </a:r>
            <a:endParaRPr kumimoji="0" lang="el-GR"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53" name="Subtitle here">
            <a:extLst>
              <a:ext uri="{FF2B5EF4-FFF2-40B4-BE49-F238E27FC236}">
                <a16:creationId xmlns:a16="http://schemas.microsoft.com/office/drawing/2014/main" id="{813F21C2-55D4-D080-478C-5B92F63F5A30}"/>
              </a:ext>
            </a:extLst>
          </p:cNvPr>
          <p:cNvSpPr txBox="1"/>
          <p:nvPr/>
        </p:nvSpPr>
        <p:spPr>
          <a:xfrm>
            <a:off x="12868644" y="5321530"/>
            <a:ext cx="1513263"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Υπηρεσία</a:t>
            </a:r>
            <a:endParaRPr kumimoji="0" lang="el-GR"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54" name="Subtitle here">
            <a:extLst>
              <a:ext uri="{FF2B5EF4-FFF2-40B4-BE49-F238E27FC236}">
                <a16:creationId xmlns:a16="http://schemas.microsoft.com/office/drawing/2014/main" id="{813F21C2-55D4-D080-478C-5B92F63F5A30}"/>
              </a:ext>
            </a:extLst>
          </p:cNvPr>
          <p:cNvSpPr txBox="1"/>
          <p:nvPr/>
        </p:nvSpPr>
        <p:spPr>
          <a:xfrm>
            <a:off x="14737341" y="5267035"/>
            <a:ext cx="2311955"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Εξασφαλισμένη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χρηματ/ση</a:t>
            </a:r>
            <a:endParaRPr kumimoji="0" lang="el-GR"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56" name="Subtitle here">
            <a:extLst>
              <a:ext uri="{FF2B5EF4-FFF2-40B4-BE49-F238E27FC236}">
                <a16:creationId xmlns:a16="http://schemas.microsoft.com/office/drawing/2014/main" id="{813F21C2-55D4-D080-478C-5B92F63F5A30}"/>
              </a:ext>
            </a:extLst>
          </p:cNvPr>
          <p:cNvSpPr txBox="1"/>
          <p:nvPr/>
        </p:nvSpPr>
        <p:spPr>
          <a:xfrm>
            <a:off x="17183027" y="5158455"/>
            <a:ext cx="1704714"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Πηγές</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χρηματ/σης</a:t>
            </a:r>
            <a:endParaRPr kumimoji="0" lang="el-GR"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pic>
        <p:nvPicPr>
          <p:cNvPr id="59" name="Picture 58"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2912" y="2869174"/>
            <a:ext cx="2157010" cy="2092912"/>
          </a:xfrm>
          <a:prstGeom prst="rect">
            <a:avLst/>
          </a:prstGeom>
        </p:spPr>
      </p:pic>
      <p:sp>
        <p:nvSpPr>
          <p:cNvPr id="62" name="Subtitle here">
            <a:extLst>
              <a:ext uri="{FF2B5EF4-FFF2-40B4-BE49-F238E27FC236}">
                <a16:creationId xmlns:a16="http://schemas.microsoft.com/office/drawing/2014/main" id="{813F21C2-55D4-D080-478C-5B92F63F5A30}"/>
              </a:ext>
            </a:extLst>
          </p:cNvPr>
          <p:cNvSpPr txBox="1"/>
          <p:nvPr/>
        </p:nvSpPr>
        <p:spPr>
          <a:xfrm>
            <a:off x="21062396" y="5334966"/>
            <a:ext cx="2299808"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Είδος</a:t>
            </a:r>
            <a:endParaRPr kumimoji="0" lang="en-US"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Παρέμβασης</a:t>
            </a:r>
            <a:endParaRPr kumimoji="0" lang="el-GR"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63" name="Rectangle 62">
            <a:extLst>
              <a:ext uri="{FF2B5EF4-FFF2-40B4-BE49-F238E27FC236}">
                <a16:creationId xmlns:a16="http://schemas.microsoft.com/office/drawing/2014/main" id="{2E0EF208-5ACA-609D-12B2-DE736D8F4E6F}"/>
              </a:ext>
            </a:extLst>
          </p:cNvPr>
          <p:cNvSpPr/>
          <p:nvPr/>
        </p:nvSpPr>
        <p:spPr>
          <a:xfrm>
            <a:off x="517315" y="4992309"/>
            <a:ext cx="903378" cy="6415419"/>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7" name="Subtitle here">
            <a:extLst>
              <a:ext uri="{FF2B5EF4-FFF2-40B4-BE49-F238E27FC236}">
                <a16:creationId xmlns:a16="http://schemas.microsoft.com/office/drawing/2014/main" id="{813F21C2-55D4-D080-478C-5B92F63F5A30}"/>
              </a:ext>
            </a:extLst>
          </p:cNvPr>
          <p:cNvSpPr txBox="1"/>
          <p:nvPr/>
        </p:nvSpPr>
        <p:spPr>
          <a:xfrm>
            <a:off x="1008367" y="6675982"/>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1</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0" name="Subtitle here">
            <a:extLst>
              <a:ext uri="{FF2B5EF4-FFF2-40B4-BE49-F238E27FC236}">
                <a16:creationId xmlns:a16="http://schemas.microsoft.com/office/drawing/2014/main" id="{813F21C2-55D4-D080-478C-5B92F63F5A30}"/>
              </a:ext>
            </a:extLst>
          </p:cNvPr>
          <p:cNvSpPr txBox="1"/>
          <p:nvPr/>
        </p:nvSpPr>
        <p:spPr>
          <a:xfrm>
            <a:off x="963551" y="9253223"/>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cxnSp>
        <p:nvCxnSpPr>
          <p:cNvPr id="11" name="Straight Connector 10"/>
          <p:cNvCxnSpPr>
            <a:cxnSpLocks/>
          </p:cNvCxnSpPr>
          <p:nvPr/>
        </p:nvCxnSpPr>
        <p:spPr>
          <a:xfrm>
            <a:off x="8652231" y="5026476"/>
            <a:ext cx="0" cy="642115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7" name="Straight Connector 86"/>
          <p:cNvCxnSpPr>
            <a:cxnSpLocks/>
          </p:cNvCxnSpPr>
          <p:nvPr/>
        </p:nvCxnSpPr>
        <p:spPr>
          <a:xfrm>
            <a:off x="10879470" y="5042157"/>
            <a:ext cx="0" cy="6347087"/>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8" name="Straight Connector 87"/>
          <p:cNvCxnSpPr>
            <a:cxnSpLocks/>
          </p:cNvCxnSpPr>
          <p:nvPr/>
        </p:nvCxnSpPr>
        <p:spPr>
          <a:xfrm flipH="1">
            <a:off x="12800173" y="5057839"/>
            <a:ext cx="22283" cy="6372548"/>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9" name="Straight Connector 88"/>
          <p:cNvCxnSpPr>
            <a:cxnSpLocks/>
          </p:cNvCxnSpPr>
          <p:nvPr/>
        </p:nvCxnSpPr>
        <p:spPr>
          <a:xfrm>
            <a:off x="14719056" y="5067014"/>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0" name="Straight Connector 89"/>
          <p:cNvCxnSpPr>
            <a:cxnSpLocks/>
          </p:cNvCxnSpPr>
          <p:nvPr/>
        </p:nvCxnSpPr>
        <p:spPr>
          <a:xfrm>
            <a:off x="17095383" y="5057839"/>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1" name="Straight Connector 90"/>
          <p:cNvCxnSpPr>
            <a:cxnSpLocks/>
          </p:cNvCxnSpPr>
          <p:nvPr/>
        </p:nvCxnSpPr>
        <p:spPr>
          <a:xfrm>
            <a:off x="18998873" y="5092004"/>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2" name="Straight Connector 91"/>
          <p:cNvCxnSpPr>
            <a:cxnSpLocks/>
          </p:cNvCxnSpPr>
          <p:nvPr/>
        </p:nvCxnSpPr>
        <p:spPr>
          <a:xfrm>
            <a:off x="21072688" y="5131908"/>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08" name="Straight Connector 107"/>
          <p:cNvCxnSpPr>
            <a:cxnSpLocks/>
          </p:cNvCxnSpPr>
          <p:nvPr/>
        </p:nvCxnSpPr>
        <p:spPr>
          <a:xfrm flipH="1">
            <a:off x="1226830" y="4983398"/>
            <a:ext cx="22263061" cy="21389"/>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13" name="Subtitle here">
            <a:extLst>
              <a:ext uri="{FF2B5EF4-FFF2-40B4-BE49-F238E27FC236}">
                <a16:creationId xmlns:a16="http://schemas.microsoft.com/office/drawing/2014/main" id="{813F21C2-55D4-D080-478C-5B92F63F5A30}"/>
              </a:ext>
            </a:extLst>
          </p:cNvPr>
          <p:cNvSpPr txBox="1"/>
          <p:nvPr/>
        </p:nvSpPr>
        <p:spPr>
          <a:xfrm>
            <a:off x="1774730" y="6409079"/>
            <a:ext cx="193331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16" name="Subtitle here">
            <a:extLst>
              <a:ext uri="{FF2B5EF4-FFF2-40B4-BE49-F238E27FC236}">
                <a16:creationId xmlns:a16="http://schemas.microsoft.com/office/drawing/2014/main" id="{813F21C2-55D4-D080-478C-5B92F63F5A30}"/>
              </a:ext>
            </a:extLst>
          </p:cNvPr>
          <p:cNvSpPr txBox="1"/>
          <p:nvPr/>
        </p:nvSpPr>
        <p:spPr>
          <a:xfrm>
            <a:off x="1627243" y="6372782"/>
            <a:ext cx="6992854" cy="145680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200" i="0" spc="0" dirty="0">
                <a:solidFill>
                  <a:schemeClr val="tx1"/>
                </a:solidFill>
              </a:rPr>
              <a:t>Κατάθεση τροποποιητικού νομοσχεδίου «Ο Περί ξενοδοχείων και τουριστικών καταλυμάτων νόμος» και εξέταση της πιθανότητας απλοποίησης της διαδικασίας </a:t>
            </a:r>
            <a:r>
              <a:rPr lang="el-GR" sz="2200" i="0" spc="0" dirty="0" err="1">
                <a:solidFill>
                  <a:schemeClr val="tx1"/>
                </a:solidFill>
              </a:rPr>
              <a:t>αδειοδότησης</a:t>
            </a:r>
            <a:r>
              <a:rPr lang="el-GR" sz="2200" i="0" spc="0" dirty="0">
                <a:solidFill>
                  <a:schemeClr val="tx1"/>
                </a:solidFill>
              </a:rPr>
              <a:t>  τουριστικών καταλυμάτων.</a:t>
            </a:r>
          </a:p>
        </p:txBody>
      </p:sp>
      <p:cxnSp>
        <p:nvCxnSpPr>
          <p:cNvPr id="124" name="Straight Connector 123"/>
          <p:cNvCxnSpPr>
            <a:cxnSpLocks/>
          </p:cNvCxnSpPr>
          <p:nvPr/>
        </p:nvCxnSpPr>
        <p:spPr>
          <a:xfrm flipH="1">
            <a:off x="1420693" y="7782377"/>
            <a:ext cx="22069198" cy="12397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6" name="Straight Connector 125"/>
          <p:cNvCxnSpPr>
            <a:cxnSpLocks/>
          </p:cNvCxnSpPr>
          <p:nvPr/>
        </p:nvCxnSpPr>
        <p:spPr>
          <a:xfrm flipH="1">
            <a:off x="1420693" y="11423023"/>
            <a:ext cx="22111307"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9" name="Straight Connector 128"/>
          <p:cNvCxnSpPr>
            <a:cxnSpLocks/>
          </p:cNvCxnSpPr>
          <p:nvPr/>
        </p:nvCxnSpPr>
        <p:spPr>
          <a:xfrm>
            <a:off x="23489891" y="4962086"/>
            <a:ext cx="0" cy="648554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30" name="Subtitle here">
            <a:extLst>
              <a:ext uri="{FF2B5EF4-FFF2-40B4-BE49-F238E27FC236}">
                <a16:creationId xmlns:a16="http://schemas.microsoft.com/office/drawing/2014/main" id="{813F21C2-55D4-D080-478C-5B92F63F5A30}"/>
              </a:ext>
            </a:extLst>
          </p:cNvPr>
          <p:cNvSpPr txBox="1"/>
          <p:nvPr/>
        </p:nvSpPr>
        <p:spPr>
          <a:xfrm>
            <a:off x="1585385" y="8140043"/>
            <a:ext cx="6967986"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400" i="0" spc="0" dirty="0">
                <a:solidFill>
                  <a:schemeClr val="tx1"/>
                </a:solidFill>
                <a:latin typeface="Arial" panose="020B0604020202020204" pitchFamily="34" charset="0"/>
                <a:cs typeface="Arial" panose="020B0604020202020204" pitchFamily="34" charset="0"/>
              </a:rPr>
              <a:t>Ετοιμασία νέου θεσμικού πλαισίου για κέντρα αναψυχής</a:t>
            </a:r>
          </a:p>
        </p:txBody>
      </p:sp>
      <p:cxnSp>
        <p:nvCxnSpPr>
          <p:cNvPr id="131" name="Straight Connector 130"/>
          <p:cNvCxnSpPr>
            <a:cxnSpLocks/>
          </p:cNvCxnSpPr>
          <p:nvPr/>
        </p:nvCxnSpPr>
        <p:spPr>
          <a:xfrm flipH="1">
            <a:off x="1490109" y="6307478"/>
            <a:ext cx="21999782"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48" name="Subtitle here">
            <a:extLst>
              <a:ext uri="{FF2B5EF4-FFF2-40B4-BE49-F238E27FC236}">
                <a16:creationId xmlns:a16="http://schemas.microsoft.com/office/drawing/2014/main" id="{813F21C2-55D4-D080-478C-5B92F63F5A30}"/>
              </a:ext>
            </a:extLst>
          </p:cNvPr>
          <p:cNvSpPr txBox="1"/>
          <p:nvPr/>
        </p:nvSpPr>
        <p:spPr>
          <a:xfrm>
            <a:off x="8703017" y="6566894"/>
            <a:ext cx="2032948" cy="80733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l-GR" sz="2000" i="0" spc="0" noProof="0" dirty="0">
                <a:solidFill>
                  <a:schemeClr val="tx1"/>
                </a:solidFill>
                <a:latin typeface="Arial" panose="020B0604020202020204" pitchFamily="34" charset="0"/>
                <a:cs typeface="Arial" panose="020B0604020202020204" pitchFamily="34" charset="0"/>
              </a:rPr>
              <a:t>Συνεχιζόμενη Δράση</a:t>
            </a:r>
            <a:endParaRPr kumimoji="0" lang="el-GR"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150" name="Subtitle here">
            <a:extLst>
              <a:ext uri="{FF2B5EF4-FFF2-40B4-BE49-F238E27FC236}">
                <a16:creationId xmlns:a16="http://schemas.microsoft.com/office/drawing/2014/main" id="{813F21C2-55D4-D080-478C-5B92F63F5A30}"/>
              </a:ext>
            </a:extLst>
          </p:cNvPr>
          <p:cNvSpPr txBox="1"/>
          <p:nvPr/>
        </p:nvSpPr>
        <p:spPr>
          <a:xfrm>
            <a:off x="13106272" y="7102202"/>
            <a:ext cx="1552216"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1" name="Subtitle here">
            <a:extLst>
              <a:ext uri="{FF2B5EF4-FFF2-40B4-BE49-F238E27FC236}">
                <a16:creationId xmlns:a16="http://schemas.microsoft.com/office/drawing/2014/main" id="{813F21C2-55D4-D080-478C-5B92F63F5A30}"/>
              </a:ext>
            </a:extLst>
          </p:cNvPr>
          <p:cNvSpPr txBox="1"/>
          <p:nvPr/>
        </p:nvSpPr>
        <p:spPr>
          <a:xfrm>
            <a:off x="13052486" y="9290156"/>
            <a:ext cx="1694245"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2" name="Subtitle here">
            <a:extLst>
              <a:ext uri="{FF2B5EF4-FFF2-40B4-BE49-F238E27FC236}">
                <a16:creationId xmlns:a16="http://schemas.microsoft.com/office/drawing/2014/main" id="{813F21C2-55D4-D080-478C-5B92F63F5A30}"/>
              </a:ext>
            </a:extLst>
          </p:cNvPr>
          <p:cNvSpPr txBox="1"/>
          <p:nvPr/>
        </p:nvSpPr>
        <p:spPr>
          <a:xfrm>
            <a:off x="16665403" y="7100598"/>
            <a:ext cx="155221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3" name="Subtitle here">
            <a:extLst>
              <a:ext uri="{FF2B5EF4-FFF2-40B4-BE49-F238E27FC236}">
                <a16:creationId xmlns:a16="http://schemas.microsoft.com/office/drawing/2014/main" id="{813F21C2-55D4-D080-478C-5B92F63F5A30}"/>
              </a:ext>
            </a:extLst>
          </p:cNvPr>
          <p:cNvSpPr txBox="1"/>
          <p:nvPr/>
        </p:nvSpPr>
        <p:spPr>
          <a:xfrm>
            <a:off x="15090167" y="9253223"/>
            <a:ext cx="169424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4" name="Subtitle here">
            <a:extLst>
              <a:ext uri="{FF2B5EF4-FFF2-40B4-BE49-F238E27FC236}">
                <a16:creationId xmlns:a16="http://schemas.microsoft.com/office/drawing/2014/main" id="{813F21C2-55D4-D080-478C-5B92F63F5A30}"/>
              </a:ext>
            </a:extLst>
          </p:cNvPr>
          <p:cNvSpPr txBox="1"/>
          <p:nvPr/>
        </p:nvSpPr>
        <p:spPr>
          <a:xfrm>
            <a:off x="19277640" y="6710897"/>
            <a:ext cx="1585239"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rgbClr val="5E5E5E"/>
                </a:solidFill>
                <a:effectLst/>
                <a:uLnTx/>
                <a:uFillTx/>
                <a:latin typeface="Arial" panose="020B0604020202020204"/>
                <a:cs typeface="Arial" panose="020B0604020202020204"/>
                <a:sym typeface="Arial" panose="020B0604020202020204"/>
              </a:rPr>
              <a:t>-</a:t>
            </a:r>
            <a:endParaRPr kumimoji="0" lang="el-GR" sz="20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7" name="Line">
            <a:extLst>
              <a:ext uri="{FF2B5EF4-FFF2-40B4-BE49-F238E27FC236}">
                <a16:creationId xmlns:a16="http://schemas.microsoft.com/office/drawing/2014/main" id="{A1328507-483E-2BD3-5939-B7B39E42BAD8}"/>
              </a:ext>
            </a:extLst>
          </p:cNvPr>
          <p:cNvSpPr/>
          <p:nvPr/>
        </p:nvSpPr>
        <p:spPr>
          <a:xfrm>
            <a:off x="830182" y="4872592"/>
            <a:ext cx="22680000" cy="1"/>
          </a:xfrm>
          <a:prstGeom prst="line">
            <a:avLst/>
          </a:prstGeom>
          <a:ln w="25400">
            <a:solidFill>
              <a:srgbClr val="E38C19"/>
            </a:solidFill>
            <a:miter lim="400000"/>
          </a:ln>
        </p:spPr>
        <p:txBody>
          <a:bodyPr lIns="50800" tIns="50800" rIns="50800" bIns="50800" anchor="ctr"/>
          <a:lstStyle/>
          <a:p>
            <a:pPr marL="0" marR="0" lvl="0" indent="0" algn="ctr" defTabSz="825500" rtl="0" eaLnBrk="1" fontAlgn="auto" latinLnBrk="0" hangingPunct="0">
              <a:lnSpc>
                <a:spcPct val="80000"/>
              </a:lnSpc>
              <a:spcBef>
                <a:spcPts val="0"/>
              </a:spcBef>
              <a:spcAft>
                <a:spcPts val="0"/>
              </a:spcAft>
              <a:buClrTx/>
              <a:buSzTx/>
              <a:buFontTx/>
              <a:buNone/>
              <a:tabLst/>
              <a:defRPr sz="4000" b="0" cap="all">
                <a:solidFill>
                  <a:srgbClr val="838787"/>
                </a:solidFill>
                <a:latin typeface="Avenir Heavy"/>
                <a:ea typeface="Avenir Heavy"/>
                <a:cs typeface="Avenir Heavy"/>
                <a:sym typeface="Avenir Heavy"/>
              </a:defRPr>
            </a:pPr>
            <a:endParaRPr kumimoji="0" sz="4000" b="0" i="0" u="none" strike="noStrike" kern="0" cap="all" spc="0" normalizeH="0" baseline="0" noProof="0">
              <a:ln>
                <a:noFill/>
              </a:ln>
              <a:solidFill>
                <a:srgbClr val="838787"/>
              </a:solidFill>
              <a:effectLst/>
              <a:uLnTx/>
              <a:uFillTx/>
              <a:latin typeface="Avenir Heavy"/>
              <a:sym typeface="Avenir Heavy"/>
            </a:endParaRPr>
          </a:p>
        </p:txBody>
      </p:sp>
      <p:sp>
        <p:nvSpPr>
          <p:cNvPr id="57" name="Subtitle here">
            <a:extLst>
              <a:ext uri="{FF2B5EF4-FFF2-40B4-BE49-F238E27FC236}">
                <a16:creationId xmlns:a16="http://schemas.microsoft.com/office/drawing/2014/main" id="{813F21C2-55D4-D080-478C-5B92F63F5A30}"/>
              </a:ext>
            </a:extLst>
          </p:cNvPr>
          <p:cNvSpPr txBox="1"/>
          <p:nvPr/>
        </p:nvSpPr>
        <p:spPr>
          <a:xfrm>
            <a:off x="1004220" y="8169689"/>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2</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58" name="Subtitle here">
            <a:extLst>
              <a:ext uri="{FF2B5EF4-FFF2-40B4-BE49-F238E27FC236}">
                <a16:creationId xmlns:a16="http://schemas.microsoft.com/office/drawing/2014/main" id="{813F21C2-55D4-D080-478C-5B92F63F5A30}"/>
              </a:ext>
            </a:extLst>
          </p:cNvPr>
          <p:cNvSpPr txBox="1"/>
          <p:nvPr/>
        </p:nvSpPr>
        <p:spPr>
          <a:xfrm>
            <a:off x="7324162" y="7995271"/>
            <a:ext cx="2101138" cy="4103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endParaRPr lang="el-GR" sz="2000" i="0" spc="0" dirty="0">
              <a:solidFill>
                <a:srgbClr val="5E5E5E"/>
              </a:solidFill>
            </a:endParaRPr>
          </a:p>
        </p:txBody>
      </p:sp>
      <p:cxnSp>
        <p:nvCxnSpPr>
          <p:cNvPr id="61" name="Straight Connector 60"/>
          <p:cNvCxnSpPr>
            <a:cxnSpLocks/>
          </p:cNvCxnSpPr>
          <p:nvPr/>
        </p:nvCxnSpPr>
        <p:spPr>
          <a:xfrm flipH="1">
            <a:off x="868288" y="9236610"/>
            <a:ext cx="22663712" cy="17474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64" name="Subtitle here">
            <a:extLst>
              <a:ext uri="{FF2B5EF4-FFF2-40B4-BE49-F238E27FC236}">
                <a16:creationId xmlns:a16="http://schemas.microsoft.com/office/drawing/2014/main" id="{813F21C2-55D4-D080-478C-5B92F63F5A30}"/>
              </a:ext>
            </a:extLst>
          </p:cNvPr>
          <p:cNvSpPr txBox="1"/>
          <p:nvPr/>
        </p:nvSpPr>
        <p:spPr>
          <a:xfrm>
            <a:off x="1021796" y="9526114"/>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3</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12" name="Rectangle 11"/>
          <p:cNvSpPr/>
          <p:nvPr/>
        </p:nvSpPr>
        <p:spPr>
          <a:xfrm>
            <a:off x="1606014" y="9896036"/>
            <a:ext cx="6634105" cy="830997"/>
          </a:xfrm>
          <a:prstGeom prst="rect">
            <a:avLst/>
          </a:prstGeom>
        </p:spPr>
        <p:txBody>
          <a:bodyPr wrap="square">
            <a:spAutoFit/>
          </a:bodyPr>
          <a:lstStyle/>
          <a:p>
            <a:pPr algn="l">
              <a:buClr>
                <a:srgbClr val="2F7788"/>
              </a:buClr>
              <a:buSzPct val="120000"/>
            </a:pPr>
            <a:r>
              <a:rPr lang="el-GR" sz="2400" b="0" dirty="0">
                <a:solidFill>
                  <a:schemeClr val="tx1"/>
                </a:solidFill>
                <a:latin typeface="Arial" panose="020B0604020202020204" pitchFamily="34" charset="0"/>
                <a:cs typeface="Arial" panose="020B0604020202020204" pitchFamily="34" charset="0"/>
              </a:rPr>
              <a:t>Πρόγραμμα εθνικού Χειριστή Γαλάζιας Σημαίας</a:t>
            </a:r>
          </a:p>
          <a:p>
            <a:pPr marL="0" marR="0" lvl="0" indent="0" algn="just" defTabSz="8255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sym typeface="Helvetica Neue"/>
              </a:rPr>
              <a:t>			</a:t>
            </a:r>
            <a:endParaRPr kumimoji="0" lang="el-GR"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Neue"/>
            </a:endParaRPr>
          </a:p>
        </p:txBody>
      </p:sp>
      <p:sp>
        <p:nvSpPr>
          <p:cNvPr id="55" name="Subtitle here">
            <a:extLst>
              <a:ext uri="{FF2B5EF4-FFF2-40B4-BE49-F238E27FC236}">
                <a16:creationId xmlns:a16="http://schemas.microsoft.com/office/drawing/2014/main" id="{813F21C2-55D4-D080-478C-5B92F63F5A30}"/>
              </a:ext>
            </a:extLst>
          </p:cNvPr>
          <p:cNvSpPr txBox="1"/>
          <p:nvPr/>
        </p:nvSpPr>
        <p:spPr>
          <a:xfrm>
            <a:off x="19210759" y="8175841"/>
            <a:ext cx="1585239"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l-GR" sz="2000" i="0" spc="0" dirty="0">
                <a:solidFill>
                  <a:srgbClr val="5E5E5E"/>
                </a:solidFill>
              </a:rPr>
              <a:t>-</a:t>
            </a:r>
            <a:endParaRPr kumimoji="0" lang="el-GR" sz="2000" b="0" i="0" u="none" strike="noStrike" kern="0" cap="none" spc="0" normalizeH="0" baseline="0" noProof="0" dirty="0">
              <a:ln>
                <a:noFill/>
              </a:ln>
              <a:solidFill>
                <a:srgbClr val="2F7788"/>
              </a:solidFill>
              <a:effectLst/>
              <a:uLnTx/>
              <a:uFillTx/>
              <a:sym typeface="Arial" panose="020B0604020202020204"/>
            </a:endParaRPr>
          </a:p>
        </p:txBody>
      </p:sp>
      <p:sp>
        <p:nvSpPr>
          <p:cNvPr id="65" name="Subtitle here">
            <a:extLst>
              <a:ext uri="{FF2B5EF4-FFF2-40B4-BE49-F238E27FC236}">
                <a16:creationId xmlns:a16="http://schemas.microsoft.com/office/drawing/2014/main" id="{813F21C2-55D4-D080-478C-5B92F63F5A30}"/>
              </a:ext>
            </a:extLst>
          </p:cNvPr>
          <p:cNvSpPr txBox="1"/>
          <p:nvPr/>
        </p:nvSpPr>
        <p:spPr>
          <a:xfrm>
            <a:off x="8652230" y="9894548"/>
            <a:ext cx="2032948"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lvl="0" algn="ctr">
              <a:lnSpc>
                <a:spcPct val="120000"/>
              </a:lnSpc>
              <a:buClr>
                <a:srgbClr val="2F7788"/>
              </a:buClr>
              <a:buSzPct val="120000"/>
              <a:defRPr/>
            </a:pPr>
            <a:r>
              <a:rPr lang="el-GR" sz="2000" i="0" spc="0" dirty="0">
                <a:solidFill>
                  <a:schemeClr val="tx1"/>
                </a:solidFill>
                <a:latin typeface="Arial" panose="020B0604020202020204" pitchFamily="34" charset="0"/>
                <a:cs typeface="Arial" panose="020B0604020202020204" pitchFamily="34" charset="0"/>
              </a:rPr>
              <a:t>Συνεχιζόμενη Δράση</a:t>
            </a:r>
          </a:p>
        </p:txBody>
      </p:sp>
      <p:sp>
        <p:nvSpPr>
          <p:cNvPr id="66" name="Subtitle here">
            <a:extLst>
              <a:ext uri="{FF2B5EF4-FFF2-40B4-BE49-F238E27FC236}">
                <a16:creationId xmlns:a16="http://schemas.microsoft.com/office/drawing/2014/main" id="{813F21C2-55D4-D080-478C-5B92F63F5A30}"/>
              </a:ext>
            </a:extLst>
          </p:cNvPr>
          <p:cNvSpPr txBox="1"/>
          <p:nvPr/>
        </p:nvSpPr>
        <p:spPr>
          <a:xfrm>
            <a:off x="19249375" y="10165010"/>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latin typeface="Arial" panose="020B0604020202020204" pitchFamily="34" charset="0"/>
                <a:cs typeface="Arial" panose="020B0604020202020204" pitchFamily="34" charset="0"/>
              </a:rPr>
              <a:t>0,0</a:t>
            </a:r>
            <a:r>
              <a:rPr lang="el-GR" sz="2200" i="0" spc="0" dirty="0">
                <a:solidFill>
                  <a:schemeClr val="tx1"/>
                </a:solidFill>
                <a:latin typeface="Arial" panose="020B0604020202020204" pitchFamily="34" charset="0"/>
                <a:cs typeface="Arial" panose="020B0604020202020204" pitchFamily="34" charset="0"/>
              </a:rPr>
              <a:t>2</a:t>
            </a:r>
            <a:endParaRPr kumimoji="0" lang="el-GR"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68" name="Subtitle here">
            <a:extLst>
              <a:ext uri="{FF2B5EF4-FFF2-40B4-BE49-F238E27FC236}">
                <a16:creationId xmlns:a16="http://schemas.microsoft.com/office/drawing/2014/main" id="{813F21C2-55D4-D080-478C-5B92F63F5A30}"/>
              </a:ext>
            </a:extLst>
          </p:cNvPr>
          <p:cNvSpPr txBox="1"/>
          <p:nvPr/>
        </p:nvSpPr>
        <p:spPr>
          <a:xfrm>
            <a:off x="8678933" y="8399212"/>
            <a:ext cx="2032948" cy="80733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l-GR" sz="2000" i="0" spc="0" noProof="0" dirty="0">
                <a:solidFill>
                  <a:schemeClr val="tx1"/>
                </a:solidFill>
                <a:latin typeface="Arial" panose="020B0604020202020204" pitchFamily="34" charset="0"/>
                <a:cs typeface="Arial" panose="020B0604020202020204" pitchFamily="34" charset="0"/>
              </a:rPr>
              <a:t>Συνεχιζόμενη Δράση</a:t>
            </a:r>
            <a:endParaRPr kumimoji="0" lang="el-GR"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71" name="Subtitle here">
            <a:extLst>
              <a:ext uri="{FF2B5EF4-FFF2-40B4-BE49-F238E27FC236}">
                <a16:creationId xmlns:a16="http://schemas.microsoft.com/office/drawing/2014/main" id="{813F21C2-55D4-D080-478C-5B92F63F5A30}"/>
              </a:ext>
            </a:extLst>
          </p:cNvPr>
          <p:cNvSpPr txBox="1"/>
          <p:nvPr/>
        </p:nvSpPr>
        <p:spPr>
          <a:xfrm>
            <a:off x="989398" y="10615638"/>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69" name="Subtitle here">
            <a:extLst>
              <a:ext uri="{FF2B5EF4-FFF2-40B4-BE49-F238E27FC236}">
                <a16:creationId xmlns:a16="http://schemas.microsoft.com/office/drawing/2014/main" id="{D43C7DCA-02FA-7EFC-0AEB-8FAF94D29299}"/>
              </a:ext>
            </a:extLst>
          </p:cNvPr>
          <p:cNvSpPr txBox="1"/>
          <p:nvPr/>
        </p:nvSpPr>
        <p:spPr>
          <a:xfrm>
            <a:off x="989398" y="3626195"/>
            <a:ext cx="5509996" cy="96436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a:solidFill>
                  <a:schemeClr val="bg1"/>
                </a:solidFill>
              </a:rPr>
              <a:t>Διασφάλιση Ποιότητας</a:t>
            </a:r>
          </a:p>
          <a:p>
            <a:pPr>
              <a:buClr>
                <a:srgbClr val="2F7788"/>
              </a:buClr>
              <a:buSzPct val="120000"/>
            </a:pPr>
            <a:r>
              <a:rPr lang="el-GR" sz="2800" i="0" kern="0" spc="0" dirty="0">
                <a:solidFill>
                  <a:schemeClr val="bg1"/>
                </a:solidFill>
              </a:rPr>
              <a:t>και </a:t>
            </a:r>
            <a:r>
              <a:rPr lang="el-GR" sz="2800" i="0" kern="0" spc="0" dirty="0" err="1">
                <a:solidFill>
                  <a:schemeClr val="bg1"/>
                </a:solidFill>
              </a:rPr>
              <a:t>Αδειοδότηση</a:t>
            </a:r>
            <a:r>
              <a:rPr lang="el-GR" sz="2800" i="0" kern="0" spc="0" dirty="0">
                <a:solidFill>
                  <a:schemeClr val="bg1"/>
                </a:solidFill>
              </a:rPr>
              <a:t> Επιχειρήσεων</a:t>
            </a:r>
          </a:p>
        </p:txBody>
      </p:sp>
      <p:sp>
        <p:nvSpPr>
          <p:cNvPr id="3" name="Rectangle 2"/>
          <p:cNvSpPr/>
          <p:nvPr/>
        </p:nvSpPr>
        <p:spPr>
          <a:xfrm>
            <a:off x="9593376" y="13340341"/>
            <a:ext cx="527709" cy="461665"/>
          </a:xfrm>
          <a:prstGeom prst="rect">
            <a:avLst/>
          </a:prstGeom>
        </p:spPr>
        <p:txBody>
          <a:bodyPr wrap="none">
            <a:spAutoFit/>
          </a:bodyPr>
          <a:lstStyle/>
          <a:p>
            <a:fld id="{8BF3668E-0C75-4300-A46A-A013287A819B}" type="slidenum">
              <a:rPr lang="el-GR" sz="2400" b="0" smtClean="0">
                <a:latin typeface="Helvetica Neue Light"/>
                <a:sym typeface="Helvetica Neue Light"/>
              </a:rPr>
              <a:t>20</a:t>
            </a:fld>
            <a:endParaRPr lang="el-GR" dirty="0"/>
          </a:p>
        </p:txBody>
      </p:sp>
      <p:sp>
        <p:nvSpPr>
          <p:cNvPr id="9" name="Rectangle 8">
            <a:extLst>
              <a:ext uri="{FF2B5EF4-FFF2-40B4-BE49-F238E27FC236}">
                <a16:creationId xmlns:a16="http://schemas.microsoft.com/office/drawing/2014/main" id="{CDD7DE46-AFE3-E2D2-82C7-10E8790EA02E}"/>
              </a:ext>
            </a:extLst>
          </p:cNvPr>
          <p:cNvSpPr/>
          <p:nvPr/>
        </p:nvSpPr>
        <p:spPr>
          <a:xfrm>
            <a:off x="12819888" y="6744515"/>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ΥΦΤ</a:t>
            </a:r>
          </a:p>
        </p:txBody>
      </p:sp>
      <p:sp>
        <p:nvSpPr>
          <p:cNvPr id="17" name="Subtitle here">
            <a:extLst>
              <a:ext uri="{FF2B5EF4-FFF2-40B4-BE49-F238E27FC236}">
                <a16:creationId xmlns:a16="http://schemas.microsoft.com/office/drawing/2014/main" id="{314A903F-7113-0120-F837-0EEBBCB7D000}"/>
              </a:ext>
            </a:extLst>
          </p:cNvPr>
          <p:cNvSpPr txBox="1"/>
          <p:nvPr/>
        </p:nvSpPr>
        <p:spPr>
          <a:xfrm>
            <a:off x="11029613" y="6663735"/>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18" name="Subtitle here">
            <a:extLst>
              <a:ext uri="{FF2B5EF4-FFF2-40B4-BE49-F238E27FC236}">
                <a16:creationId xmlns:a16="http://schemas.microsoft.com/office/drawing/2014/main" id="{FB688DE9-E004-E2F3-C63A-97AB493BA616}"/>
              </a:ext>
            </a:extLst>
          </p:cNvPr>
          <p:cNvSpPr txBox="1"/>
          <p:nvPr/>
        </p:nvSpPr>
        <p:spPr>
          <a:xfrm>
            <a:off x="11029613" y="8077955"/>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19" name="Subtitle here">
            <a:extLst>
              <a:ext uri="{FF2B5EF4-FFF2-40B4-BE49-F238E27FC236}">
                <a16:creationId xmlns:a16="http://schemas.microsoft.com/office/drawing/2014/main" id="{A8A1860C-0DD0-735A-BDCF-2E253EE9CEA9}"/>
              </a:ext>
            </a:extLst>
          </p:cNvPr>
          <p:cNvSpPr txBox="1"/>
          <p:nvPr/>
        </p:nvSpPr>
        <p:spPr>
          <a:xfrm>
            <a:off x="11028971" y="9982042"/>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20" name="Rectangle 19">
            <a:extLst>
              <a:ext uri="{FF2B5EF4-FFF2-40B4-BE49-F238E27FC236}">
                <a16:creationId xmlns:a16="http://schemas.microsoft.com/office/drawing/2014/main" id="{3BB91064-D666-22F8-70A0-BB746E9CF045}"/>
              </a:ext>
            </a:extLst>
          </p:cNvPr>
          <p:cNvSpPr/>
          <p:nvPr/>
        </p:nvSpPr>
        <p:spPr>
          <a:xfrm>
            <a:off x="12819308" y="8464085"/>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ΥΦΤ</a:t>
            </a:r>
          </a:p>
        </p:txBody>
      </p:sp>
      <p:sp>
        <p:nvSpPr>
          <p:cNvPr id="24" name="Rectangle 23">
            <a:extLst>
              <a:ext uri="{FF2B5EF4-FFF2-40B4-BE49-F238E27FC236}">
                <a16:creationId xmlns:a16="http://schemas.microsoft.com/office/drawing/2014/main" id="{D9628C4C-2C0E-1354-B283-412E4D5833E8}"/>
              </a:ext>
            </a:extLst>
          </p:cNvPr>
          <p:cNvSpPr/>
          <p:nvPr/>
        </p:nvSpPr>
        <p:spPr>
          <a:xfrm>
            <a:off x="12793127" y="10076017"/>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ΥΦΤ</a:t>
            </a:r>
          </a:p>
        </p:txBody>
      </p:sp>
      <p:sp>
        <p:nvSpPr>
          <p:cNvPr id="25" name="Subtitle here">
            <a:extLst>
              <a:ext uri="{FF2B5EF4-FFF2-40B4-BE49-F238E27FC236}">
                <a16:creationId xmlns:a16="http://schemas.microsoft.com/office/drawing/2014/main" id="{4FB23AE3-3AE7-BC02-67B1-226652474627}"/>
              </a:ext>
            </a:extLst>
          </p:cNvPr>
          <p:cNvSpPr txBox="1"/>
          <p:nvPr/>
        </p:nvSpPr>
        <p:spPr>
          <a:xfrm>
            <a:off x="14889508" y="6679665"/>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26" name="Subtitle here">
            <a:extLst>
              <a:ext uri="{FF2B5EF4-FFF2-40B4-BE49-F238E27FC236}">
                <a16:creationId xmlns:a16="http://schemas.microsoft.com/office/drawing/2014/main" id="{BF654556-A4E2-98F2-5273-B2ACD5F80D1B}"/>
              </a:ext>
            </a:extLst>
          </p:cNvPr>
          <p:cNvSpPr txBox="1"/>
          <p:nvPr/>
        </p:nvSpPr>
        <p:spPr>
          <a:xfrm>
            <a:off x="14944679" y="10009746"/>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defTabSz="914400" hangingPunct="1">
              <a:defRPr/>
            </a:pPr>
            <a:r>
              <a:rPr lang="el-GR"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28" name="Subtitle here">
            <a:extLst>
              <a:ext uri="{FF2B5EF4-FFF2-40B4-BE49-F238E27FC236}">
                <a16:creationId xmlns:a16="http://schemas.microsoft.com/office/drawing/2014/main" id="{AB91930F-B8F8-1405-0DF2-8F832DF41DF1}"/>
              </a:ext>
            </a:extLst>
          </p:cNvPr>
          <p:cNvSpPr txBox="1"/>
          <p:nvPr/>
        </p:nvSpPr>
        <p:spPr>
          <a:xfrm>
            <a:off x="17129948" y="6685809"/>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29" name="Subtitle here">
            <a:extLst>
              <a:ext uri="{FF2B5EF4-FFF2-40B4-BE49-F238E27FC236}">
                <a16:creationId xmlns:a16="http://schemas.microsoft.com/office/drawing/2014/main" id="{464211D0-EA8F-9132-F240-15C57F70E6D9}"/>
              </a:ext>
            </a:extLst>
          </p:cNvPr>
          <p:cNvSpPr txBox="1"/>
          <p:nvPr/>
        </p:nvSpPr>
        <p:spPr>
          <a:xfrm>
            <a:off x="17095383" y="9841683"/>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chemeClr val="tx1"/>
                </a:solidFill>
                <a:latin typeface="Arial" panose="020B0604020202020204" pitchFamily="34" charset="0"/>
                <a:cs typeface="Arial" panose="020B0604020202020204" pitchFamily="34" charset="0"/>
              </a:rPr>
              <a:t>Εθνικοί Πόροι</a:t>
            </a:r>
            <a:endParaRPr kumimoji="0" lang="el-GR" sz="2200" b="0"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30" name="Subtitle here">
            <a:extLst>
              <a:ext uri="{FF2B5EF4-FFF2-40B4-BE49-F238E27FC236}">
                <a16:creationId xmlns:a16="http://schemas.microsoft.com/office/drawing/2014/main" id="{5C700BA8-8BA5-4549-67C7-BEE44251FD30}"/>
              </a:ext>
            </a:extLst>
          </p:cNvPr>
          <p:cNvSpPr txBox="1"/>
          <p:nvPr/>
        </p:nvSpPr>
        <p:spPr>
          <a:xfrm>
            <a:off x="21267538" y="6646662"/>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chemeClr val="tx1"/>
                </a:solidFill>
                <a:latin typeface="Arial" panose="020B0604020202020204" pitchFamily="34" charset="0"/>
                <a:cs typeface="Arial" panose="020B0604020202020204" pitchFamily="34" charset="0"/>
              </a:rPr>
              <a:t>Βελτίωση Διαδικασιών</a:t>
            </a:r>
            <a:endParaRPr kumimoji="0" lang="el-GR" sz="2200" b="0"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33" name="Subtitle here">
            <a:extLst>
              <a:ext uri="{FF2B5EF4-FFF2-40B4-BE49-F238E27FC236}">
                <a16:creationId xmlns:a16="http://schemas.microsoft.com/office/drawing/2014/main" id="{58A69958-7910-7846-D9B4-0179837A22B5}"/>
              </a:ext>
            </a:extLst>
          </p:cNvPr>
          <p:cNvSpPr txBox="1"/>
          <p:nvPr/>
        </p:nvSpPr>
        <p:spPr>
          <a:xfrm>
            <a:off x="21239784" y="8145743"/>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chemeClr val="tx1"/>
                </a:solidFill>
                <a:latin typeface="Arial" panose="020B0604020202020204" pitchFamily="34" charset="0"/>
                <a:cs typeface="Arial" panose="020B0604020202020204" pitchFamily="34" charset="0"/>
              </a:rPr>
              <a:t>Νομοσχέδιο</a:t>
            </a:r>
            <a:endParaRPr kumimoji="0" lang="el-GR" sz="2200" b="0"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34" name="Subtitle here">
            <a:extLst>
              <a:ext uri="{FF2B5EF4-FFF2-40B4-BE49-F238E27FC236}">
                <a16:creationId xmlns:a16="http://schemas.microsoft.com/office/drawing/2014/main" id="{57725AE5-4FB2-DADE-9378-37CC2D126EF1}"/>
              </a:ext>
            </a:extLst>
          </p:cNvPr>
          <p:cNvSpPr txBox="1"/>
          <p:nvPr/>
        </p:nvSpPr>
        <p:spPr>
          <a:xfrm>
            <a:off x="21192955" y="9899889"/>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chemeClr val="tx1"/>
                </a:solidFill>
                <a:latin typeface="Arial" panose="020B0604020202020204" pitchFamily="34" charset="0"/>
                <a:cs typeface="Arial" panose="020B0604020202020204" pitchFamily="34" charset="0"/>
              </a:rPr>
              <a:t>Διατήρηση Ποιότητας</a:t>
            </a:r>
            <a:endParaRPr kumimoji="0" lang="el-GR" sz="2200" b="0"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35" name="Subtitle here">
            <a:extLst>
              <a:ext uri="{FF2B5EF4-FFF2-40B4-BE49-F238E27FC236}">
                <a16:creationId xmlns:a16="http://schemas.microsoft.com/office/drawing/2014/main" id="{A7B194DE-05A5-A4D9-1B98-ED1959D39ACE}"/>
              </a:ext>
            </a:extLst>
          </p:cNvPr>
          <p:cNvSpPr txBox="1"/>
          <p:nvPr/>
        </p:nvSpPr>
        <p:spPr>
          <a:xfrm>
            <a:off x="14947267" y="8224876"/>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a:t>
            </a:r>
          </a:p>
        </p:txBody>
      </p:sp>
      <p:sp>
        <p:nvSpPr>
          <p:cNvPr id="36" name="Subtitle here">
            <a:extLst>
              <a:ext uri="{FF2B5EF4-FFF2-40B4-BE49-F238E27FC236}">
                <a16:creationId xmlns:a16="http://schemas.microsoft.com/office/drawing/2014/main" id="{E85126B5-A269-15CE-1816-961C40B81A50}"/>
              </a:ext>
            </a:extLst>
          </p:cNvPr>
          <p:cNvSpPr txBox="1"/>
          <p:nvPr/>
        </p:nvSpPr>
        <p:spPr>
          <a:xfrm>
            <a:off x="17134857" y="8185067"/>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72" name="Subtitle here">
            <a:extLst>
              <a:ext uri="{FF2B5EF4-FFF2-40B4-BE49-F238E27FC236}">
                <a16:creationId xmlns:a16="http://schemas.microsoft.com/office/drawing/2014/main" id="{813F21C2-55D4-D080-478C-5B92F63F5A30}"/>
              </a:ext>
            </a:extLst>
          </p:cNvPr>
          <p:cNvSpPr txBox="1"/>
          <p:nvPr/>
        </p:nvSpPr>
        <p:spPr>
          <a:xfrm>
            <a:off x="19154527" y="5062907"/>
            <a:ext cx="1831463" cy="127214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Ένδειξη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Κόστους</a:t>
            </a:r>
            <a:r>
              <a:rPr kumimoji="0" lang="en-US" sz="1800" i="0" u="none" strike="noStrike" kern="0" cap="none" spc="0" normalizeH="0" baseline="0" noProof="0" dirty="0">
                <a:ln>
                  <a:noFill/>
                </a:ln>
                <a:solidFill>
                  <a:schemeClr val="tx1"/>
                </a:solidFill>
                <a:effectLst/>
                <a:uLnTx/>
                <a:uFillTx/>
                <a:sym typeface="Arial" panose="020B0604020202020204"/>
              </a:rPr>
              <a:t> </a:t>
            </a:r>
            <a:r>
              <a:rPr lang="el-GR" sz="1800" i="0" spc="0" dirty="0">
                <a:solidFill>
                  <a:schemeClr val="tx1"/>
                </a:solidFill>
              </a:rPr>
              <a:t>(εκ. </a:t>
            </a:r>
            <a:r>
              <a:rPr kumimoji="0" lang="el-GR" sz="1800" i="0" u="none" strike="noStrike" kern="0" cap="none" spc="0" normalizeH="0" baseline="0" noProof="0" dirty="0">
                <a:ln>
                  <a:noFill/>
                </a:ln>
                <a:solidFill>
                  <a:schemeClr val="tx1"/>
                </a:solidFill>
                <a:effectLst/>
                <a:uLnTx/>
                <a:uFillTx/>
                <a:sym typeface="Arial" panose="020B0604020202020204"/>
              </a:rPr>
              <a:t>€)</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000" i="0" u="none" strike="noStrike" kern="0" cap="none" spc="0" normalizeH="0" baseline="0" noProof="0" dirty="0">
                <a:ln>
                  <a:noFill/>
                </a:ln>
                <a:solidFill>
                  <a:schemeClr val="tx1"/>
                </a:solidFill>
                <a:effectLst/>
                <a:uLnTx/>
                <a:uFillTx/>
                <a:sym typeface="Arial" panose="020B0604020202020204"/>
              </a:rPr>
              <a:t>(</a:t>
            </a:r>
            <a:r>
              <a:rPr kumimoji="0" lang="en-US" sz="2000" i="0" u="none" strike="noStrike" kern="0" cap="none" spc="0" normalizeH="0" baseline="0" noProof="0" dirty="0">
                <a:ln>
                  <a:noFill/>
                </a:ln>
                <a:solidFill>
                  <a:schemeClr val="tx1"/>
                </a:solidFill>
                <a:effectLst/>
                <a:uLnTx/>
                <a:uFillTx/>
                <a:sym typeface="Arial" panose="020B0604020202020204"/>
              </a:rPr>
              <a:t>1/2023-12/2024</a:t>
            </a:r>
            <a:r>
              <a:rPr kumimoji="0" lang="el-GR" sz="2000" i="0" u="none" strike="noStrike" kern="0" cap="none" spc="0" normalizeH="0" baseline="0" noProof="0" dirty="0">
                <a:ln>
                  <a:noFill/>
                </a:ln>
                <a:solidFill>
                  <a:schemeClr val="tx1"/>
                </a:solidFill>
                <a:effectLst/>
                <a:uLnTx/>
                <a:uFillTx/>
                <a:sym typeface="Arial" panose="020B0604020202020204"/>
              </a:rPr>
              <a:t>)</a:t>
            </a:r>
          </a:p>
        </p:txBody>
      </p:sp>
    </p:spTree>
    <p:extLst>
      <p:ext uri="{BB962C8B-B14F-4D97-AF65-F5344CB8AC3E}">
        <p14:creationId xmlns:p14="http://schemas.microsoft.com/office/powerpoint/2010/main" val="220195964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dirty="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dirty="0">
                <a:ln>
                  <a:noFill/>
                </a:ln>
                <a:solidFill>
                  <a:srgbClr val="5E5E5E"/>
                </a:solidFill>
                <a:effectLst/>
                <a:uLnTx/>
                <a:uFillTx/>
                <a:latin typeface="Arial"/>
                <a:cs typeface="Arial"/>
                <a:sym typeface="Arial"/>
              </a:rPr>
              <a:t> / ΠΝΕΥΜΑΤΙΚΑ ΔΙΚΑΙΩΜΑΤΑ 202</a:t>
            </a:r>
            <a:r>
              <a:rPr kumimoji="0" lang="el-GR" sz="1000" b="0" i="0" u="none" strike="noStrike" kern="0" cap="none" spc="0" normalizeH="0" baseline="0" noProof="0" dirty="0">
                <a:ln>
                  <a:noFill/>
                </a:ln>
                <a:solidFill>
                  <a:srgbClr val="5E5E5E"/>
                </a:solidFill>
                <a:effectLst/>
                <a:uLnTx/>
                <a:uFillTx/>
                <a:latin typeface="Arial"/>
                <a:cs typeface="Arial"/>
                <a:sym typeface="Arial"/>
              </a:rPr>
              <a:t>3</a:t>
            </a:r>
            <a:endParaRPr kumimoji="0" sz="1000" b="0" i="0" u="none" strike="noStrike" kern="0" cap="none" spc="0" normalizeH="0" baseline="0" noProof="0" dirty="0">
              <a:ln>
                <a:noFill/>
              </a:ln>
              <a:solidFill>
                <a:srgbClr val="5E5E5E"/>
              </a:solidFill>
              <a:effectLst/>
              <a:uLnTx/>
              <a:uFillTx/>
              <a:latin typeface="Arial"/>
              <a:cs typeface="Arial"/>
              <a:sym typeface="Arial"/>
            </a:endParaRPr>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8996303"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Ετ</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h</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σιο Σχ</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e</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διο Δρ</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a</a:t>
            </a:r>
            <a:r>
              <a:rPr kumimoji="0" lang="el-GR" sz="4000" b="1" i="0" u="none" strike="noStrike" kern="0" cap="all" spc="0" normalizeH="0" baseline="0" noProof="0" dirty="0" err="1">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σης</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l-GR" sz="5000" b="0" i="1" u="none" strike="noStrike" kern="0" cap="none" spc="150" normalizeH="0" baseline="0" noProof="0" dirty="0">
                <a:ln>
                  <a:noFill/>
                </a:ln>
                <a:solidFill>
                  <a:srgbClr val="307687"/>
                </a:solidFill>
                <a:effectLst/>
                <a:uLnTx/>
                <a:uFillTx/>
                <a:latin typeface="Arial" panose="020B0604020202020204" pitchFamily="34" charset="0"/>
                <a:cs typeface="Arial" panose="020B0604020202020204" pitchFamily="34" charset="0"/>
                <a:sym typeface="Arial" panose="020B0604020202020204"/>
              </a:rPr>
              <a:t>Ετήσιος Σχεδιασμός</a:t>
            </a: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2949689"/>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5E5E5E"/>
                </a:solidFill>
                <a:effectLst/>
                <a:uLnTx/>
                <a:uFillTx/>
                <a:latin typeface="Arial" panose="020B0604020202020204"/>
                <a:cs typeface="Arial" panose="020B0604020202020204"/>
                <a:sym typeface="Arial" panose="020B0604020202020204"/>
              </a:rPr>
              <a:t>Στόχος</a:t>
            </a:r>
            <a:endParaRPr kumimoji="0" lang="el-GR" sz="2400" b="1"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22" name="Subtitle here">
            <a:extLst>
              <a:ext uri="{FF2B5EF4-FFF2-40B4-BE49-F238E27FC236}">
                <a16:creationId xmlns:a16="http://schemas.microsoft.com/office/drawing/2014/main" id="{813F21C2-55D4-D080-478C-5B92F63F5A30}"/>
              </a:ext>
            </a:extLst>
          </p:cNvPr>
          <p:cNvSpPr txBox="1"/>
          <p:nvPr/>
        </p:nvSpPr>
        <p:spPr>
          <a:xfrm>
            <a:off x="1671902" y="5370571"/>
            <a:ext cx="556749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Παρεμβάσεις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49" name="Rectangle 48">
            <a:extLst>
              <a:ext uri="{FF2B5EF4-FFF2-40B4-BE49-F238E27FC236}">
                <a16:creationId xmlns:a16="http://schemas.microsoft.com/office/drawing/2014/main" id="{CB6CF44E-5D63-FA5A-748D-6CC969F7B7FA}"/>
              </a:ext>
            </a:extLst>
          </p:cNvPr>
          <p:cNvSpPr/>
          <p:nvPr/>
        </p:nvSpPr>
        <p:spPr>
          <a:xfrm>
            <a:off x="852000" y="3587974"/>
            <a:ext cx="5781882" cy="1009242"/>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1118043" y="3789787"/>
            <a:ext cx="5360894"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30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7" y="2119207"/>
            <a:ext cx="13625094" cy="77335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r>
              <a:rPr kumimoji="0" lang="el-GR" sz="4000" b="1" i="0" u="none" strike="noStrike" kern="0" cap="none" spc="150" normalizeH="0" baseline="0" noProof="0" dirty="0">
                <a:ln>
                  <a:noFill/>
                </a:ln>
                <a:solidFill>
                  <a:srgbClr val="E38C19"/>
                </a:solidFill>
                <a:effectLst/>
                <a:uLnTx/>
                <a:uFillTx/>
                <a:latin typeface="Arial" panose="020B0604020202020204"/>
                <a:cs typeface="Arial" panose="020B0604020202020204"/>
                <a:sym typeface="Arial" panose="020B0604020202020204"/>
              </a:rPr>
              <a:t>Σχέδιο Δράσης Σεπτέμβριος 23 – Δεκέμβριος 24</a:t>
            </a:r>
          </a:p>
        </p:txBody>
      </p:sp>
      <p:pic>
        <p:nvPicPr>
          <p:cNvPr id="243" name="Image" descr="Image"/>
          <p:cNvPicPr>
            <a:picLocks noChangeAspect="1"/>
          </p:cNvPicPr>
          <p:nvPr/>
        </p:nvPicPr>
        <p:blipFill>
          <a:blip r:embed="rId3"/>
          <a:stretch>
            <a:fillRect/>
          </a:stretch>
        </p:blipFill>
        <p:spPr>
          <a:xfrm>
            <a:off x="9062508" y="10562176"/>
            <a:ext cx="15700723" cy="3345352"/>
          </a:xfrm>
          <a:prstGeom prst="rect">
            <a:avLst/>
          </a:prstGeom>
          <a:ln w="12700">
            <a:miter lim="400000"/>
          </a:ln>
        </p:spPr>
      </p:pic>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pPr hangingPunct="1"/>
            <a:r>
              <a:rPr lang="el-GR" dirty="0"/>
              <a:t>ΥΦΥΠΟΥΡΓΕΙΟ ΤΟΥΡΙΣΜΟΥ</a:t>
            </a:r>
          </a:p>
        </p:txBody>
      </p:sp>
      <p:sp>
        <p:nvSpPr>
          <p:cNvPr id="50" name="Subtitle here">
            <a:extLst>
              <a:ext uri="{FF2B5EF4-FFF2-40B4-BE49-F238E27FC236}">
                <a16:creationId xmlns:a16="http://schemas.microsoft.com/office/drawing/2014/main" id="{813F21C2-55D4-D080-478C-5B92F63F5A30}"/>
              </a:ext>
            </a:extLst>
          </p:cNvPr>
          <p:cNvSpPr txBox="1"/>
          <p:nvPr/>
        </p:nvSpPr>
        <p:spPr>
          <a:xfrm>
            <a:off x="8962042" y="5127339"/>
            <a:ext cx="1980700"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Έναρξη /</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Ολοκλήρωση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1" name="Subtitle here">
            <a:extLst>
              <a:ext uri="{FF2B5EF4-FFF2-40B4-BE49-F238E27FC236}">
                <a16:creationId xmlns:a16="http://schemas.microsoft.com/office/drawing/2014/main" id="{813F21C2-55D4-D080-478C-5B92F63F5A30}"/>
              </a:ext>
            </a:extLst>
          </p:cNvPr>
          <p:cNvSpPr txBox="1"/>
          <p:nvPr/>
        </p:nvSpPr>
        <p:spPr>
          <a:xfrm>
            <a:off x="11230416" y="5080037"/>
            <a:ext cx="1865642"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Συναρμόδια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Υπουργεία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3" name="Subtitle here">
            <a:extLst>
              <a:ext uri="{FF2B5EF4-FFF2-40B4-BE49-F238E27FC236}">
                <a16:creationId xmlns:a16="http://schemas.microsoft.com/office/drawing/2014/main" id="{813F21C2-55D4-D080-478C-5B92F63F5A30}"/>
              </a:ext>
            </a:extLst>
          </p:cNvPr>
          <p:cNvSpPr txBox="1"/>
          <p:nvPr/>
        </p:nvSpPr>
        <p:spPr>
          <a:xfrm>
            <a:off x="13435515" y="5053100"/>
            <a:ext cx="1513263"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Υπηρεσία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4" name="Subtitle here">
            <a:extLst>
              <a:ext uri="{FF2B5EF4-FFF2-40B4-BE49-F238E27FC236}">
                <a16:creationId xmlns:a16="http://schemas.microsoft.com/office/drawing/2014/main" id="{813F21C2-55D4-D080-478C-5B92F63F5A30}"/>
              </a:ext>
            </a:extLst>
          </p:cNvPr>
          <p:cNvSpPr txBox="1"/>
          <p:nvPr/>
        </p:nvSpPr>
        <p:spPr>
          <a:xfrm>
            <a:off x="15506301" y="5105302"/>
            <a:ext cx="2311955"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Εξασφαλισμένη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6" name="Subtitle here">
            <a:extLst>
              <a:ext uri="{FF2B5EF4-FFF2-40B4-BE49-F238E27FC236}">
                <a16:creationId xmlns:a16="http://schemas.microsoft.com/office/drawing/2014/main" id="{813F21C2-55D4-D080-478C-5B92F63F5A30}"/>
              </a:ext>
            </a:extLst>
          </p:cNvPr>
          <p:cNvSpPr txBox="1"/>
          <p:nvPr/>
        </p:nvSpPr>
        <p:spPr>
          <a:xfrm>
            <a:off x="18034075" y="5105302"/>
            <a:ext cx="1704714"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Πηγές</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pic>
        <p:nvPicPr>
          <p:cNvPr id="59" name="Picture 58"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2912" y="2869174"/>
            <a:ext cx="2157010" cy="2092912"/>
          </a:xfrm>
          <a:prstGeom prst="rect">
            <a:avLst/>
          </a:prstGeom>
        </p:spPr>
      </p:pic>
      <p:sp>
        <p:nvSpPr>
          <p:cNvPr id="62" name="Subtitle here">
            <a:extLst>
              <a:ext uri="{FF2B5EF4-FFF2-40B4-BE49-F238E27FC236}">
                <a16:creationId xmlns:a16="http://schemas.microsoft.com/office/drawing/2014/main" id="{813F21C2-55D4-D080-478C-5B92F63F5A30}"/>
              </a:ext>
            </a:extLst>
          </p:cNvPr>
          <p:cNvSpPr txBox="1"/>
          <p:nvPr/>
        </p:nvSpPr>
        <p:spPr>
          <a:xfrm>
            <a:off x="21370842" y="5162887"/>
            <a:ext cx="2299808"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Είδος</a:t>
            </a:r>
            <a:endParaRPr kumimoji="0" lang="en-US"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Παρέμβασης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63" name="Rectangle 62">
            <a:extLst>
              <a:ext uri="{FF2B5EF4-FFF2-40B4-BE49-F238E27FC236}">
                <a16:creationId xmlns:a16="http://schemas.microsoft.com/office/drawing/2014/main" id="{2E0EF208-5ACA-609D-12B2-DE736D8F4E6F}"/>
              </a:ext>
            </a:extLst>
          </p:cNvPr>
          <p:cNvSpPr/>
          <p:nvPr/>
        </p:nvSpPr>
        <p:spPr>
          <a:xfrm>
            <a:off x="495003" y="4962086"/>
            <a:ext cx="903378" cy="6415419"/>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7" name="Subtitle here">
            <a:extLst>
              <a:ext uri="{FF2B5EF4-FFF2-40B4-BE49-F238E27FC236}">
                <a16:creationId xmlns:a16="http://schemas.microsoft.com/office/drawing/2014/main" id="{813F21C2-55D4-D080-478C-5B92F63F5A30}"/>
              </a:ext>
            </a:extLst>
          </p:cNvPr>
          <p:cNvSpPr txBox="1"/>
          <p:nvPr/>
        </p:nvSpPr>
        <p:spPr>
          <a:xfrm>
            <a:off x="1008367" y="6675982"/>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4</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0" name="Subtitle here">
            <a:extLst>
              <a:ext uri="{FF2B5EF4-FFF2-40B4-BE49-F238E27FC236}">
                <a16:creationId xmlns:a16="http://schemas.microsoft.com/office/drawing/2014/main" id="{813F21C2-55D4-D080-478C-5B92F63F5A30}"/>
              </a:ext>
            </a:extLst>
          </p:cNvPr>
          <p:cNvSpPr txBox="1"/>
          <p:nvPr/>
        </p:nvSpPr>
        <p:spPr>
          <a:xfrm>
            <a:off x="963551" y="9253223"/>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cxnSp>
        <p:nvCxnSpPr>
          <p:cNvPr id="11" name="Straight Connector 10"/>
          <p:cNvCxnSpPr>
            <a:cxnSpLocks/>
          </p:cNvCxnSpPr>
          <p:nvPr/>
        </p:nvCxnSpPr>
        <p:spPr>
          <a:xfrm>
            <a:off x="8674111" y="5026476"/>
            <a:ext cx="0" cy="6381359"/>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7" name="Straight Connector 86"/>
          <p:cNvCxnSpPr>
            <a:cxnSpLocks/>
          </p:cNvCxnSpPr>
          <p:nvPr/>
        </p:nvCxnSpPr>
        <p:spPr>
          <a:xfrm>
            <a:off x="11256334" y="5045067"/>
            <a:ext cx="0" cy="6347087"/>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8" name="Straight Connector 87"/>
          <p:cNvCxnSpPr>
            <a:cxnSpLocks/>
          </p:cNvCxnSpPr>
          <p:nvPr/>
        </p:nvCxnSpPr>
        <p:spPr>
          <a:xfrm>
            <a:off x="13287973" y="5049357"/>
            <a:ext cx="69708" cy="637416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9" name="Straight Connector 88"/>
          <p:cNvCxnSpPr>
            <a:cxnSpLocks/>
          </p:cNvCxnSpPr>
          <p:nvPr/>
        </p:nvCxnSpPr>
        <p:spPr>
          <a:xfrm>
            <a:off x="15319466" y="5005721"/>
            <a:ext cx="0" cy="641779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0" name="Straight Connector 89"/>
          <p:cNvCxnSpPr>
            <a:cxnSpLocks/>
          </p:cNvCxnSpPr>
          <p:nvPr/>
        </p:nvCxnSpPr>
        <p:spPr>
          <a:xfrm>
            <a:off x="18021400" y="5026476"/>
            <a:ext cx="36255" cy="6381359"/>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1" name="Straight Connector 90"/>
          <p:cNvCxnSpPr>
            <a:cxnSpLocks/>
          </p:cNvCxnSpPr>
          <p:nvPr/>
        </p:nvCxnSpPr>
        <p:spPr>
          <a:xfrm>
            <a:off x="19705869" y="5080037"/>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2" name="Straight Connector 91"/>
          <p:cNvCxnSpPr>
            <a:cxnSpLocks/>
          </p:cNvCxnSpPr>
          <p:nvPr/>
        </p:nvCxnSpPr>
        <p:spPr>
          <a:xfrm>
            <a:off x="21537332" y="5005721"/>
            <a:ext cx="0" cy="637546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08" name="Straight Connector 107"/>
          <p:cNvCxnSpPr>
            <a:cxnSpLocks/>
          </p:cNvCxnSpPr>
          <p:nvPr/>
        </p:nvCxnSpPr>
        <p:spPr>
          <a:xfrm flipH="1">
            <a:off x="1210618" y="5005721"/>
            <a:ext cx="22321382"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13" name="Subtitle here">
            <a:extLst>
              <a:ext uri="{FF2B5EF4-FFF2-40B4-BE49-F238E27FC236}">
                <a16:creationId xmlns:a16="http://schemas.microsoft.com/office/drawing/2014/main" id="{813F21C2-55D4-D080-478C-5B92F63F5A30}"/>
              </a:ext>
            </a:extLst>
          </p:cNvPr>
          <p:cNvSpPr txBox="1"/>
          <p:nvPr/>
        </p:nvSpPr>
        <p:spPr>
          <a:xfrm>
            <a:off x="1774730" y="6409079"/>
            <a:ext cx="193331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16" name="Subtitle here">
            <a:extLst>
              <a:ext uri="{FF2B5EF4-FFF2-40B4-BE49-F238E27FC236}">
                <a16:creationId xmlns:a16="http://schemas.microsoft.com/office/drawing/2014/main" id="{813F21C2-55D4-D080-478C-5B92F63F5A30}"/>
              </a:ext>
            </a:extLst>
          </p:cNvPr>
          <p:cNvSpPr txBox="1"/>
          <p:nvPr/>
        </p:nvSpPr>
        <p:spPr>
          <a:xfrm>
            <a:off x="1413403" y="6427670"/>
            <a:ext cx="7211861" cy="313111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400" i="0" spc="0" dirty="0">
                <a:solidFill>
                  <a:schemeClr val="tx1"/>
                </a:solidFill>
              </a:rPr>
              <a:t>Εφαρμογή 13 εξειδικευμένων σημάτων πιστοποίησης (</a:t>
            </a:r>
            <a:r>
              <a:rPr lang="el-GR" sz="2400" i="0" spc="0" dirty="0" err="1">
                <a:solidFill>
                  <a:schemeClr val="tx1"/>
                </a:solidFill>
              </a:rPr>
              <a:t>Labels</a:t>
            </a:r>
            <a:r>
              <a:rPr lang="el-GR" sz="2400" i="0" spc="0" dirty="0">
                <a:solidFill>
                  <a:schemeClr val="tx1"/>
                </a:solidFill>
              </a:rPr>
              <a:t>) με τα οποία θα επιβεβαιώνεται και επιβραβεύεται η συμμόρφωση επιχειρήσεων / κοινοτήτων / φορέων σε συγκεκριμένα και κοινά αποδεκτά κριτήρια ποιότητας. Μελετάται η δημιουργία ακόμα 2 σημάτων.</a:t>
            </a:r>
          </a:p>
          <a:p>
            <a:pPr marL="0" marR="0" lvl="0" indent="0" algn="just"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cxnSp>
        <p:nvCxnSpPr>
          <p:cNvPr id="124" name="Straight Connector 123"/>
          <p:cNvCxnSpPr>
            <a:cxnSpLocks/>
          </p:cNvCxnSpPr>
          <p:nvPr/>
        </p:nvCxnSpPr>
        <p:spPr>
          <a:xfrm flipH="1" flipV="1">
            <a:off x="1428791" y="9178784"/>
            <a:ext cx="22133619" cy="3818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6" name="Straight Connector 125"/>
          <p:cNvCxnSpPr>
            <a:cxnSpLocks/>
          </p:cNvCxnSpPr>
          <p:nvPr/>
        </p:nvCxnSpPr>
        <p:spPr>
          <a:xfrm flipH="1">
            <a:off x="1413403" y="11370814"/>
            <a:ext cx="22149007" cy="13499"/>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9" name="Straight Connector 128"/>
          <p:cNvCxnSpPr>
            <a:cxnSpLocks/>
          </p:cNvCxnSpPr>
          <p:nvPr/>
        </p:nvCxnSpPr>
        <p:spPr>
          <a:xfrm>
            <a:off x="23532000" y="5005721"/>
            <a:ext cx="11679" cy="638643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31" name="Straight Connector 130"/>
          <p:cNvCxnSpPr>
            <a:cxnSpLocks/>
          </p:cNvCxnSpPr>
          <p:nvPr/>
        </p:nvCxnSpPr>
        <p:spPr>
          <a:xfrm flipH="1">
            <a:off x="1490109" y="6289549"/>
            <a:ext cx="21964057"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48" name="Subtitle here">
            <a:extLst>
              <a:ext uri="{FF2B5EF4-FFF2-40B4-BE49-F238E27FC236}">
                <a16:creationId xmlns:a16="http://schemas.microsoft.com/office/drawing/2014/main" id="{813F21C2-55D4-D080-478C-5B92F63F5A30}"/>
              </a:ext>
            </a:extLst>
          </p:cNvPr>
          <p:cNvSpPr txBox="1"/>
          <p:nvPr/>
        </p:nvSpPr>
        <p:spPr>
          <a:xfrm>
            <a:off x="8909599" y="7416128"/>
            <a:ext cx="1941789" cy="80733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l-GR" sz="2000" i="0" spc="0" noProof="0" dirty="0">
                <a:solidFill>
                  <a:schemeClr val="tx1"/>
                </a:solidFill>
              </a:rPr>
              <a:t>Συνεχιζόμενη Δράση</a:t>
            </a:r>
            <a:endParaRPr kumimoji="0" lang="el-GR" sz="2000" b="0" i="0" u="none" strike="noStrike" kern="0" cap="none" spc="0" normalizeH="0" baseline="0" noProof="0" dirty="0">
              <a:ln>
                <a:noFill/>
              </a:ln>
              <a:solidFill>
                <a:schemeClr val="tx1"/>
              </a:solidFill>
              <a:effectLst/>
              <a:uLnTx/>
              <a:uFillTx/>
              <a:sym typeface="Arial" panose="020B0604020202020204"/>
            </a:endParaRPr>
          </a:p>
        </p:txBody>
      </p:sp>
      <p:sp>
        <p:nvSpPr>
          <p:cNvPr id="150" name="Subtitle here">
            <a:extLst>
              <a:ext uri="{FF2B5EF4-FFF2-40B4-BE49-F238E27FC236}">
                <a16:creationId xmlns:a16="http://schemas.microsoft.com/office/drawing/2014/main" id="{813F21C2-55D4-D080-478C-5B92F63F5A30}"/>
              </a:ext>
            </a:extLst>
          </p:cNvPr>
          <p:cNvSpPr txBox="1"/>
          <p:nvPr/>
        </p:nvSpPr>
        <p:spPr>
          <a:xfrm>
            <a:off x="13106272" y="7102202"/>
            <a:ext cx="1552216"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1" name="Subtitle here">
            <a:extLst>
              <a:ext uri="{FF2B5EF4-FFF2-40B4-BE49-F238E27FC236}">
                <a16:creationId xmlns:a16="http://schemas.microsoft.com/office/drawing/2014/main" id="{813F21C2-55D4-D080-478C-5B92F63F5A30}"/>
              </a:ext>
            </a:extLst>
          </p:cNvPr>
          <p:cNvSpPr txBox="1"/>
          <p:nvPr/>
        </p:nvSpPr>
        <p:spPr>
          <a:xfrm>
            <a:off x="13052486" y="9290156"/>
            <a:ext cx="1694245"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2" name="Subtitle here">
            <a:extLst>
              <a:ext uri="{FF2B5EF4-FFF2-40B4-BE49-F238E27FC236}">
                <a16:creationId xmlns:a16="http://schemas.microsoft.com/office/drawing/2014/main" id="{813F21C2-55D4-D080-478C-5B92F63F5A30}"/>
              </a:ext>
            </a:extLst>
          </p:cNvPr>
          <p:cNvSpPr txBox="1"/>
          <p:nvPr/>
        </p:nvSpPr>
        <p:spPr>
          <a:xfrm>
            <a:off x="15142940" y="7065269"/>
            <a:ext cx="155221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3" name="Subtitle here">
            <a:extLst>
              <a:ext uri="{FF2B5EF4-FFF2-40B4-BE49-F238E27FC236}">
                <a16:creationId xmlns:a16="http://schemas.microsoft.com/office/drawing/2014/main" id="{813F21C2-55D4-D080-478C-5B92F63F5A30}"/>
              </a:ext>
            </a:extLst>
          </p:cNvPr>
          <p:cNvSpPr txBox="1"/>
          <p:nvPr/>
        </p:nvSpPr>
        <p:spPr>
          <a:xfrm>
            <a:off x="15090167" y="9253223"/>
            <a:ext cx="169424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7" name="Line">
            <a:extLst>
              <a:ext uri="{FF2B5EF4-FFF2-40B4-BE49-F238E27FC236}">
                <a16:creationId xmlns:a16="http://schemas.microsoft.com/office/drawing/2014/main" id="{A1328507-483E-2BD3-5939-B7B39E42BAD8}"/>
              </a:ext>
            </a:extLst>
          </p:cNvPr>
          <p:cNvSpPr/>
          <p:nvPr/>
        </p:nvSpPr>
        <p:spPr>
          <a:xfrm>
            <a:off x="852000" y="4801728"/>
            <a:ext cx="22680000" cy="1"/>
          </a:xfrm>
          <a:prstGeom prst="line">
            <a:avLst/>
          </a:prstGeom>
          <a:ln w="25400">
            <a:solidFill>
              <a:srgbClr val="E38C19"/>
            </a:solidFill>
            <a:miter lim="400000"/>
          </a:ln>
        </p:spPr>
        <p:txBody>
          <a:bodyPr lIns="50800" tIns="50800" rIns="50800" bIns="50800" anchor="ctr"/>
          <a:lstStyle/>
          <a:p>
            <a:pPr marL="0" marR="0" lvl="0" indent="0" algn="ctr" defTabSz="825500" rtl="0" eaLnBrk="1" fontAlgn="auto" latinLnBrk="0" hangingPunct="0">
              <a:lnSpc>
                <a:spcPct val="80000"/>
              </a:lnSpc>
              <a:spcBef>
                <a:spcPts val="0"/>
              </a:spcBef>
              <a:spcAft>
                <a:spcPts val="0"/>
              </a:spcAft>
              <a:buClrTx/>
              <a:buSzTx/>
              <a:buFontTx/>
              <a:buNone/>
              <a:tabLst/>
              <a:defRPr sz="4000" b="0" cap="all">
                <a:solidFill>
                  <a:srgbClr val="838787"/>
                </a:solidFill>
                <a:latin typeface="Avenir Heavy"/>
                <a:ea typeface="Avenir Heavy"/>
                <a:cs typeface="Avenir Heavy"/>
                <a:sym typeface="Avenir Heavy"/>
              </a:defRPr>
            </a:pPr>
            <a:endParaRPr kumimoji="0" sz="4000" b="0" i="0" u="none" strike="noStrike" kern="0" cap="all" spc="0" normalizeH="0" baseline="0" noProof="0">
              <a:ln>
                <a:noFill/>
              </a:ln>
              <a:solidFill>
                <a:srgbClr val="838787"/>
              </a:solidFill>
              <a:effectLst/>
              <a:uLnTx/>
              <a:uFillTx/>
              <a:latin typeface="Avenir Heavy"/>
              <a:sym typeface="Avenir Heavy"/>
            </a:endParaRPr>
          </a:p>
        </p:txBody>
      </p:sp>
      <p:sp>
        <p:nvSpPr>
          <p:cNvPr id="58" name="Subtitle here">
            <a:extLst>
              <a:ext uri="{FF2B5EF4-FFF2-40B4-BE49-F238E27FC236}">
                <a16:creationId xmlns:a16="http://schemas.microsoft.com/office/drawing/2014/main" id="{813F21C2-55D4-D080-478C-5B92F63F5A30}"/>
              </a:ext>
            </a:extLst>
          </p:cNvPr>
          <p:cNvSpPr txBox="1"/>
          <p:nvPr/>
        </p:nvSpPr>
        <p:spPr>
          <a:xfrm>
            <a:off x="7324162" y="7995271"/>
            <a:ext cx="2101138" cy="4103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endParaRPr lang="el-GR" sz="2000" i="0" spc="0" dirty="0">
              <a:solidFill>
                <a:srgbClr val="5E5E5E"/>
              </a:solidFill>
            </a:endParaRPr>
          </a:p>
        </p:txBody>
      </p:sp>
      <p:sp>
        <p:nvSpPr>
          <p:cNvPr id="64" name="Subtitle here">
            <a:extLst>
              <a:ext uri="{FF2B5EF4-FFF2-40B4-BE49-F238E27FC236}">
                <a16:creationId xmlns:a16="http://schemas.microsoft.com/office/drawing/2014/main" id="{813F21C2-55D4-D080-478C-5B92F63F5A30}"/>
              </a:ext>
            </a:extLst>
          </p:cNvPr>
          <p:cNvSpPr txBox="1"/>
          <p:nvPr/>
        </p:nvSpPr>
        <p:spPr>
          <a:xfrm>
            <a:off x="860927" y="9345591"/>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l-GR" sz="2400" i="0" spc="0" dirty="0">
                <a:solidFill>
                  <a:srgbClr val="FFFFFF"/>
                </a:solidFill>
              </a:rPr>
              <a:t>5</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66" name="Subtitle here">
            <a:extLst>
              <a:ext uri="{FF2B5EF4-FFF2-40B4-BE49-F238E27FC236}">
                <a16:creationId xmlns:a16="http://schemas.microsoft.com/office/drawing/2014/main" id="{813F21C2-55D4-D080-478C-5B92F63F5A30}"/>
              </a:ext>
            </a:extLst>
          </p:cNvPr>
          <p:cNvSpPr txBox="1"/>
          <p:nvPr/>
        </p:nvSpPr>
        <p:spPr>
          <a:xfrm>
            <a:off x="19621472" y="10045229"/>
            <a:ext cx="1585239" cy="50885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rPr>
              <a:t>0,</a:t>
            </a:r>
            <a:r>
              <a:rPr lang="el-GR" sz="2200" i="0" spc="0" dirty="0">
                <a:solidFill>
                  <a:schemeClr val="tx1"/>
                </a:solidFill>
              </a:rPr>
              <a:t>0</a:t>
            </a:r>
            <a:r>
              <a:rPr lang="en-US" sz="2200" i="0" spc="0" dirty="0">
                <a:solidFill>
                  <a:schemeClr val="tx1"/>
                </a:solidFill>
              </a:rPr>
              <a:t>7</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68" name="Subtitle here">
            <a:extLst>
              <a:ext uri="{FF2B5EF4-FFF2-40B4-BE49-F238E27FC236}">
                <a16:creationId xmlns:a16="http://schemas.microsoft.com/office/drawing/2014/main" id="{813F21C2-55D4-D080-478C-5B92F63F5A30}"/>
              </a:ext>
            </a:extLst>
          </p:cNvPr>
          <p:cNvSpPr txBox="1"/>
          <p:nvPr/>
        </p:nvSpPr>
        <p:spPr>
          <a:xfrm>
            <a:off x="7314613" y="8087997"/>
            <a:ext cx="2032948"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000" b="0" i="0" u="none" strike="noStrike" kern="0" cap="none" spc="0" normalizeH="0" baseline="0" noProof="0" dirty="0">
              <a:ln>
                <a:noFill/>
              </a:ln>
              <a:solidFill>
                <a:srgbClr val="000000">
                  <a:lumMod val="65000"/>
                  <a:lumOff val="35000"/>
                </a:srgbClr>
              </a:solidFill>
              <a:effectLst/>
              <a:uLnTx/>
              <a:uFillTx/>
              <a:sym typeface="Arial" panose="020B0604020202020204"/>
            </a:endParaRPr>
          </a:p>
        </p:txBody>
      </p:sp>
      <p:sp>
        <p:nvSpPr>
          <p:cNvPr id="71" name="Subtitle here">
            <a:extLst>
              <a:ext uri="{FF2B5EF4-FFF2-40B4-BE49-F238E27FC236}">
                <a16:creationId xmlns:a16="http://schemas.microsoft.com/office/drawing/2014/main" id="{813F21C2-55D4-D080-478C-5B92F63F5A30}"/>
              </a:ext>
            </a:extLst>
          </p:cNvPr>
          <p:cNvSpPr txBox="1"/>
          <p:nvPr/>
        </p:nvSpPr>
        <p:spPr>
          <a:xfrm>
            <a:off x="989398" y="10615638"/>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3" name="Rectangle 2"/>
          <p:cNvSpPr/>
          <p:nvPr/>
        </p:nvSpPr>
        <p:spPr>
          <a:xfrm>
            <a:off x="8928861" y="9811142"/>
            <a:ext cx="1893935" cy="797078"/>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69" name="Subtitle here">
            <a:extLst>
              <a:ext uri="{FF2B5EF4-FFF2-40B4-BE49-F238E27FC236}">
                <a16:creationId xmlns:a16="http://schemas.microsoft.com/office/drawing/2014/main" id="{813F21C2-55D4-D080-478C-5B92F63F5A30}"/>
              </a:ext>
            </a:extLst>
          </p:cNvPr>
          <p:cNvSpPr txBox="1"/>
          <p:nvPr/>
        </p:nvSpPr>
        <p:spPr>
          <a:xfrm>
            <a:off x="834801" y="10836500"/>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6" name="Rectangle 5"/>
          <p:cNvSpPr/>
          <p:nvPr/>
        </p:nvSpPr>
        <p:spPr>
          <a:xfrm>
            <a:off x="1500570" y="9278360"/>
            <a:ext cx="7202527" cy="1569660"/>
          </a:xfrm>
          <a:prstGeom prst="rect">
            <a:avLst/>
          </a:prstGeom>
        </p:spPr>
        <p:txBody>
          <a:bodyPr wrap="square">
            <a:spAutoFit/>
          </a:bodyPr>
          <a:lstStyle/>
          <a:p>
            <a:pPr algn="just"/>
            <a:r>
              <a:rPr lang="el-GR" sz="2400" b="0" dirty="0">
                <a:solidFill>
                  <a:schemeClr val="tx1"/>
                </a:solidFill>
                <a:latin typeface="Arial" panose="020B0604020202020204" pitchFamily="34" charset="0"/>
                <a:cs typeface="Arial" panose="020B0604020202020204" pitchFamily="34" charset="0"/>
              </a:rPr>
              <a:t>Αξιοποίηση διαδικτυακών εργαλείων για σκοπούς επιμέτρησης του βαθμού ικανοποίησης των Επισκεπτών (</a:t>
            </a:r>
            <a:r>
              <a:rPr lang="en-US" sz="2400" b="0" dirty="0">
                <a:solidFill>
                  <a:schemeClr val="tx1"/>
                </a:solidFill>
                <a:latin typeface="Arial" panose="020B0604020202020204" pitchFamily="34" charset="0"/>
                <a:cs typeface="Arial" panose="020B0604020202020204" pitchFamily="34" charset="0"/>
              </a:rPr>
              <a:t>Online Reputation Management – </a:t>
            </a:r>
            <a:r>
              <a:rPr lang="el-GR" sz="2400" b="0" dirty="0">
                <a:solidFill>
                  <a:schemeClr val="tx1"/>
                </a:solidFill>
                <a:latin typeface="Arial" panose="020B0604020202020204" pitchFamily="34" charset="0"/>
                <a:cs typeface="Arial" panose="020B0604020202020204" pitchFamily="34" charset="0"/>
              </a:rPr>
              <a:t>ORM</a:t>
            </a:r>
          </a:p>
        </p:txBody>
      </p:sp>
      <p:sp>
        <p:nvSpPr>
          <p:cNvPr id="55" name="Subtitle here">
            <a:extLst>
              <a:ext uri="{FF2B5EF4-FFF2-40B4-BE49-F238E27FC236}">
                <a16:creationId xmlns:a16="http://schemas.microsoft.com/office/drawing/2014/main" id="{D43C7DCA-02FA-7EFC-0AEB-8FAF94D29299}"/>
              </a:ext>
            </a:extLst>
          </p:cNvPr>
          <p:cNvSpPr txBox="1"/>
          <p:nvPr/>
        </p:nvSpPr>
        <p:spPr>
          <a:xfrm>
            <a:off x="989398" y="3626195"/>
            <a:ext cx="5509996" cy="96436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a:solidFill>
                  <a:schemeClr val="bg1"/>
                </a:solidFill>
              </a:rPr>
              <a:t>Διασφάλιση Ποιότητας</a:t>
            </a:r>
          </a:p>
          <a:p>
            <a:pPr>
              <a:buClr>
                <a:srgbClr val="2F7788"/>
              </a:buClr>
              <a:buSzPct val="120000"/>
            </a:pPr>
            <a:r>
              <a:rPr lang="el-GR" sz="2800" i="0" kern="0" spc="0" dirty="0">
                <a:solidFill>
                  <a:schemeClr val="bg1"/>
                </a:solidFill>
              </a:rPr>
              <a:t>και </a:t>
            </a:r>
            <a:r>
              <a:rPr lang="el-GR" sz="2800" i="0" kern="0" spc="0" dirty="0" err="1">
                <a:solidFill>
                  <a:schemeClr val="bg1"/>
                </a:solidFill>
              </a:rPr>
              <a:t>Αδειοδότηση</a:t>
            </a:r>
            <a:r>
              <a:rPr lang="el-GR" sz="2800" i="0" kern="0" spc="0" dirty="0">
                <a:solidFill>
                  <a:schemeClr val="bg1"/>
                </a:solidFill>
              </a:rPr>
              <a:t> Επιχειρήσεων</a:t>
            </a:r>
          </a:p>
        </p:txBody>
      </p:sp>
      <p:sp>
        <p:nvSpPr>
          <p:cNvPr id="7" name="Rectangle 6"/>
          <p:cNvSpPr/>
          <p:nvPr/>
        </p:nvSpPr>
        <p:spPr>
          <a:xfrm>
            <a:off x="9395998" y="13235515"/>
            <a:ext cx="527709" cy="461665"/>
          </a:xfrm>
          <a:prstGeom prst="rect">
            <a:avLst/>
          </a:prstGeom>
        </p:spPr>
        <p:txBody>
          <a:bodyPr wrap="none">
            <a:spAutoFit/>
          </a:bodyPr>
          <a:lstStyle/>
          <a:p>
            <a:fld id="{1F95CCFB-58E9-4B38-8605-C267C198B925}" type="slidenum">
              <a:rPr lang="el-GR" sz="2400" b="0" smtClean="0">
                <a:latin typeface="Helvetica Neue Light"/>
                <a:sym typeface="Helvetica Neue Light"/>
              </a:rPr>
              <a:t>21</a:t>
            </a:fld>
            <a:endParaRPr lang="el-GR" dirty="0"/>
          </a:p>
        </p:txBody>
      </p:sp>
      <p:sp>
        <p:nvSpPr>
          <p:cNvPr id="8" name="Subtitle here">
            <a:extLst>
              <a:ext uri="{FF2B5EF4-FFF2-40B4-BE49-F238E27FC236}">
                <a16:creationId xmlns:a16="http://schemas.microsoft.com/office/drawing/2014/main" id="{1C894A98-65AF-E102-B75B-AF3594D13BF0}"/>
              </a:ext>
            </a:extLst>
          </p:cNvPr>
          <p:cNvSpPr txBox="1"/>
          <p:nvPr/>
        </p:nvSpPr>
        <p:spPr>
          <a:xfrm>
            <a:off x="19917895" y="7694905"/>
            <a:ext cx="1585239"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a:t>
            </a:r>
          </a:p>
        </p:txBody>
      </p:sp>
      <p:sp>
        <p:nvSpPr>
          <p:cNvPr id="10" name="Rectangle 9">
            <a:extLst>
              <a:ext uri="{FF2B5EF4-FFF2-40B4-BE49-F238E27FC236}">
                <a16:creationId xmlns:a16="http://schemas.microsoft.com/office/drawing/2014/main" id="{C1EDC435-346D-07F4-AFB3-933B7554641C}"/>
              </a:ext>
            </a:extLst>
          </p:cNvPr>
          <p:cNvSpPr/>
          <p:nvPr/>
        </p:nvSpPr>
        <p:spPr>
          <a:xfrm>
            <a:off x="13548302" y="7575907"/>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12" name="Subtitle here">
            <a:extLst>
              <a:ext uri="{FF2B5EF4-FFF2-40B4-BE49-F238E27FC236}">
                <a16:creationId xmlns:a16="http://schemas.microsoft.com/office/drawing/2014/main" id="{449133A1-E59A-C168-156F-F3BCDA256CB7}"/>
              </a:ext>
            </a:extLst>
          </p:cNvPr>
          <p:cNvSpPr txBox="1"/>
          <p:nvPr/>
        </p:nvSpPr>
        <p:spPr>
          <a:xfrm>
            <a:off x="11595096" y="7563139"/>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14" name="Subtitle here">
            <a:extLst>
              <a:ext uri="{FF2B5EF4-FFF2-40B4-BE49-F238E27FC236}">
                <a16:creationId xmlns:a16="http://schemas.microsoft.com/office/drawing/2014/main" id="{192D669F-0C62-3665-1E35-58DA34DF1A0C}"/>
              </a:ext>
            </a:extLst>
          </p:cNvPr>
          <p:cNvSpPr txBox="1"/>
          <p:nvPr/>
        </p:nvSpPr>
        <p:spPr>
          <a:xfrm>
            <a:off x="11544294" y="10043031"/>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15" name="Rectangle 14">
            <a:extLst>
              <a:ext uri="{FF2B5EF4-FFF2-40B4-BE49-F238E27FC236}">
                <a16:creationId xmlns:a16="http://schemas.microsoft.com/office/drawing/2014/main" id="{51A16338-ABC7-4FFD-7A50-B8103EF6AE56}"/>
              </a:ext>
            </a:extLst>
          </p:cNvPr>
          <p:cNvSpPr/>
          <p:nvPr/>
        </p:nvSpPr>
        <p:spPr>
          <a:xfrm>
            <a:off x="13548302" y="10076989"/>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16" name="Subtitle here">
            <a:extLst>
              <a:ext uri="{FF2B5EF4-FFF2-40B4-BE49-F238E27FC236}">
                <a16:creationId xmlns:a16="http://schemas.microsoft.com/office/drawing/2014/main" id="{E863ED3A-D94C-B7B7-8CBE-1C676DCC6492}"/>
              </a:ext>
            </a:extLst>
          </p:cNvPr>
          <p:cNvSpPr txBox="1"/>
          <p:nvPr/>
        </p:nvSpPr>
        <p:spPr>
          <a:xfrm>
            <a:off x="15699514" y="7596426"/>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17" name="Subtitle here">
            <a:extLst>
              <a:ext uri="{FF2B5EF4-FFF2-40B4-BE49-F238E27FC236}">
                <a16:creationId xmlns:a16="http://schemas.microsoft.com/office/drawing/2014/main" id="{4B68903F-092B-2027-D5C4-8CF4B205354E}"/>
              </a:ext>
            </a:extLst>
          </p:cNvPr>
          <p:cNvSpPr txBox="1"/>
          <p:nvPr/>
        </p:nvSpPr>
        <p:spPr>
          <a:xfrm>
            <a:off x="18057655" y="7673635"/>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chemeClr val="tx1"/>
                </a:solidFill>
                <a:latin typeface="Arial" panose="020B0604020202020204" pitchFamily="34" charset="0"/>
                <a:cs typeface="Arial" panose="020B0604020202020204" pitchFamily="34" charset="0"/>
              </a:rPr>
              <a:t>-</a:t>
            </a:r>
            <a:endParaRPr kumimoji="0" lang="el-GR" sz="2200" b="0"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18" name="Subtitle here">
            <a:extLst>
              <a:ext uri="{FF2B5EF4-FFF2-40B4-BE49-F238E27FC236}">
                <a16:creationId xmlns:a16="http://schemas.microsoft.com/office/drawing/2014/main" id="{2D30A31E-E95C-E56B-0DF4-4733C20637B4}"/>
              </a:ext>
            </a:extLst>
          </p:cNvPr>
          <p:cNvSpPr txBox="1"/>
          <p:nvPr/>
        </p:nvSpPr>
        <p:spPr>
          <a:xfrm>
            <a:off x="21512193" y="7416499"/>
            <a:ext cx="1941973" cy="71814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i="0" kern="1200" dirty="0">
                <a:solidFill>
                  <a:srgbClr val="000000"/>
                </a:solidFill>
                <a:latin typeface="Arial" panose="020B0604020202020204" pitchFamily="34" charset="0"/>
                <a:cs typeface="Arial" panose="020B0604020202020204" pitchFamily="34" charset="0"/>
              </a:rPr>
              <a:t>Σήματα Πιστοποίησης</a:t>
            </a:r>
            <a:endParaRPr kumimoji="0" lang="el-GR" sz="20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19" name="Subtitle here">
            <a:extLst>
              <a:ext uri="{FF2B5EF4-FFF2-40B4-BE49-F238E27FC236}">
                <a16:creationId xmlns:a16="http://schemas.microsoft.com/office/drawing/2014/main" id="{CA215487-C3AD-E4E1-388E-62017D696324}"/>
              </a:ext>
            </a:extLst>
          </p:cNvPr>
          <p:cNvSpPr txBox="1"/>
          <p:nvPr/>
        </p:nvSpPr>
        <p:spPr>
          <a:xfrm>
            <a:off x="21506596" y="9965548"/>
            <a:ext cx="1953165" cy="71814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Τεχνολογική αναβάθμιση</a:t>
            </a:r>
          </a:p>
        </p:txBody>
      </p:sp>
      <p:sp>
        <p:nvSpPr>
          <p:cNvPr id="20" name="Subtitle here">
            <a:extLst>
              <a:ext uri="{FF2B5EF4-FFF2-40B4-BE49-F238E27FC236}">
                <a16:creationId xmlns:a16="http://schemas.microsoft.com/office/drawing/2014/main" id="{F18CCBED-F69C-56C5-46C0-A192410C82D5}"/>
              </a:ext>
            </a:extLst>
          </p:cNvPr>
          <p:cNvSpPr txBox="1"/>
          <p:nvPr/>
        </p:nvSpPr>
        <p:spPr>
          <a:xfrm>
            <a:off x="15487107" y="9953165"/>
            <a:ext cx="2284477"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Subtitle here">
            <a:extLst>
              <a:ext uri="{FF2B5EF4-FFF2-40B4-BE49-F238E27FC236}">
                <a16:creationId xmlns:a16="http://schemas.microsoft.com/office/drawing/2014/main" id="{1F7B7745-DDDB-E498-9EDF-A1CCB8D8CB11}"/>
              </a:ext>
            </a:extLst>
          </p:cNvPr>
          <p:cNvSpPr txBox="1"/>
          <p:nvPr/>
        </p:nvSpPr>
        <p:spPr>
          <a:xfrm>
            <a:off x="17983250" y="9909560"/>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Εθνικοί Πόροι</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65" name="Subtitle here">
            <a:extLst>
              <a:ext uri="{FF2B5EF4-FFF2-40B4-BE49-F238E27FC236}">
                <a16:creationId xmlns:a16="http://schemas.microsoft.com/office/drawing/2014/main" id="{813F21C2-55D4-D080-478C-5B92F63F5A30}"/>
              </a:ext>
            </a:extLst>
          </p:cNvPr>
          <p:cNvSpPr txBox="1"/>
          <p:nvPr/>
        </p:nvSpPr>
        <p:spPr>
          <a:xfrm>
            <a:off x="19705869" y="5062743"/>
            <a:ext cx="1831463" cy="127214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Ένδειξη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Κόστους</a:t>
            </a:r>
            <a:r>
              <a:rPr kumimoji="0" lang="en-US" sz="1800" i="0" u="none" strike="noStrike" kern="0" cap="none" spc="0" normalizeH="0" baseline="0" noProof="0" dirty="0">
                <a:ln>
                  <a:noFill/>
                </a:ln>
                <a:solidFill>
                  <a:schemeClr val="tx1"/>
                </a:solidFill>
                <a:effectLst/>
                <a:uLnTx/>
                <a:uFillTx/>
                <a:sym typeface="Arial" panose="020B0604020202020204"/>
              </a:rPr>
              <a:t> </a:t>
            </a:r>
            <a:r>
              <a:rPr lang="el-GR" sz="1800" i="0" spc="0" dirty="0">
                <a:solidFill>
                  <a:schemeClr val="tx1"/>
                </a:solidFill>
              </a:rPr>
              <a:t>(εκ. </a:t>
            </a:r>
            <a:r>
              <a:rPr kumimoji="0" lang="el-GR" sz="1800" i="0" u="none" strike="noStrike" kern="0" cap="none" spc="0" normalizeH="0" baseline="0" noProof="0" dirty="0">
                <a:ln>
                  <a:noFill/>
                </a:ln>
                <a:solidFill>
                  <a:schemeClr val="tx1"/>
                </a:solidFill>
                <a:effectLst/>
                <a:uLnTx/>
                <a:uFillTx/>
                <a:sym typeface="Arial" panose="020B0604020202020204"/>
              </a:rPr>
              <a:t>€)</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000" i="0" u="none" strike="noStrike" kern="0" cap="none" spc="0" normalizeH="0" baseline="0" noProof="0" dirty="0">
                <a:ln>
                  <a:noFill/>
                </a:ln>
                <a:solidFill>
                  <a:schemeClr val="tx1"/>
                </a:solidFill>
                <a:effectLst/>
                <a:uLnTx/>
                <a:uFillTx/>
                <a:sym typeface="Arial" panose="020B0604020202020204"/>
              </a:rPr>
              <a:t>(</a:t>
            </a:r>
            <a:r>
              <a:rPr kumimoji="0" lang="en-US" sz="2000" i="0" u="none" strike="noStrike" kern="0" cap="none" spc="0" normalizeH="0" baseline="0" noProof="0" dirty="0">
                <a:ln>
                  <a:noFill/>
                </a:ln>
                <a:solidFill>
                  <a:schemeClr val="tx1"/>
                </a:solidFill>
                <a:effectLst/>
                <a:uLnTx/>
                <a:uFillTx/>
                <a:sym typeface="Arial" panose="020B0604020202020204"/>
              </a:rPr>
              <a:t>1/2023-12/2024</a:t>
            </a:r>
            <a:r>
              <a:rPr kumimoji="0" lang="el-GR" sz="2000" i="0" u="none" strike="noStrike" kern="0" cap="none" spc="0" normalizeH="0" baseline="0" noProof="0" dirty="0">
                <a:ln>
                  <a:noFill/>
                </a:ln>
                <a:solidFill>
                  <a:schemeClr val="tx1"/>
                </a:solidFill>
                <a:effectLst/>
                <a:uLnTx/>
                <a:uFillTx/>
                <a:sym typeface="Arial" panose="020B0604020202020204"/>
              </a:rPr>
              <a:t>)</a:t>
            </a:r>
          </a:p>
        </p:txBody>
      </p:sp>
    </p:spTree>
    <p:extLst>
      <p:ext uri="{BB962C8B-B14F-4D97-AF65-F5344CB8AC3E}">
        <p14:creationId xmlns:p14="http://schemas.microsoft.com/office/powerpoint/2010/main" val="75240214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9" y="562098"/>
            <a:ext cx="10243916"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Στρατηγικοί Στόχοι</a:t>
            </a:r>
          </a:p>
        </p:txBody>
      </p:sp>
      <p:sp>
        <p:nvSpPr>
          <p:cNvPr id="2" name="Line">
            <a:extLst>
              <a:ext uri="{FF2B5EF4-FFF2-40B4-BE49-F238E27FC236}">
                <a16:creationId xmlns:a16="http://schemas.microsoft.com/office/drawing/2014/main" id="{1886EEB6-9BC0-5D12-EBED-623414732DEF}"/>
              </a:ext>
            </a:extLst>
          </p:cNvPr>
          <p:cNvSpPr/>
          <p:nvPr/>
        </p:nvSpPr>
        <p:spPr>
          <a:xfrm>
            <a:off x="852000" y="3030791"/>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3135952"/>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Στόχος</a:t>
            </a:r>
            <a:endParaRPr lang="el-GR" sz="2400" b="1" i="0" kern="0" spc="0" dirty="0">
              <a:solidFill>
                <a:schemeClr val="tx1"/>
              </a:solidFill>
            </a:endParaRPr>
          </a:p>
        </p:txBody>
      </p:sp>
      <p:sp>
        <p:nvSpPr>
          <p:cNvPr id="18" name="Subtitle here">
            <a:extLst>
              <a:ext uri="{FF2B5EF4-FFF2-40B4-BE49-F238E27FC236}">
                <a16:creationId xmlns:a16="http://schemas.microsoft.com/office/drawing/2014/main" id="{E21FE21D-8559-B180-2463-6ED0750C6D07}"/>
              </a:ext>
            </a:extLst>
          </p:cNvPr>
          <p:cNvSpPr txBox="1"/>
          <p:nvPr/>
        </p:nvSpPr>
        <p:spPr>
          <a:xfrm>
            <a:off x="5285450" y="3135952"/>
            <a:ext cx="2568902"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Περιγραφή</a:t>
            </a:r>
            <a:endParaRPr lang="el-GR" sz="2400" b="1" i="0" kern="0" spc="0" dirty="0">
              <a:solidFill>
                <a:schemeClr val="tx1"/>
              </a:solidFill>
            </a:endParaRPr>
          </a:p>
        </p:txBody>
      </p:sp>
      <p:sp>
        <p:nvSpPr>
          <p:cNvPr id="30" name="Subtitle here">
            <a:extLst>
              <a:ext uri="{FF2B5EF4-FFF2-40B4-BE49-F238E27FC236}">
                <a16:creationId xmlns:a16="http://schemas.microsoft.com/office/drawing/2014/main" id="{E67CABA6-59DE-E45F-25D4-86E6FF97669C}"/>
              </a:ext>
            </a:extLst>
          </p:cNvPr>
          <p:cNvSpPr txBox="1"/>
          <p:nvPr/>
        </p:nvSpPr>
        <p:spPr>
          <a:xfrm>
            <a:off x="18174127" y="3135952"/>
            <a:ext cx="378380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Χρονοδιάγραμμα</a:t>
            </a:r>
            <a:endParaRPr lang="el-GR" sz="2400" b="1" i="0" kern="0" spc="0" dirty="0">
              <a:solidFill>
                <a:schemeClr val="tx1"/>
              </a:solidFill>
            </a:endParaRPr>
          </a:p>
        </p:txBody>
      </p:sp>
      <p:sp>
        <p:nvSpPr>
          <p:cNvPr id="33" name="Subtitle here">
            <a:extLst>
              <a:ext uri="{FF2B5EF4-FFF2-40B4-BE49-F238E27FC236}">
                <a16:creationId xmlns:a16="http://schemas.microsoft.com/office/drawing/2014/main" id="{30BC3C46-7AD4-C6C6-13C4-127C830B5542}"/>
              </a:ext>
            </a:extLst>
          </p:cNvPr>
          <p:cNvSpPr txBox="1"/>
          <p:nvPr/>
        </p:nvSpPr>
        <p:spPr>
          <a:xfrm>
            <a:off x="21689493" y="3135952"/>
            <a:ext cx="167729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Αφορά</a:t>
            </a:r>
          </a:p>
        </p:txBody>
      </p:sp>
      <p:pic>
        <p:nvPicPr>
          <p:cNvPr id="36" name="Picture 35"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6262" y="1271344"/>
            <a:ext cx="1960918" cy="1902647"/>
          </a:xfrm>
          <a:prstGeom prst="rect">
            <a:avLst/>
          </a:prstGeom>
        </p:spPr>
      </p:pic>
      <p:sp>
        <p:nvSpPr>
          <p:cNvPr id="49" name="Rectangle 48">
            <a:extLst>
              <a:ext uri="{FF2B5EF4-FFF2-40B4-BE49-F238E27FC236}">
                <a16:creationId xmlns:a16="http://schemas.microsoft.com/office/drawing/2014/main" id="{CB6CF44E-5D63-FA5A-748D-6CC969F7B7FA}"/>
              </a:ext>
            </a:extLst>
          </p:cNvPr>
          <p:cNvSpPr/>
          <p:nvPr/>
        </p:nvSpPr>
        <p:spPr>
          <a:xfrm>
            <a:off x="852000" y="3759608"/>
            <a:ext cx="4226642" cy="1343301"/>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Rectangle 51">
            <a:extLst>
              <a:ext uri="{FF2B5EF4-FFF2-40B4-BE49-F238E27FC236}">
                <a16:creationId xmlns:a16="http://schemas.microsoft.com/office/drawing/2014/main" id="{F29D2E5A-D73D-B8F4-0879-44AFE9E8D5BE}"/>
              </a:ext>
            </a:extLst>
          </p:cNvPr>
          <p:cNvSpPr/>
          <p:nvPr/>
        </p:nvSpPr>
        <p:spPr>
          <a:xfrm>
            <a:off x="5285450" y="3759608"/>
            <a:ext cx="9846453"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Rectangle 54">
            <a:extLst>
              <a:ext uri="{FF2B5EF4-FFF2-40B4-BE49-F238E27FC236}">
                <a16:creationId xmlns:a16="http://schemas.microsoft.com/office/drawing/2014/main" id="{52FBA867-A332-BAAF-1A63-E7C3460610C1}"/>
              </a:ext>
            </a:extLst>
          </p:cNvPr>
          <p:cNvSpPr/>
          <p:nvPr/>
        </p:nvSpPr>
        <p:spPr>
          <a:xfrm>
            <a:off x="15368564"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Rectangle 57">
            <a:extLst>
              <a:ext uri="{FF2B5EF4-FFF2-40B4-BE49-F238E27FC236}">
                <a16:creationId xmlns:a16="http://schemas.microsoft.com/office/drawing/2014/main" id="{D156E402-D196-B61F-48E0-F060CF4A0B53}"/>
              </a:ext>
            </a:extLst>
          </p:cNvPr>
          <p:cNvSpPr/>
          <p:nvPr/>
        </p:nvSpPr>
        <p:spPr>
          <a:xfrm>
            <a:off x="18174127"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Rectangle 60">
            <a:extLst>
              <a:ext uri="{FF2B5EF4-FFF2-40B4-BE49-F238E27FC236}">
                <a16:creationId xmlns:a16="http://schemas.microsoft.com/office/drawing/2014/main" id="{3061DBBB-7DA5-8ED7-68F0-B9A8BAAED7C2}"/>
              </a:ext>
            </a:extLst>
          </p:cNvPr>
          <p:cNvSpPr/>
          <p:nvPr/>
        </p:nvSpPr>
        <p:spPr>
          <a:xfrm>
            <a:off x="20963098"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837618" y="3759608"/>
            <a:ext cx="4226642" cy="130292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600" i="0" kern="0" spc="0" dirty="0">
                <a:solidFill>
                  <a:schemeClr val="bg1"/>
                </a:solidFill>
              </a:rPr>
              <a:t>Ανάπτυξη Ανθρώπινου Δυναμικού και Καλλιέργεια Τουριστικής Συνείδησης</a:t>
            </a: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6" y="2119207"/>
            <a:ext cx="18237624"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pPr>
            <a:r>
              <a:rPr lang="el-GR" sz="3600" b="1" i="0" dirty="0">
                <a:solidFill>
                  <a:srgbClr val="E38C19"/>
                </a:solidFill>
              </a:rPr>
              <a:t>Ανάπτυξη Ανθρώπινου Δυναμικού και Καλλιέργεια Τουριστικής Συνείδησης</a:t>
            </a:r>
            <a:endParaRPr lang="el-GR" sz="4000" b="1" i="0" dirty="0">
              <a:solidFill>
                <a:srgbClr val="E38C19"/>
              </a:solidFill>
            </a:endParaRPr>
          </a:p>
        </p:txBody>
      </p:sp>
      <p:sp>
        <p:nvSpPr>
          <p:cNvPr id="24" name="Rectangle 23">
            <a:extLst>
              <a:ext uri="{FF2B5EF4-FFF2-40B4-BE49-F238E27FC236}">
                <a16:creationId xmlns:a16="http://schemas.microsoft.com/office/drawing/2014/main" id="{F8773CAD-6845-523F-27F7-16D569DAB4EB}"/>
              </a:ext>
            </a:extLst>
          </p:cNvPr>
          <p:cNvSpPr/>
          <p:nvPr/>
        </p:nvSpPr>
        <p:spPr>
          <a:xfrm>
            <a:off x="837618" y="5443424"/>
            <a:ext cx="288860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Line">
            <a:extLst>
              <a:ext uri="{FF2B5EF4-FFF2-40B4-BE49-F238E27FC236}">
                <a16:creationId xmlns:a16="http://schemas.microsoft.com/office/drawing/2014/main" id="{A1328507-483E-2BD3-5939-B7B39E42BAD8}"/>
              </a:ext>
            </a:extLst>
          </p:cNvPr>
          <p:cNvSpPr/>
          <p:nvPr/>
        </p:nvSpPr>
        <p:spPr>
          <a:xfrm>
            <a:off x="852000" y="5326657"/>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29" name="Subtitle here">
            <a:extLst>
              <a:ext uri="{FF2B5EF4-FFF2-40B4-BE49-F238E27FC236}">
                <a16:creationId xmlns:a16="http://schemas.microsoft.com/office/drawing/2014/main" id="{4C3067CC-53E4-36D2-6C83-492A1376F375}"/>
              </a:ext>
            </a:extLst>
          </p:cNvPr>
          <p:cNvSpPr txBox="1"/>
          <p:nvPr/>
        </p:nvSpPr>
        <p:spPr>
          <a:xfrm>
            <a:off x="837617" y="5443825"/>
            <a:ext cx="2617310"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Παρεμβάσεις</a:t>
            </a:r>
          </a:p>
        </p:txBody>
      </p:sp>
      <p:sp>
        <p:nvSpPr>
          <p:cNvPr id="39" name="Rectangle 38">
            <a:extLst>
              <a:ext uri="{FF2B5EF4-FFF2-40B4-BE49-F238E27FC236}">
                <a16:creationId xmlns:a16="http://schemas.microsoft.com/office/drawing/2014/main" id="{5942514B-BE11-1B9C-57F6-2BDEC03CF1B7}"/>
              </a:ext>
            </a:extLst>
          </p:cNvPr>
          <p:cNvSpPr/>
          <p:nvPr/>
        </p:nvSpPr>
        <p:spPr>
          <a:xfrm>
            <a:off x="837617" y="6165158"/>
            <a:ext cx="11961593" cy="61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Subtitle here">
            <a:extLst>
              <a:ext uri="{FF2B5EF4-FFF2-40B4-BE49-F238E27FC236}">
                <a16:creationId xmlns:a16="http://schemas.microsoft.com/office/drawing/2014/main" id="{23AD6CE5-7152-651A-0B75-816C709ED253}"/>
              </a:ext>
            </a:extLst>
          </p:cNvPr>
          <p:cNvSpPr txBox="1"/>
          <p:nvPr/>
        </p:nvSpPr>
        <p:spPr>
          <a:xfrm>
            <a:off x="897864" y="6087174"/>
            <a:ext cx="2888604"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b="1" i="0" spc="0" dirty="0">
                <a:solidFill>
                  <a:srgbClr val="5E5E5E"/>
                </a:solidFill>
              </a:rPr>
              <a:t>Έργο</a:t>
            </a:r>
            <a:endParaRPr lang="el-GR" sz="2400" b="1" i="0" kern="0" spc="0" dirty="0">
              <a:solidFill>
                <a:srgbClr val="2F7788"/>
              </a:solidFill>
            </a:endParaRPr>
          </a:p>
        </p:txBody>
      </p:sp>
      <p:sp>
        <p:nvSpPr>
          <p:cNvPr id="41" name="Subtitle here">
            <a:extLst>
              <a:ext uri="{FF2B5EF4-FFF2-40B4-BE49-F238E27FC236}">
                <a16:creationId xmlns:a16="http://schemas.microsoft.com/office/drawing/2014/main" id="{1B4171CA-4CC7-AECB-EF83-2275810AD296}"/>
              </a:ext>
            </a:extLst>
          </p:cNvPr>
          <p:cNvSpPr txBox="1"/>
          <p:nvPr/>
        </p:nvSpPr>
        <p:spPr>
          <a:xfrm>
            <a:off x="876580" y="7039038"/>
            <a:ext cx="11853971" cy="453457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lgn="just">
              <a:buClr>
                <a:srgbClr val="2F7788"/>
              </a:buClr>
              <a:buSzPct val="120000"/>
              <a:buFont typeface="+mj-lt"/>
              <a:buAutoNum type="arabicPeriod"/>
            </a:pPr>
            <a:r>
              <a:rPr lang="el-GR" sz="2400" i="0" spc="0" dirty="0">
                <a:solidFill>
                  <a:schemeClr val="tx1"/>
                </a:solidFill>
              </a:rPr>
              <a:t>Προγράμματα επιμόρφωσης και κατάρτισης στους επαγγελματίες του τουρισμού και της φιλοξενίας</a:t>
            </a:r>
          </a:p>
          <a:p>
            <a:pPr marL="457200" indent="-457200" algn="just">
              <a:buClr>
                <a:srgbClr val="2F7788"/>
              </a:buClr>
              <a:buSzPct val="120000"/>
              <a:buFont typeface="+mj-lt"/>
              <a:buAutoNum type="arabicPeriod"/>
            </a:pPr>
            <a:endParaRPr lang="el-GR"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Ανάπτυξη και ενίσχυση της τουριστικής συνείδησης</a:t>
            </a:r>
          </a:p>
          <a:p>
            <a:pPr marL="457200" indent="-457200" algn="just">
              <a:buClr>
                <a:srgbClr val="2F7788"/>
              </a:buClr>
              <a:buSzPct val="120000"/>
              <a:buFont typeface="+mj-lt"/>
              <a:buAutoNum type="arabicPeriod"/>
            </a:pPr>
            <a:endParaRPr lang="el-GR"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Διοργάνωση συνεδρίων και ημερίδων με θέμα την απασχόληση στον τουριστικό τομέα καθώς και βραβεύσεις επιχειρήσεων / ατόμων που δραστηριοποιούνται στον τουριστικό τομέα </a:t>
            </a:r>
          </a:p>
          <a:p>
            <a:pPr marL="457200" indent="-457200" algn="just">
              <a:buClr>
                <a:srgbClr val="2F7788"/>
              </a:buClr>
              <a:buSzPct val="120000"/>
              <a:buFont typeface="+mj-lt"/>
              <a:buAutoNum type="arabicPeriod"/>
            </a:pPr>
            <a:endParaRPr lang="el-GR"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Παρακολούθηση των δράσεων της βιομηχανίας με σκοπό και στόχο την παροχή λύσεων σε σειρά θεμάτων που απαιτούν οριζόντιες συνεργασίες. Π.χ. Εξεύρεση λύσεων σε σχέση με τα εργασιακά ζητήματα. </a:t>
            </a:r>
          </a:p>
        </p:txBody>
      </p:sp>
      <p:sp>
        <p:nvSpPr>
          <p:cNvPr id="210" name="Rectangle 209">
            <a:extLst>
              <a:ext uri="{FF2B5EF4-FFF2-40B4-BE49-F238E27FC236}">
                <a16:creationId xmlns:a16="http://schemas.microsoft.com/office/drawing/2014/main" id="{B08CAFFE-90E3-A169-3C7C-0E2FEAC336F0}"/>
              </a:ext>
            </a:extLst>
          </p:cNvPr>
          <p:cNvSpPr/>
          <p:nvPr/>
        </p:nvSpPr>
        <p:spPr>
          <a:xfrm>
            <a:off x="17166284" y="6127424"/>
            <a:ext cx="6490719"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Subtitle here">
            <a:extLst>
              <a:ext uri="{FF2B5EF4-FFF2-40B4-BE49-F238E27FC236}">
                <a16:creationId xmlns:a16="http://schemas.microsoft.com/office/drawing/2014/main" id="{7970DFA0-483F-CF6A-C53A-869FF8A276E8}"/>
              </a:ext>
            </a:extLst>
          </p:cNvPr>
          <p:cNvSpPr txBox="1"/>
          <p:nvPr/>
        </p:nvSpPr>
        <p:spPr>
          <a:xfrm>
            <a:off x="18174127" y="4142973"/>
            <a:ext cx="258609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7" name="Subtitle here">
            <a:extLst>
              <a:ext uri="{FF2B5EF4-FFF2-40B4-BE49-F238E27FC236}">
                <a16:creationId xmlns:a16="http://schemas.microsoft.com/office/drawing/2014/main" id="{88BFC1D9-6841-C5D6-BA13-157A626164C8}"/>
              </a:ext>
            </a:extLst>
          </p:cNvPr>
          <p:cNvSpPr txBox="1"/>
          <p:nvPr/>
        </p:nvSpPr>
        <p:spPr>
          <a:xfrm>
            <a:off x="5375402" y="4011883"/>
            <a:ext cx="9733641" cy="98898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Επιμόρφωση και κατάρτιση επαγγελματιών του τουρισμού, καλλιέργεια τουριστικής συνείδησης σε μαθητές, σπουδαστές και</a:t>
            </a:r>
            <a:r>
              <a:rPr lang="el-GR" sz="2400" i="0" spc="0" dirty="0">
                <a:solidFill>
                  <a:schemeClr val="tx1"/>
                </a:solidFill>
              </a:rPr>
              <a:t> άλλους</a:t>
            </a:r>
            <a:endParaRPr lang="el-GR" sz="2400" i="0" kern="0" spc="0" dirty="0">
              <a:solidFill>
                <a:schemeClr val="tx1"/>
              </a:solidFill>
            </a:endParaRPr>
          </a:p>
        </p:txBody>
      </p:sp>
      <p:sp>
        <p:nvSpPr>
          <p:cNvPr id="3" name="Subtitle here">
            <a:extLst>
              <a:ext uri="{FF2B5EF4-FFF2-40B4-BE49-F238E27FC236}">
                <a16:creationId xmlns:a16="http://schemas.microsoft.com/office/drawing/2014/main" id="{8AA3F6DD-15C1-1034-1838-292378962B32}"/>
              </a:ext>
            </a:extLst>
          </p:cNvPr>
          <p:cNvSpPr txBox="1"/>
          <p:nvPr/>
        </p:nvSpPr>
        <p:spPr>
          <a:xfrm>
            <a:off x="20955359" y="3726632"/>
            <a:ext cx="2570400" cy="139140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Εργαζόμενοι στην τουριστική βιομηχανία</a:t>
            </a:r>
          </a:p>
        </p:txBody>
      </p:sp>
      <p:pic>
        <p:nvPicPr>
          <p:cNvPr id="19" name="Image" descr="Image">
            <a:extLst>
              <a:ext uri="{FF2B5EF4-FFF2-40B4-BE49-F238E27FC236}">
                <a16:creationId xmlns:a16="http://schemas.microsoft.com/office/drawing/2014/main" id="{220453B8-D369-162B-60F8-FE5455423D10}"/>
              </a:ext>
            </a:extLst>
          </p:cNvPr>
          <p:cNvPicPr>
            <a:picLocks noChangeAspect="1"/>
          </p:cNvPicPr>
          <p:nvPr/>
        </p:nvPicPr>
        <p:blipFill>
          <a:blip r:embed="rId4"/>
          <a:stretch>
            <a:fillRect/>
          </a:stretch>
        </p:blipFill>
        <p:spPr>
          <a:xfrm>
            <a:off x="8936985" y="10722647"/>
            <a:ext cx="15700723" cy="3345352"/>
          </a:xfrm>
          <a:prstGeom prst="rect">
            <a:avLst/>
          </a:prstGeom>
          <a:ln w="12700">
            <a:miter lim="400000"/>
          </a:ln>
        </p:spPr>
      </p:pic>
      <p:sp>
        <p:nvSpPr>
          <p:cNvPr id="20" name="ΥΠΟΥΡΓΕΙΟ ΟΙΚΟΝΟΜΙΚΩΝ">
            <a:extLst>
              <a:ext uri="{FF2B5EF4-FFF2-40B4-BE49-F238E27FC236}">
                <a16:creationId xmlns:a16="http://schemas.microsoft.com/office/drawing/2014/main" id="{211F5A0B-76D0-AD77-BF64-206F3BA00457}"/>
              </a:ext>
            </a:extLst>
          </p:cNvPr>
          <p:cNvSpPr txBox="1">
            <a:spLocks/>
          </p:cNvSpPr>
          <p:nvPr/>
        </p:nvSpPr>
        <p:spPr>
          <a:xfrm>
            <a:off x="11104845" y="12629654"/>
            <a:ext cx="9605670" cy="613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p:txBody>
      </p:sp>
      <p:sp>
        <p:nvSpPr>
          <p:cNvPr id="10" name="TextBox 9">
            <a:extLst>
              <a:ext uri="{FF2B5EF4-FFF2-40B4-BE49-F238E27FC236}">
                <a16:creationId xmlns:a16="http://schemas.microsoft.com/office/drawing/2014/main" id="{5C1BC83D-A5AD-D0F9-C82B-F3A985030977}"/>
              </a:ext>
            </a:extLst>
          </p:cNvPr>
          <p:cNvSpPr txBox="1"/>
          <p:nvPr/>
        </p:nvSpPr>
        <p:spPr>
          <a:xfrm>
            <a:off x="15368564" y="4022504"/>
            <a:ext cx="260268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0,28</a:t>
            </a: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2024: 0,</a:t>
            </a:r>
            <a:r>
              <a:rPr lang="en-US" sz="2400" b="0" dirty="0">
                <a:solidFill>
                  <a:schemeClr val="tx1"/>
                </a:solidFill>
                <a:latin typeface="Arial" panose="020B0604020202020204" pitchFamily="34" charset="0"/>
                <a:cs typeface="Arial" panose="020B0604020202020204" pitchFamily="34" charset="0"/>
              </a:rPr>
              <a:t>28</a:t>
            </a:r>
            <a:endPar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p:txBody>
      </p:sp>
      <p:sp>
        <p:nvSpPr>
          <p:cNvPr id="5" name="Rectangle 4"/>
          <p:cNvSpPr/>
          <p:nvPr/>
        </p:nvSpPr>
        <p:spPr>
          <a:xfrm>
            <a:off x="9493205" y="13207071"/>
            <a:ext cx="527709" cy="461665"/>
          </a:xfrm>
          <a:prstGeom prst="rect">
            <a:avLst/>
          </a:prstGeom>
        </p:spPr>
        <p:txBody>
          <a:bodyPr wrap="none">
            <a:spAutoFit/>
          </a:bodyPr>
          <a:lstStyle/>
          <a:p>
            <a:fld id="{67B71A18-9C2F-40A0-B8DF-7FB28CA6669D}" type="slidenum">
              <a:rPr lang="el-GR" sz="2400" b="0" smtClean="0">
                <a:latin typeface="Helvetica Neue Light"/>
                <a:sym typeface="Helvetica Neue Light"/>
              </a:rPr>
              <a:t>22</a:t>
            </a:fld>
            <a:endParaRPr lang="el-GR" dirty="0"/>
          </a:p>
        </p:txBody>
      </p:sp>
      <p:sp>
        <p:nvSpPr>
          <p:cNvPr id="9" name="Subtitle here">
            <a:extLst>
              <a:ext uri="{FF2B5EF4-FFF2-40B4-BE49-F238E27FC236}">
                <a16:creationId xmlns:a16="http://schemas.microsoft.com/office/drawing/2014/main" id="{1F79C1D8-298B-7C15-7352-C8897E2ED4CE}"/>
              </a:ext>
            </a:extLst>
          </p:cNvPr>
          <p:cNvSpPr txBox="1"/>
          <p:nvPr/>
        </p:nvSpPr>
        <p:spPr>
          <a:xfrm>
            <a:off x="17246311" y="6344270"/>
            <a:ext cx="6120478" cy="213391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buClr>
                <a:srgbClr val="2F7788"/>
              </a:buClr>
              <a:buSzPct val="120000"/>
              <a:buFont typeface="+mj-lt"/>
              <a:buAutoNum type="arabicPeriod"/>
            </a:pPr>
            <a:r>
              <a:rPr lang="el-GR" sz="2200" i="0" spc="0" dirty="0">
                <a:solidFill>
                  <a:schemeClr val="tx1"/>
                </a:solidFill>
              </a:rPr>
              <a:t>Επαγγελματίες τουρισμού</a:t>
            </a:r>
          </a:p>
          <a:p>
            <a:pPr marL="457200" indent="-457200">
              <a:buClr>
                <a:srgbClr val="2F7788"/>
              </a:buClr>
              <a:buSzPct val="120000"/>
              <a:buFont typeface="+mj-lt"/>
              <a:buAutoNum type="arabicPeriod"/>
            </a:pPr>
            <a:r>
              <a:rPr lang="el-GR" sz="2200" i="0" spc="0" dirty="0">
                <a:solidFill>
                  <a:schemeClr val="tx1"/>
                </a:solidFill>
              </a:rPr>
              <a:t>Όλοι οι πολίτες</a:t>
            </a:r>
          </a:p>
          <a:p>
            <a:pPr marL="457200" indent="-457200">
              <a:buClr>
                <a:srgbClr val="2F7788"/>
              </a:buClr>
              <a:buSzPct val="120000"/>
              <a:buFont typeface="+mj-lt"/>
              <a:buAutoNum type="arabicPeriod"/>
            </a:pPr>
            <a:r>
              <a:rPr lang="el-GR" sz="2200" i="0" spc="0" dirty="0">
                <a:solidFill>
                  <a:schemeClr val="tx1"/>
                </a:solidFill>
              </a:rPr>
              <a:t>Επαγγελματίες τουρισμού και ενδιαφερόμενοι για απασχόληση στον τομέα</a:t>
            </a:r>
          </a:p>
          <a:p>
            <a:pPr marL="457200" indent="-457200">
              <a:buClr>
                <a:srgbClr val="2F7788"/>
              </a:buClr>
              <a:buSzPct val="120000"/>
              <a:buFont typeface="+mj-lt"/>
              <a:buAutoNum type="arabicPeriod"/>
            </a:pPr>
            <a:r>
              <a:rPr lang="el-GR" sz="2200" i="0" spc="0" dirty="0">
                <a:solidFill>
                  <a:schemeClr val="tx1"/>
                </a:solidFill>
              </a:rPr>
              <a:t>Επαγγελματίες τουρισμού και ενδιαφερόμενοι για απασχόληση στον τομέα</a:t>
            </a:r>
          </a:p>
        </p:txBody>
      </p:sp>
      <p:sp>
        <p:nvSpPr>
          <p:cNvPr id="11" name="Rectangle 10">
            <a:extLst>
              <a:ext uri="{FF2B5EF4-FFF2-40B4-BE49-F238E27FC236}">
                <a16:creationId xmlns:a16="http://schemas.microsoft.com/office/drawing/2014/main" id="{B5D7AC49-B518-D576-CDBA-C23B3C2F21BF}"/>
              </a:ext>
            </a:extLst>
          </p:cNvPr>
          <p:cNvSpPr/>
          <p:nvPr/>
        </p:nvSpPr>
        <p:spPr>
          <a:xfrm>
            <a:off x="13221902" y="6127424"/>
            <a:ext cx="3506400"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Subtitle here">
            <a:extLst>
              <a:ext uri="{FF2B5EF4-FFF2-40B4-BE49-F238E27FC236}">
                <a16:creationId xmlns:a16="http://schemas.microsoft.com/office/drawing/2014/main" id="{06CB04A2-7048-261C-901D-0BB4CD620BD3}"/>
              </a:ext>
            </a:extLst>
          </p:cNvPr>
          <p:cNvSpPr txBox="1"/>
          <p:nvPr/>
        </p:nvSpPr>
        <p:spPr>
          <a:xfrm>
            <a:off x="13272106" y="6394324"/>
            <a:ext cx="3434373" cy="133369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buClr>
                <a:srgbClr val="2F7788"/>
              </a:buClr>
              <a:buSzPct val="120000"/>
            </a:pPr>
            <a:endParaRPr lang="el-GR" sz="2000" i="0" spc="0" dirty="0">
              <a:solidFill>
                <a:schemeClr val="tx1"/>
              </a:solidFill>
            </a:endParaRPr>
          </a:p>
          <a:p>
            <a:pPr algn="ctr">
              <a:buClr>
                <a:srgbClr val="2F7788"/>
              </a:buClr>
              <a:buSzPct val="120000"/>
            </a:pPr>
            <a:endParaRPr lang="el-GR" sz="2000" i="0" spc="0" dirty="0">
              <a:solidFill>
                <a:schemeClr val="tx1"/>
              </a:solidFill>
            </a:endParaRPr>
          </a:p>
          <a:p>
            <a:pPr algn="ctr">
              <a:buClr>
                <a:srgbClr val="2F7788"/>
              </a:buClr>
              <a:buSzPct val="120000"/>
            </a:pPr>
            <a:endParaRPr lang="el-GR" sz="2000" i="0" spc="0" dirty="0">
              <a:solidFill>
                <a:schemeClr val="tx1"/>
              </a:solidFill>
            </a:endParaRPr>
          </a:p>
          <a:p>
            <a:pPr algn="ctr">
              <a:buClr>
                <a:srgbClr val="2F7788"/>
              </a:buClr>
              <a:buSzPct val="120000"/>
            </a:pPr>
            <a:r>
              <a:rPr lang="el-GR" sz="2000" i="0" spc="0" dirty="0">
                <a:solidFill>
                  <a:schemeClr val="tx1"/>
                </a:solidFill>
              </a:rPr>
              <a:t>ΥΦΤ</a:t>
            </a:r>
          </a:p>
        </p:txBody>
      </p:sp>
      <p:sp>
        <p:nvSpPr>
          <p:cNvPr id="15" name="Rectangle 14">
            <a:extLst>
              <a:ext uri="{FF2B5EF4-FFF2-40B4-BE49-F238E27FC236}">
                <a16:creationId xmlns:a16="http://schemas.microsoft.com/office/drawing/2014/main" id="{6E72B6C4-D183-D9F8-6CB9-741541C1394C}"/>
              </a:ext>
            </a:extLst>
          </p:cNvPr>
          <p:cNvSpPr/>
          <p:nvPr/>
        </p:nvSpPr>
        <p:spPr>
          <a:xfrm>
            <a:off x="13174557" y="9246713"/>
            <a:ext cx="4539327"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Subtitle here">
            <a:extLst>
              <a:ext uri="{FF2B5EF4-FFF2-40B4-BE49-F238E27FC236}">
                <a16:creationId xmlns:a16="http://schemas.microsoft.com/office/drawing/2014/main" id="{8FADC3AB-EEB1-BE83-8A2C-68BE447F0CD7}"/>
              </a:ext>
            </a:extLst>
          </p:cNvPr>
          <p:cNvSpPr txBox="1"/>
          <p:nvPr/>
        </p:nvSpPr>
        <p:spPr>
          <a:xfrm>
            <a:off x="13288525" y="9243793"/>
            <a:ext cx="4539327" cy="57214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800" i="0" kern="0" spc="0" dirty="0">
                <a:solidFill>
                  <a:schemeClr val="bg1"/>
                </a:solidFill>
              </a:rPr>
              <a:t>Οφέλη προς την Κοινωνία</a:t>
            </a:r>
          </a:p>
        </p:txBody>
      </p:sp>
      <p:sp>
        <p:nvSpPr>
          <p:cNvPr id="17" name="Rectangle 16">
            <a:extLst>
              <a:ext uri="{FF2B5EF4-FFF2-40B4-BE49-F238E27FC236}">
                <a16:creationId xmlns:a16="http://schemas.microsoft.com/office/drawing/2014/main" id="{E4F1DB34-D6E0-0B97-FBF1-5DEB52DEE276}"/>
              </a:ext>
            </a:extLst>
          </p:cNvPr>
          <p:cNvSpPr/>
          <p:nvPr/>
        </p:nvSpPr>
        <p:spPr>
          <a:xfrm>
            <a:off x="13168533" y="9941173"/>
            <a:ext cx="10620000" cy="216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Subtitle here">
            <a:extLst>
              <a:ext uri="{FF2B5EF4-FFF2-40B4-BE49-F238E27FC236}">
                <a16:creationId xmlns:a16="http://schemas.microsoft.com/office/drawing/2014/main" id="{5B6F6AD0-3CD5-CEB1-A740-27699E5EB5EE}"/>
              </a:ext>
            </a:extLst>
          </p:cNvPr>
          <p:cNvSpPr txBox="1"/>
          <p:nvPr/>
        </p:nvSpPr>
        <p:spPr>
          <a:xfrm>
            <a:off x="13243450" y="9986273"/>
            <a:ext cx="10645249" cy="213391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200" i="0" spc="0" dirty="0">
                <a:solidFill>
                  <a:schemeClr val="tx1"/>
                </a:solidFill>
              </a:rPr>
              <a:t>Οι τουριστικές αφίξεις και τα έσοδα από τον τουρισμό έχουν πρωτίστως άμεση συνεισφορά στο Ακαθάριστο Εγχώριο Προϊόν (ΑΕΠ) καθώς και έμμεση επίδραση σε άλλους τομείς της οικονομίας. Ως αποτέλεσμα, δημιουργούνται νέες επιχειρήσεις,  θέσεις απασχόλησης και ευκαιρίες για επενδύσεις τόσο στον τουριστικό τομέα όσο και σε άλλους συναφείς τομείς οικονομικής δραστηριότητας, ενώ με την τουριστική ανάπτυξη παράλληλα ανεβαίνει το βιοτικό επίπεδο του πληθυσμού.</a:t>
            </a:r>
          </a:p>
        </p:txBody>
      </p:sp>
      <p:sp>
        <p:nvSpPr>
          <p:cNvPr id="25" name="Rectangle 24">
            <a:extLst>
              <a:ext uri="{FF2B5EF4-FFF2-40B4-BE49-F238E27FC236}">
                <a16:creationId xmlns:a16="http://schemas.microsoft.com/office/drawing/2014/main" id="{F932859D-03EA-F727-ED20-3F420DE80043}"/>
              </a:ext>
            </a:extLst>
          </p:cNvPr>
          <p:cNvSpPr/>
          <p:nvPr/>
        </p:nvSpPr>
        <p:spPr>
          <a:xfrm>
            <a:off x="13221902" y="5443424"/>
            <a:ext cx="3506400"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Rectangle 25">
            <a:extLst>
              <a:ext uri="{FF2B5EF4-FFF2-40B4-BE49-F238E27FC236}">
                <a16:creationId xmlns:a16="http://schemas.microsoft.com/office/drawing/2014/main" id="{A17BCC68-493E-6244-50C8-32A93B272E70}"/>
              </a:ext>
            </a:extLst>
          </p:cNvPr>
          <p:cNvSpPr/>
          <p:nvPr/>
        </p:nvSpPr>
        <p:spPr>
          <a:xfrm>
            <a:off x="17166284" y="5443424"/>
            <a:ext cx="282398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Subtitle here">
            <a:extLst>
              <a:ext uri="{FF2B5EF4-FFF2-40B4-BE49-F238E27FC236}">
                <a16:creationId xmlns:a16="http://schemas.microsoft.com/office/drawing/2014/main" id="{9FE159E1-7A63-1F50-8A6C-C9AA0C3E1FB0}"/>
              </a:ext>
            </a:extLst>
          </p:cNvPr>
          <p:cNvSpPr txBox="1"/>
          <p:nvPr/>
        </p:nvSpPr>
        <p:spPr>
          <a:xfrm>
            <a:off x="17166284" y="5443825"/>
            <a:ext cx="2590833"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Στόχος</a:t>
            </a:r>
          </a:p>
        </p:txBody>
      </p:sp>
      <p:sp>
        <p:nvSpPr>
          <p:cNvPr id="34" name="Subtitle here">
            <a:extLst>
              <a:ext uri="{FF2B5EF4-FFF2-40B4-BE49-F238E27FC236}">
                <a16:creationId xmlns:a16="http://schemas.microsoft.com/office/drawing/2014/main" id="{898779F2-35CB-F27D-4EB9-20A5C7F60FEC}"/>
              </a:ext>
            </a:extLst>
          </p:cNvPr>
          <p:cNvSpPr txBox="1"/>
          <p:nvPr/>
        </p:nvSpPr>
        <p:spPr>
          <a:xfrm>
            <a:off x="13248687" y="5443825"/>
            <a:ext cx="3457792"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Υλοποίησης</a:t>
            </a:r>
          </a:p>
        </p:txBody>
      </p:sp>
      <p:sp>
        <p:nvSpPr>
          <p:cNvPr id="44" name="Subtitle here">
            <a:extLst>
              <a:ext uri="{FF2B5EF4-FFF2-40B4-BE49-F238E27FC236}">
                <a16:creationId xmlns:a16="http://schemas.microsoft.com/office/drawing/2014/main" id="{813F21C2-55D4-D080-478C-5B92F63F5A30}"/>
              </a:ext>
            </a:extLst>
          </p:cNvPr>
          <p:cNvSpPr txBox="1"/>
          <p:nvPr/>
        </p:nvSpPr>
        <p:spPr>
          <a:xfrm>
            <a:off x="15178076" y="3135952"/>
            <a:ext cx="3218540"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Κόστος</a:t>
            </a:r>
            <a:r>
              <a:rPr lang="en-US" sz="2400" i="0" kern="0" spc="0" dirty="0">
                <a:solidFill>
                  <a:schemeClr val="tx1"/>
                </a:solidFill>
              </a:rPr>
              <a:t> (</a:t>
            </a:r>
            <a:r>
              <a:rPr lang="el-GR" sz="2400" i="0" kern="0" spc="0" dirty="0">
                <a:solidFill>
                  <a:schemeClr val="tx1"/>
                </a:solidFill>
              </a:rPr>
              <a:t>σε εκ. ευρώ</a:t>
            </a:r>
            <a:r>
              <a:rPr lang="en-US" sz="2400" i="0" kern="0" spc="0" dirty="0">
                <a:solidFill>
                  <a:schemeClr val="tx1"/>
                </a:solidFill>
              </a:rPr>
              <a:t>)</a:t>
            </a:r>
            <a:endParaRPr lang="el-GR" sz="2400" b="1" i="0" kern="0" spc="0" dirty="0">
              <a:solidFill>
                <a:schemeClr val="tx1"/>
              </a:solidFill>
            </a:endParaRPr>
          </a:p>
        </p:txBody>
      </p:sp>
    </p:spTree>
    <p:extLst>
      <p:ext uri="{BB962C8B-B14F-4D97-AF65-F5344CB8AC3E}">
        <p14:creationId xmlns:p14="http://schemas.microsoft.com/office/powerpoint/2010/main" val="15945943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dirty="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dirty="0">
                <a:ln>
                  <a:noFill/>
                </a:ln>
                <a:solidFill>
                  <a:srgbClr val="5E5E5E"/>
                </a:solidFill>
                <a:effectLst/>
                <a:uLnTx/>
                <a:uFillTx/>
                <a:latin typeface="Arial"/>
                <a:cs typeface="Arial"/>
                <a:sym typeface="Arial"/>
              </a:rPr>
              <a:t> / ΠΝΕΥΜΑΤΙΚΑ ΔΙΚΑΙΩΜΑΤΑ 202</a:t>
            </a:r>
            <a:r>
              <a:rPr kumimoji="0" lang="el-GR" sz="1000" b="0" i="0" u="none" strike="noStrike" kern="0" cap="none" spc="0" normalizeH="0" baseline="0" noProof="0" dirty="0">
                <a:ln>
                  <a:noFill/>
                </a:ln>
                <a:solidFill>
                  <a:srgbClr val="5E5E5E"/>
                </a:solidFill>
                <a:effectLst/>
                <a:uLnTx/>
                <a:uFillTx/>
                <a:latin typeface="Arial"/>
                <a:cs typeface="Arial"/>
                <a:sym typeface="Arial"/>
              </a:rPr>
              <a:t>3</a:t>
            </a:r>
            <a:endParaRPr kumimoji="0" sz="1000" b="0" i="0" u="none" strike="noStrike" kern="0" cap="none" spc="0" normalizeH="0" baseline="0" noProof="0" dirty="0">
              <a:ln>
                <a:noFill/>
              </a:ln>
              <a:solidFill>
                <a:srgbClr val="5E5E5E"/>
              </a:solidFill>
              <a:effectLst/>
              <a:uLnTx/>
              <a:uFillTx/>
              <a:latin typeface="Arial"/>
              <a:cs typeface="Arial"/>
              <a:sym typeface="Arial"/>
            </a:endParaRPr>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8996303"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Ετ</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h</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σιο Σχ</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e</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διο Δρ</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a</a:t>
            </a:r>
            <a:r>
              <a:rPr kumimoji="0" lang="el-GR" sz="4000" b="1" i="0" u="none" strike="noStrike" kern="0" cap="all" spc="0" normalizeH="0" baseline="0" noProof="0" dirty="0" err="1">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σης</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l-GR" sz="5000" b="0" i="1" u="none" strike="noStrike" kern="0" cap="none" spc="150" normalizeH="0" baseline="0" noProof="0" dirty="0">
                <a:ln>
                  <a:noFill/>
                </a:ln>
                <a:solidFill>
                  <a:srgbClr val="307687"/>
                </a:solidFill>
                <a:effectLst/>
                <a:uLnTx/>
                <a:uFillTx/>
                <a:latin typeface="Arial" panose="020B0604020202020204" pitchFamily="34" charset="0"/>
                <a:cs typeface="Arial" panose="020B0604020202020204" pitchFamily="34" charset="0"/>
                <a:sym typeface="Arial" panose="020B0604020202020204"/>
              </a:rPr>
              <a:t>Ετήσιος Σχεδιασμός</a:t>
            </a: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2949689"/>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5E5E5E"/>
                </a:solidFill>
                <a:effectLst/>
                <a:uLnTx/>
                <a:uFillTx/>
                <a:latin typeface="Arial" panose="020B0604020202020204"/>
                <a:cs typeface="Arial" panose="020B0604020202020204"/>
                <a:sym typeface="Arial" panose="020B0604020202020204"/>
              </a:rPr>
              <a:t>Στόχος</a:t>
            </a:r>
            <a:endParaRPr kumimoji="0" lang="el-GR" sz="2400" b="1"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22" name="Subtitle here">
            <a:extLst>
              <a:ext uri="{FF2B5EF4-FFF2-40B4-BE49-F238E27FC236}">
                <a16:creationId xmlns:a16="http://schemas.microsoft.com/office/drawing/2014/main" id="{813F21C2-55D4-D080-478C-5B92F63F5A30}"/>
              </a:ext>
            </a:extLst>
          </p:cNvPr>
          <p:cNvSpPr txBox="1"/>
          <p:nvPr/>
        </p:nvSpPr>
        <p:spPr>
          <a:xfrm>
            <a:off x="1671902" y="5370571"/>
            <a:ext cx="556749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Παρεμβάσεις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49" name="Rectangle 48">
            <a:extLst>
              <a:ext uri="{FF2B5EF4-FFF2-40B4-BE49-F238E27FC236}">
                <a16:creationId xmlns:a16="http://schemas.microsoft.com/office/drawing/2014/main" id="{CB6CF44E-5D63-FA5A-748D-6CC969F7B7FA}"/>
              </a:ext>
            </a:extLst>
          </p:cNvPr>
          <p:cNvSpPr/>
          <p:nvPr/>
        </p:nvSpPr>
        <p:spPr>
          <a:xfrm>
            <a:off x="852000" y="3587974"/>
            <a:ext cx="5781882" cy="1009242"/>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1118043" y="3789787"/>
            <a:ext cx="5360894"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30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7" y="2119207"/>
            <a:ext cx="13625094" cy="77335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r>
              <a:rPr kumimoji="0" lang="el-GR" sz="4000" b="1" i="0" u="none" strike="noStrike" kern="0" cap="none" spc="150" normalizeH="0" baseline="0" noProof="0" dirty="0">
                <a:ln>
                  <a:noFill/>
                </a:ln>
                <a:solidFill>
                  <a:srgbClr val="E38C19"/>
                </a:solidFill>
                <a:effectLst/>
                <a:uLnTx/>
                <a:uFillTx/>
                <a:latin typeface="Arial" panose="020B0604020202020204"/>
                <a:cs typeface="Arial" panose="020B0604020202020204"/>
                <a:sym typeface="Arial" panose="020B0604020202020204"/>
              </a:rPr>
              <a:t>Σχέδιο Δράσης Σεπτέμβριος 23 – Δεκέμβριος 24</a:t>
            </a:r>
          </a:p>
        </p:txBody>
      </p:sp>
      <p:pic>
        <p:nvPicPr>
          <p:cNvPr id="243" name="Image" descr="Image"/>
          <p:cNvPicPr>
            <a:picLocks noChangeAspect="1"/>
          </p:cNvPicPr>
          <p:nvPr/>
        </p:nvPicPr>
        <p:blipFill>
          <a:blip r:embed="rId3"/>
          <a:stretch>
            <a:fillRect/>
          </a:stretch>
        </p:blipFill>
        <p:spPr>
          <a:xfrm>
            <a:off x="8903557" y="10406013"/>
            <a:ext cx="15700723" cy="3345352"/>
          </a:xfrm>
          <a:prstGeom prst="rect">
            <a:avLst/>
          </a:prstGeom>
          <a:ln w="12700">
            <a:miter lim="400000"/>
          </a:ln>
        </p:spPr>
      </p:pic>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pPr hangingPunct="1"/>
            <a:r>
              <a:rPr lang="el-GR" dirty="0"/>
              <a:t>ΥΦΥΠΟΥΡΓΕΙΟ ΤΟΥΡΙΣΜΟΥ</a:t>
            </a:r>
          </a:p>
        </p:txBody>
      </p:sp>
      <p:sp>
        <p:nvSpPr>
          <p:cNvPr id="50" name="Subtitle here">
            <a:extLst>
              <a:ext uri="{FF2B5EF4-FFF2-40B4-BE49-F238E27FC236}">
                <a16:creationId xmlns:a16="http://schemas.microsoft.com/office/drawing/2014/main" id="{813F21C2-55D4-D080-478C-5B92F63F5A30}"/>
              </a:ext>
            </a:extLst>
          </p:cNvPr>
          <p:cNvSpPr txBox="1"/>
          <p:nvPr/>
        </p:nvSpPr>
        <p:spPr>
          <a:xfrm>
            <a:off x="7257687" y="5250127"/>
            <a:ext cx="1980700"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Έναρξη /</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Ολοκλήρωση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1" name="Subtitle here">
            <a:extLst>
              <a:ext uri="{FF2B5EF4-FFF2-40B4-BE49-F238E27FC236}">
                <a16:creationId xmlns:a16="http://schemas.microsoft.com/office/drawing/2014/main" id="{813F21C2-55D4-D080-478C-5B92F63F5A30}"/>
              </a:ext>
            </a:extLst>
          </p:cNvPr>
          <p:cNvSpPr txBox="1"/>
          <p:nvPr/>
        </p:nvSpPr>
        <p:spPr>
          <a:xfrm>
            <a:off x="9277494" y="5250127"/>
            <a:ext cx="1865642"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Συναρμόδια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Υπουργεία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3" name="Subtitle here">
            <a:extLst>
              <a:ext uri="{FF2B5EF4-FFF2-40B4-BE49-F238E27FC236}">
                <a16:creationId xmlns:a16="http://schemas.microsoft.com/office/drawing/2014/main" id="{813F21C2-55D4-D080-478C-5B92F63F5A30}"/>
              </a:ext>
            </a:extLst>
          </p:cNvPr>
          <p:cNvSpPr txBox="1"/>
          <p:nvPr/>
        </p:nvSpPr>
        <p:spPr>
          <a:xfrm>
            <a:off x="11112334" y="5250127"/>
            <a:ext cx="1513263"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Υπηρεσία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4" name="Subtitle here">
            <a:extLst>
              <a:ext uri="{FF2B5EF4-FFF2-40B4-BE49-F238E27FC236}">
                <a16:creationId xmlns:a16="http://schemas.microsoft.com/office/drawing/2014/main" id="{813F21C2-55D4-D080-478C-5B92F63F5A30}"/>
              </a:ext>
            </a:extLst>
          </p:cNvPr>
          <p:cNvSpPr txBox="1"/>
          <p:nvPr/>
        </p:nvSpPr>
        <p:spPr>
          <a:xfrm>
            <a:off x="12693392" y="5250127"/>
            <a:ext cx="2311955"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Εξασφαλισμένη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6" name="Subtitle here">
            <a:extLst>
              <a:ext uri="{FF2B5EF4-FFF2-40B4-BE49-F238E27FC236}">
                <a16:creationId xmlns:a16="http://schemas.microsoft.com/office/drawing/2014/main" id="{813F21C2-55D4-D080-478C-5B92F63F5A30}"/>
              </a:ext>
            </a:extLst>
          </p:cNvPr>
          <p:cNvSpPr txBox="1"/>
          <p:nvPr/>
        </p:nvSpPr>
        <p:spPr>
          <a:xfrm>
            <a:off x="15050611" y="5250127"/>
            <a:ext cx="1704714"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Πηγές</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pic>
        <p:nvPicPr>
          <p:cNvPr id="59" name="Picture 58"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2912" y="2869174"/>
            <a:ext cx="2157010" cy="2092912"/>
          </a:xfrm>
          <a:prstGeom prst="rect">
            <a:avLst/>
          </a:prstGeom>
        </p:spPr>
      </p:pic>
      <p:sp>
        <p:nvSpPr>
          <p:cNvPr id="62" name="Subtitle here">
            <a:extLst>
              <a:ext uri="{FF2B5EF4-FFF2-40B4-BE49-F238E27FC236}">
                <a16:creationId xmlns:a16="http://schemas.microsoft.com/office/drawing/2014/main" id="{813F21C2-55D4-D080-478C-5B92F63F5A30}"/>
              </a:ext>
            </a:extLst>
          </p:cNvPr>
          <p:cNvSpPr txBox="1"/>
          <p:nvPr/>
        </p:nvSpPr>
        <p:spPr>
          <a:xfrm>
            <a:off x="18410707" y="5250127"/>
            <a:ext cx="2299808"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Είδος</a:t>
            </a:r>
            <a:endParaRPr kumimoji="0" lang="en-US"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Παρέμβασης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63" name="Rectangle 62">
            <a:extLst>
              <a:ext uri="{FF2B5EF4-FFF2-40B4-BE49-F238E27FC236}">
                <a16:creationId xmlns:a16="http://schemas.microsoft.com/office/drawing/2014/main" id="{2E0EF208-5ACA-609D-12B2-DE736D8F4E6F}"/>
              </a:ext>
            </a:extLst>
          </p:cNvPr>
          <p:cNvSpPr/>
          <p:nvPr/>
        </p:nvSpPr>
        <p:spPr>
          <a:xfrm>
            <a:off x="561014" y="4974195"/>
            <a:ext cx="702503" cy="6415419"/>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7" name="Subtitle here">
            <a:extLst>
              <a:ext uri="{FF2B5EF4-FFF2-40B4-BE49-F238E27FC236}">
                <a16:creationId xmlns:a16="http://schemas.microsoft.com/office/drawing/2014/main" id="{813F21C2-55D4-D080-478C-5B92F63F5A30}"/>
              </a:ext>
            </a:extLst>
          </p:cNvPr>
          <p:cNvSpPr txBox="1"/>
          <p:nvPr/>
        </p:nvSpPr>
        <p:spPr>
          <a:xfrm>
            <a:off x="737904" y="6498022"/>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dirty="0">
                <a:solidFill>
                  <a:srgbClr val="FFFFFF"/>
                </a:solidFill>
              </a:rPr>
              <a:t>1</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0" name="Subtitle here">
            <a:extLst>
              <a:ext uri="{FF2B5EF4-FFF2-40B4-BE49-F238E27FC236}">
                <a16:creationId xmlns:a16="http://schemas.microsoft.com/office/drawing/2014/main" id="{813F21C2-55D4-D080-478C-5B92F63F5A30}"/>
              </a:ext>
            </a:extLst>
          </p:cNvPr>
          <p:cNvSpPr txBox="1"/>
          <p:nvPr/>
        </p:nvSpPr>
        <p:spPr>
          <a:xfrm>
            <a:off x="963551" y="9253223"/>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cxnSp>
        <p:nvCxnSpPr>
          <p:cNvPr id="11" name="Straight Connector 10"/>
          <p:cNvCxnSpPr>
            <a:cxnSpLocks/>
          </p:cNvCxnSpPr>
          <p:nvPr/>
        </p:nvCxnSpPr>
        <p:spPr>
          <a:xfrm>
            <a:off x="7257687" y="5026476"/>
            <a:ext cx="0" cy="642115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7" name="Straight Connector 86"/>
          <p:cNvCxnSpPr>
            <a:cxnSpLocks/>
          </p:cNvCxnSpPr>
          <p:nvPr/>
        </p:nvCxnSpPr>
        <p:spPr>
          <a:xfrm>
            <a:off x="9277494" y="5026476"/>
            <a:ext cx="0" cy="6347087"/>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8" name="Straight Connector 87"/>
          <p:cNvCxnSpPr>
            <a:cxnSpLocks/>
          </p:cNvCxnSpPr>
          <p:nvPr/>
        </p:nvCxnSpPr>
        <p:spPr>
          <a:xfrm flipH="1">
            <a:off x="11078655" y="5026476"/>
            <a:ext cx="33679"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9" name="Straight Connector 88"/>
          <p:cNvCxnSpPr>
            <a:cxnSpLocks/>
          </p:cNvCxnSpPr>
          <p:nvPr/>
        </p:nvCxnSpPr>
        <p:spPr>
          <a:xfrm>
            <a:off x="12683842"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0" name="Straight Connector 89"/>
          <p:cNvCxnSpPr>
            <a:cxnSpLocks/>
          </p:cNvCxnSpPr>
          <p:nvPr/>
        </p:nvCxnSpPr>
        <p:spPr>
          <a:xfrm>
            <a:off x="15030101"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1" name="Straight Connector 90"/>
          <p:cNvCxnSpPr>
            <a:cxnSpLocks/>
          </p:cNvCxnSpPr>
          <p:nvPr/>
        </p:nvCxnSpPr>
        <p:spPr>
          <a:xfrm>
            <a:off x="16793556"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2" name="Straight Connector 91"/>
          <p:cNvCxnSpPr>
            <a:cxnSpLocks/>
          </p:cNvCxnSpPr>
          <p:nvPr/>
        </p:nvCxnSpPr>
        <p:spPr>
          <a:xfrm>
            <a:off x="18609616" y="5079192"/>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08" name="Straight Connector 107"/>
          <p:cNvCxnSpPr>
            <a:cxnSpLocks/>
          </p:cNvCxnSpPr>
          <p:nvPr/>
        </p:nvCxnSpPr>
        <p:spPr>
          <a:xfrm flipH="1">
            <a:off x="855419" y="5026476"/>
            <a:ext cx="19918519"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13" name="Subtitle here">
            <a:extLst>
              <a:ext uri="{FF2B5EF4-FFF2-40B4-BE49-F238E27FC236}">
                <a16:creationId xmlns:a16="http://schemas.microsoft.com/office/drawing/2014/main" id="{813F21C2-55D4-D080-478C-5B92F63F5A30}"/>
              </a:ext>
            </a:extLst>
          </p:cNvPr>
          <p:cNvSpPr txBox="1"/>
          <p:nvPr/>
        </p:nvSpPr>
        <p:spPr>
          <a:xfrm>
            <a:off x="1774730" y="6409079"/>
            <a:ext cx="193331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16" name="Subtitle here">
            <a:extLst>
              <a:ext uri="{FF2B5EF4-FFF2-40B4-BE49-F238E27FC236}">
                <a16:creationId xmlns:a16="http://schemas.microsoft.com/office/drawing/2014/main" id="{813F21C2-55D4-D080-478C-5B92F63F5A30}"/>
              </a:ext>
            </a:extLst>
          </p:cNvPr>
          <p:cNvSpPr txBox="1"/>
          <p:nvPr/>
        </p:nvSpPr>
        <p:spPr>
          <a:xfrm>
            <a:off x="1486459" y="6428631"/>
            <a:ext cx="5878271" cy="146912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000" i="0" spc="0" dirty="0">
                <a:solidFill>
                  <a:schemeClr val="tx1"/>
                </a:solidFill>
              </a:rPr>
              <a:t>Προγράμματα επιμόρφωσης και κατάρτισης </a:t>
            </a:r>
            <a:endParaRPr lang="en-US" sz="2000" i="0" spc="0" dirty="0">
              <a:solidFill>
                <a:schemeClr val="tx1"/>
              </a:solidFill>
            </a:endParaRPr>
          </a:p>
          <a:p>
            <a:pPr algn="just">
              <a:buClr>
                <a:srgbClr val="2F7788"/>
              </a:buClr>
              <a:buSzPct val="120000"/>
            </a:pPr>
            <a:r>
              <a:rPr lang="el-GR" sz="2000" i="0" spc="0" dirty="0">
                <a:solidFill>
                  <a:schemeClr val="tx1"/>
                </a:solidFill>
              </a:rPr>
              <a:t>στους επαγγελματίες του τουρισμού και </a:t>
            </a:r>
            <a:endParaRPr lang="en-US" sz="2000" i="0" spc="0" dirty="0">
              <a:solidFill>
                <a:schemeClr val="tx1"/>
              </a:solidFill>
            </a:endParaRPr>
          </a:p>
          <a:p>
            <a:pPr algn="just">
              <a:buClr>
                <a:srgbClr val="2F7788"/>
              </a:buClr>
              <a:buSzPct val="120000"/>
            </a:pPr>
            <a:r>
              <a:rPr lang="el-GR" sz="2000" i="0" spc="0" dirty="0">
                <a:solidFill>
                  <a:schemeClr val="tx1"/>
                </a:solidFill>
              </a:rPr>
              <a:t>της φιλοξενίας</a:t>
            </a:r>
          </a:p>
          <a:p>
            <a:pPr marL="0" marR="0" lvl="0" indent="0"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cxnSp>
        <p:nvCxnSpPr>
          <p:cNvPr id="124" name="Straight Connector 123"/>
          <p:cNvCxnSpPr>
            <a:cxnSpLocks/>
          </p:cNvCxnSpPr>
          <p:nvPr/>
        </p:nvCxnSpPr>
        <p:spPr>
          <a:xfrm flipH="1">
            <a:off x="963551" y="7355553"/>
            <a:ext cx="19859171" cy="48857"/>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6" name="Straight Connector 125"/>
          <p:cNvCxnSpPr>
            <a:cxnSpLocks/>
          </p:cNvCxnSpPr>
          <p:nvPr/>
        </p:nvCxnSpPr>
        <p:spPr>
          <a:xfrm flipH="1">
            <a:off x="812511" y="11342200"/>
            <a:ext cx="19921939" cy="3136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9" name="Straight Connector 128"/>
          <p:cNvCxnSpPr>
            <a:cxnSpLocks/>
          </p:cNvCxnSpPr>
          <p:nvPr/>
        </p:nvCxnSpPr>
        <p:spPr>
          <a:xfrm>
            <a:off x="20773938"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31" name="Straight Connector 130"/>
          <p:cNvCxnSpPr>
            <a:cxnSpLocks/>
          </p:cNvCxnSpPr>
          <p:nvPr/>
        </p:nvCxnSpPr>
        <p:spPr>
          <a:xfrm flipH="1">
            <a:off x="963551" y="6385503"/>
            <a:ext cx="19810388"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48" name="Subtitle here">
            <a:extLst>
              <a:ext uri="{FF2B5EF4-FFF2-40B4-BE49-F238E27FC236}">
                <a16:creationId xmlns:a16="http://schemas.microsoft.com/office/drawing/2014/main" id="{813F21C2-55D4-D080-478C-5B92F63F5A30}"/>
              </a:ext>
            </a:extLst>
          </p:cNvPr>
          <p:cNvSpPr txBox="1"/>
          <p:nvPr/>
        </p:nvSpPr>
        <p:spPr>
          <a:xfrm>
            <a:off x="7251158" y="6418914"/>
            <a:ext cx="2032948" cy="80733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l-GR" sz="2000" i="0" spc="0" noProof="0" dirty="0">
                <a:solidFill>
                  <a:schemeClr val="tx1"/>
                </a:solidFill>
              </a:rPr>
              <a:t>Συνεχιζόμενη Δράση</a:t>
            </a:r>
            <a:endParaRPr kumimoji="0" lang="el-GR" sz="2000" b="0" i="0" u="none" strike="noStrike" kern="0" cap="none" spc="0" normalizeH="0" baseline="0" noProof="0" dirty="0">
              <a:ln>
                <a:noFill/>
              </a:ln>
              <a:solidFill>
                <a:schemeClr val="tx1"/>
              </a:solidFill>
              <a:effectLst/>
              <a:uLnTx/>
              <a:uFillTx/>
              <a:sym typeface="Arial" panose="020B0604020202020204"/>
            </a:endParaRPr>
          </a:p>
        </p:txBody>
      </p:sp>
      <p:sp>
        <p:nvSpPr>
          <p:cNvPr id="150" name="Subtitle here">
            <a:extLst>
              <a:ext uri="{FF2B5EF4-FFF2-40B4-BE49-F238E27FC236}">
                <a16:creationId xmlns:a16="http://schemas.microsoft.com/office/drawing/2014/main" id="{813F21C2-55D4-D080-478C-5B92F63F5A30}"/>
              </a:ext>
            </a:extLst>
          </p:cNvPr>
          <p:cNvSpPr txBox="1"/>
          <p:nvPr/>
        </p:nvSpPr>
        <p:spPr>
          <a:xfrm>
            <a:off x="13106272" y="7102202"/>
            <a:ext cx="1552216"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2" name="Subtitle here">
            <a:extLst>
              <a:ext uri="{FF2B5EF4-FFF2-40B4-BE49-F238E27FC236}">
                <a16:creationId xmlns:a16="http://schemas.microsoft.com/office/drawing/2014/main" id="{813F21C2-55D4-D080-478C-5B92F63F5A30}"/>
              </a:ext>
            </a:extLst>
          </p:cNvPr>
          <p:cNvSpPr txBox="1"/>
          <p:nvPr/>
        </p:nvSpPr>
        <p:spPr>
          <a:xfrm>
            <a:off x="15142940" y="7065269"/>
            <a:ext cx="155221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3" name="Subtitle here">
            <a:extLst>
              <a:ext uri="{FF2B5EF4-FFF2-40B4-BE49-F238E27FC236}">
                <a16:creationId xmlns:a16="http://schemas.microsoft.com/office/drawing/2014/main" id="{813F21C2-55D4-D080-478C-5B92F63F5A30}"/>
              </a:ext>
            </a:extLst>
          </p:cNvPr>
          <p:cNvSpPr txBox="1"/>
          <p:nvPr/>
        </p:nvSpPr>
        <p:spPr>
          <a:xfrm>
            <a:off x="15090167" y="9253223"/>
            <a:ext cx="169424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4" name="Subtitle here">
            <a:extLst>
              <a:ext uri="{FF2B5EF4-FFF2-40B4-BE49-F238E27FC236}">
                <a16:creationId xmlns:a16="http://schemas.microsoft.com/office/drawing/2014/main" id="{813F21C2-55D4-D080-478C-5B92F63F5A30}"/>
              </a:ext>
            </a:extLst>
          </p:cNvPr>
          <p:cNvSpPr txBox="1"/>
          <p:nvPr/>
        </p:nvSpPr>
        <p:spPr>
          <a:xfrm>
            <a:off x="16772022" y="6599387"/>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rPr>
              <a:t>0,33</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157" name="Line">
            <a:extLst>
              <a:ext uri="{FF2B5EF4-FFF2-40B4-BE49-F238E27FC236}">
                <a16:creationId xmlns:a16="http://schemas.microsoft.com/office/drawing/2014/main" id="{A1328507-483E-2BD3-5939-B7B39E42BAD8}"/>
              </a:ext>
            </a:extLst>
          </p:cNvPr>
          <p:cNvSpPr/>
          <p:nvPr/>
        </p:nvSpPr>
        <p:spPr>
          <a:xfrm>
            <a:off x="852000" y="4801728"/>
            <a:ext cx="22680000" cy="1"/>
          </a:xfrm>
          <a:prstGeom prst="line">
            <a:avLst/>
          </a:prstGeom>
          <a:ln w="25400">
            <a:solidFill>
              <a:srgbClr val="E38C19"/>
            </a:solidFill>
            <a:miter lim="400000"/>
          </a:ln>
        </p:spPr>
        <p:txBody>
          <a:bodyPr lIns="50800" tIns="50800" rIns="50800" bIns="50800" anchor="ctr"/>
          <a:lstStyle/>
          <a:p>
            <a:pPr marL="0" marR="0" lvl="0" indent="0" algn="ctr" defTabSz="825500" rtl="0" eaLnBrk="1" fontAlgn="auto" latinLnBrk="0" hangingPunct="0">
              <a:lnSpc>
                <a:spcPct val="80000"/>
              </a:lnSpc>
              <a:spcBef>
                <a:spcPts val="0"/>
              </a:spcBef>
              <a:spcAft>
                <a:spcPts val="0"/>
              </a:spcAft>
              <a:buClrTx/>
              <a:buSzTx/>
              <a:buFontTx/>
              <a:buNone/>
              <a:tabLst/>
              <a:defRPr sz="4000" b="0" cap="all">
                <a:solidFill>
                  <a:srgbClr val="838787"/>
                </a:solidFill>
                <a:latin typeface="Avenir Heavy"/>
                <a:ea typeface="Avenir Heavy"/>
                <a:cs typeface="Avenir Heavy"/>
                <a:sym typeface="Avenir Heavy"/>
              </a:defRPr>
            </a:pPr>
            <a:endParaRPr kumimoji="0" sz="4000" b="0" i="0" u="none" strike="noStrike" kern="0" cap="all" spc="0" normalizeH="0" baseline="0" noProof="0">
              <a:ln>
                <a:noFill/>
              </a:ln>
              <a:solidFill>
                <a:srgbClr val="838787"/>
              </a:solidFill>
              <a:effectLst/>
              <a:uLnTx/>
              <a:uFillTx/>
              <a:latin typeface="Avenir Heavy"/>
              <a:sym typeface="Avenir Heavy"/>
            </a:endParaRPr>
          </a:p>
        </p:txBody>
      </p:sp>
      <p:sp>
        <p:nvSpPr>
          <p:cNvPr id="5" name="Rectangle 4"/>
          <p:cNvSpPr/>
          <p:nvPr/>
        </p:nvSpPr>
        <p:spPr>
          <a:xfrm>
            <a:off x="11063578" y="6673112"/>
            <a:ext cx="1629814" cy="427746"/>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rgbClr val="000000">
                    <a:lumMod val="65000"/>
                    <a:lumOff val="35000"/>
                  </a:srgbClr>
                </a:solidFill>
                <a:effectLst/>
                <a:uLnTx/>
                <a:uFillTx/>
                <a:latin typeface="Arial" panose="020B0604020202020204"/>
                <a:cs typeface="Arial" panose="020B0604020202020204"/>
                <a:sym typeface="Arial" panose="020B0604020202020204"/>
              </a:rPr>
              <a:t>ΥΦΤ</a:t>
            </a:r>
          </a:p>
        </p:txBody>
      </p:sp>
      <p:sp>
        <p:nvSpPr>
          <p:cNvPr id="58" name="Subtitle here">
            <a:extLst>
              <a:ext uri="{FF2B5EF4-FFF2-40B4-BE49-F238E27FC236}">
                <a16:creationId xmlns:a16="http://schemas.microsoft.com/office/drawing/2014/main" id="{813F21C2-55D4-D080-478C-5B92F63F5A30}"/>
              </a:ext>
            </a:extLst>
          </p:cNvPr>
          <p:cNvSpPr txBox="1"/>
          <p:nvPr/>
        </p:nvSpPr>
        <p:spPr>
          <a:xfrm>
            <a:off x="7324162" y="7995271"/>
            <a:ext cx="2101138" cy="4103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endParaRPr lang="el-GR" sz="2000" i="0" spc="0" dirty="0">
              <a:solidFill>
                <a:srgbClr val="5E5E5E"/>
              </a:solidFill>
            </a:endParaRPr>
          </a:p>
        </p:txBody>
      </p:sp>
      <p:sp>
        <p:nvSpPr>
          <p:cNvPr id="64" name="Subtitle here">
            <a:extLst>
              <a:ext uri="{FF2B5EF4-FFF2-40B4-BE49-F238E27FC236}">
                <a16:creationId xmlns:a16="http://schemas.microsoft.com/office/drawing/2014/main" id="{813F21C2-55D4-D080-478C-5B92F63F5A30}"/>
              </a:ext>
            </a:extLst>
          </p:cNvPr>
          <p:cNvSpPr txBox="1"/>
          <p:nvPr/>
        </p:nvSpPr>
        <p:spPr>
          <a:xfrm>
            <a:off x="726466" y="7608778"/>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noProof="0" dirty="0">
                <a:solidFill>
                  <a:srgbClr val="FFFFFF"/>
                </a:solidFill>
              </a:rPr>
              <a:t>2</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66" name="Subtitle here">
            <a:extLst>
              <a:ext uri="{FF2B5EF4-FFF2-40B4-BE49-F238E27FC236}">
                <a16:creationId xmlns:a16="http://schemas.microsoft.com/office/drawing/2014/main" id="{813F21C2-55D4-D080-478C-5B92F63F5A30}"/>
              </a:ext>
            </a:extLst>
          </p:cNvPr>
          <p:cNvSpPr txBox="1"/>
          <p:nvPr/>
        </p:nvSpPr>
        <p:spPr>
          <a:xfrm>
            <a:off x="16753918" y="7901859"/>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rPr>
              <a:t>0,08</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68" name="Subtitle here">
            <a:extLst>
              <a:ext uri="{FF2B5EF4-FFF2-40B4-BE49-F238E27FC236}">
                <a16:creationId xmlns:a16="http://schemas.microsoft.com/office/drawing/2014/main" id="{813F21C2-55D4-D080-478C-5B92F63F5A30}"/>
              </a:ext>
            </a:extLst>
          </p:cNvPr>
          <p:cNvSpPr txBox="1"/>
          <p:nvPr/>
        </p:nvSpPr>
        <p:spPr>
          <a:xfrm>
            <a:off x="7314613" y="8087997"/>
            <a:ext cx="2032948"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000" b="0" i="0" u="none" strike="noStrike" kern="0" cap="none" spc="0" normalizeH="0" baseline="0" noProof="0" dirty="0">
              <a:ln>
                <a:noFill/>
              </a:ln>
              <a:solidFill>
                <a:srgbClr val="000000">
                  <a:lumMod val="65000"/>
                  <a:lumOff val="35000"/>
                </a:srgbClr>
              </a:solidFill>
              <a:effectLst/>
              <a:uLnTx/>
              <a:uFillTx/>
              <a:sym typeface="Arial" panose="020B0604020202020204"/>
            </a:endParaRPr>
          </a:p>
        </p:txBody>
      </p:sp>
      <p:sp>
        <p:nvSpPr>
          <p:cNvPr id="71" name="Subtitle here">
            <a:extLst>
              <a:ext uri="{FF2B5EF4-FFF2-40B4-BE49-F238E27FC236}">
                <a16:creationId xmlns:a16="http://schemas.microsoft.com/office/drawing/2014/main" id="{813F21C2-55D4-D080-478C-5B92F63F5A30}"/>
              </a:ext>
            </a:extLst>
          </p:cNvPr>
          <p:cNvSpPr txBox="1"/>
          <p:nvPr/>
        </p:nvSpPr>
        <p:spPr>
          <a:xfrm>
            <a:off x="989398" y="10615638"/>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3" name="Rectangle 2"/>
          <p:cNvSpPr/>
          <p:nvPr/>
        </p:nvSpPr>
        <p:spPr>
          <a:xfrm>
            <a:off x="7413609" y="7716142"/>
            <a:ext cx="1808578" cy="797078"/>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69" name="Subtitle here">
            <a:extLst>
              <a:ext uri="{FF2B5EF4-FFF2-40B4-BE49-F238E27FC236}">
                <a16:creationId xmlns:a16="http://schemas.microsoft.com/office/drawing/2014/main" id="{813F21C2-55D4-D080-478C-5B92F63F5A30}"/>
              </a:ext>
            </a:extLst>
          </p:cNvPr>
          <p:cNvSpPr txBox="1"/>
          <p:nvPr/>
        </p:nvSpPr>
        <p:spPr>
          <a:xfrm>
            <a:off x="834801" y="10836500"/>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6" name="Rectangle 5"/>
          <p:cNvSpPr/>
          <p:nvPr/>
        </p:nvSpPr>
        <p:spPr>
          <a:xfrm>
            <a:off x="1396538" y="7736139"/>
            <a:ext cx="5814479" cy="707886"/>
          </a:xfrm>
          <a:prstGeom prst="rect">
            <a:avLst/>
          </a:prstGeom>
        </p:spPr>
        <p:txBody>
          <a:bodyPr wrap="square">
            <a:spAutoFit/>
          </a:bodyPr>
          <a:lstStyle/>
          <a:p>
            <a:pPr algn="just">
              <a:buClr>
                <a:srgbClr val="2F7788"/>
              </a:buClr>
              <a:buSzPct val="120000"/>
            </a:pPr>
            <a:r>
              <a:rPr lang="el-GR" sz="2000" b="0" dirty="0">
                <a:solidFill>
                  <a:schemeClr val="tx1"/>
                </a:solidFill>
              </a:rPr>
              <a:t>Ανάπτυξη και ενίσχυση της τουριστικής συνείδησης</a:t>
            </a:r>
          </a:p>
        </p:txBody>
      </p:sp>
      <p:cxnSp>
        <p:nvCxnSpPr>
          <p:cNvPr id="57" name="Straight Connector 56"/>
          <p:cNvCxnSpPr>
            <a:cxnSpLocks/>
          </p:cNvCxnSpPr>
          <p:nvPr/>
        </p:nvCxnSpPr>
        <p:spPr>
          <a:xfrm flipH="1" flipV="1">
            <a:off x="561012" y="8637022"/>
            <a:ext cx="20149501" cy="17541"/>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61" name="Subtitle here">
            <a:extLst>
              <a:ext uri="{FF2B5EF4-FFF2-40B4-BE49-F238E27FC236}">
                <a16:creationId xmlns:a16="http://schemas.microsoft.com/office/drawing/2014/main" id="{813F21C2-55D4-D080-478C-5B92F63F5A30}"/>
              </a:ext>
            </a:extLst>
          </p:cNvPr>
          <p:cNvSpPr txBox="1"/>
          <p:nvPr/>
        </p:nvSpPr>
        <p:spPr>
          <a:xfrm>
            <a:off x="775886" y="8875855"/>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noProof="0" dirty="0">
                <a:solidFill>
                  <a:srgbClr val="FFFFFF"/>
                </a:solidFill>
              </a:rPr>
              <a:t>3</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12" name="Rectangle 11"/>
          <p:cNvSpPr/>
          <p:nvPr/>
        </p:nvSpPr>
        <p:spPr>
          <a:xfrm>
            <a:off x="1435814" y="8796732"/>
            <a:ext cx="5772458" cy="1323439"/>
          </a:xfrm>
          <a:prstGeom prst="rect">
            <a:avLst/>
          </a:prstGeom>
        </p:spPr>
        <p:txBody>
          <a:bodyPr wrap="square">
            <a:spAutoFit/>
          </a:bodyPr>
          <a:lstStyle/>
          <a:p>
            <a:pPr algn="just">
              <a:buClr>
                <a:srgbClr val="2F7788"/>
              </a:buClr>
              <a:buSzPct val="120000"/>
            </a:pPr>
            <a:r>
              <a:rPr lang="el-GR" sz="2000" b="0" dirty="0">
                <a:solidFill>
                  <a:schemeClr val="tx1"/>
                </a:solidFill>
                <a:latin typeface="Arial" panose="020B0604020202020204" pitchFamily="34" charset="0"/>
                <a:cs typeface="Arial" panose="020B0604020202020204" pitchFamily="34" charset="0"/>
              </a:rPr>
              <a:t>Διοργάνωση συνεδρίων και ημερίδων με θέμα την απασχόληση στον τουριστικό τομέα καθώς και βραβεύσεις επιχειρήσεων / ατόμων που δραστηριοποιούνται στον τουριστικό τομέα </a:t>
            </a:r>
          </a:p>
        </p:txBody>
      </p:sp>
      <p:sp>
        <p:nvSpPr>
          <p:cNvPr id="65" name="Rectangle 64"/>
          <p:cNvSpPr/>
          <p:nvPr/>
        </p:nvSpPr>
        <p:spPr>
          <a:xfrm>
            <a:off x="7321110" y="9076662"/>
            <a:ext cx="1808578" cy="797078"/>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72" name="Subtitle here">
            <a:extLst>
              <a:ext uri="{FF2B5EF4-FFF2-40B4-BE49-F238E27FC236}">
                <a16:creationId xmlns:a16="http://schemas.microsoft.com/office/drawing/2014/main" id="{813F21C2-55D4-D080-478C-5B92F63F5A30}"/>
              </a:ext>
            </a:extLst>
          </p:cNvPr>
          <p:cNvSpPr txBox="1"/>
          <p:nvPr/>
        </p:nvSpPr>
        <p:spPr>
          <a:xfrm>
            <a:off x="16809152" y="9420974"/>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rPr>
              <a:t>0,14</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cxnSp>
        <p:nvCxnSpPr>
          <p:cNvPr id="73" name="Straight Connector 72"/>
          <p:cNvCxnSpPr>
            <a:cxnSpLocks/>
          </p:cNvCxnSpPr>
          <p:nvPr/>
        </p:nvCxnSpPr>
        <p:spPr>
          <a:xfrm flipH="1">
            <a:off x="580853" y="10185472"/>
            <a:ext cx="20215511" cy="279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74" name="Subtitle here">
            <a:extLst>
              <a:ext uri="{FF2B5EF4-FFF2-40B4-BE49-F238E27FC236}">
                <a16:creationId xmlns:a16="http://schemas.microsoft.com/office/drawing/2014/main" id="{813F21C2-55D4-D080-478C-5B92F63F5A30}"/>
              </a:ext>
            </a:extLst>
          </p:cNvPr>
          <p:cNvSpPr txBox="1"/>
          <p:nvPr/>
        </p:nvSpPr>
        <p:spPr>
          <a:xfrm>
            <a:off x="814102" y="10319960"/>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dirty="0">
                <a:solidFill>
                  <a:srgbClr val="FFFFFF"/>
                </a:solidFill>
              </a:rPr>
              <a:t>4</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14" name="Rectangle 13"/>
          <p:cNvSpPr/>
          <p:nvPr/>
        </p:nvSpPr>
        <p:spPr>
          <a:xfrm>
            <a:off x="1440163" y="9958234"/>
            <a:ext cx="5840959" cy="1446550"/>
          </a:xfrm>
          <a:prstGeom prst="rect">
            <a:avLst/>
          </a:prstGeom>
        </p:spPr>
        <p:txBody>
          <a:bodyPr wrap="square">
            <a:spAutoFit/>
          </a:bodyPr>
          <a:lstStyle/>
          <a:p>
            <a:pPr marL="457200" indent="-457200" algn="just">
              <a:buClr>
                <a:srgbClr val="2F7788"/>
              </a:buClr>
              <a:buSzPct val="120000"/>
              <a:buFont typeface="+mj-lt"/>
              <a:buAutoNum type="arabicPeriod"/>
            </a:pPr>
            <a:endParaRPr lang="el-GR" sz="2000" i="0" spc="0" dirty="0">
              <a:solidFill>
                <a:schemeClr val="tx1"/>
              </a:solidFill>
            </a:endParaRPr>
          </a:p>
          <a:p>
            <a:pPr algn="just">
              <a:buClr>
                <a:srgbClr val="2F7788"/>
              </a:buClr>
              <a:buSzPct val="120000"/>
            </a:pPr>
            <a:r>
              <a:rPr lang="el-GR" sz="1700" b="0" i="0" spc="0" dirty="0">
                <a:solidFill>
                  <a:schemeClr val="tx1"/>
                </a:solidFill>
                <a:latin typeface="Arial" panose="020B0604020202020204" pitchFamily="34" charset="0"/>
                <a:cs typeface="Arial" panose="020B0604020202020204" pitchFamily="34" charset="0"/>
              </a:rPr>
              <a:t>Παρακολούθηση των δράσεων της βιομηχανίας με σκοπό και στόχο την παροχή λύσεων σε σειρά θεμάτων που απαιτούν οριζόντιες συνεργασίες. Π.χ. Εξεύρεση λύσεων σε σχέση με τα εργασιακά ζητήματα. </a:t>
            </a:r>
          </a:p>
        </p:txBody>
      </p:sp>
      <p:sp>
        <p:nvSpPr>
          <p:cNvPr id="75" name="Rectangle 74"/>
          <p:cNvSpPr/>
          <p:nvPr/>
        </p:nvSpPr>
        <p:spPr>
          <a:xfrm>
            <a:off x="7270684" y="10390734"/>
            <a:ext cx="1808578" cy="797078"/>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76" name="Subtitle here">
            <a:extLst>
              <a:ext uri="{FF2B5EF4-FFF2-40B4-BE49-F238E27FC236}">
                <a16:creationId xmlns:a16="http://schemas.microsoft.com/office/drawing/2014/main" id="{813F21C2-55D4-D080-478C-5B92F63F5A30}"/>
              </a:ext>
            </a:extLst>
          </p:cNvPr>
          <p:cNvSpPr txBox="1"/>
          <p:nvPr/>
        </p:nvSpPr>
        <p:spPr>
          <a:xfrm>
            <a:off x="16831788" y="10475857"/>
            <a:ext cx="1585239"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000" i="0" spc="0" dirty="0">
                <a:solidFill>
                  <a:srgbClr val="5E5E5E"/>
                </a:solidFill>
              </a:rPr>
              <a:t>-</a:t>
            </a:r>
            <a:endParaRPr kumimoji="0" lang="el-GR" sz="2000" b="0" i="0" u="none" strike="noStrike" kern="0" cap="none" spc="0" normalizeH="0" baseline="0" noProof="0" dirty="0">
              <a:ln>
                <a:noFill/>
              </a:ln>
              <a:solidFill>
                <a:srgbClr val="2F7788"/>
              </a:solidFill>
              <a:effectLst/>
              <a:uLnTx/>
              <a:uFillTx/>
              <a:sym typeface="Arial" panose="020B0604020202020204"/>
            </a:endParaRPr>
          </a:p>
        </p:txBody>
      </p:sp>
      <p:sp>
        <p:nvSpPr>
          <p:cNvPr id="77" name="Subtitle here">
            <a:extLst>
              <a:ext uri="{FF2B5EF4-FFF2-40B4-BE49-F238E27FC236}">
                <a16:creationId xmlns:a16="http://schemas.microsoft.com/office/drawing/2014/main" id="{D43C7DCA-02FA-7EFC-0AEB-8FAF94D29299}"/>
              </a:ext>
            </a:extLst>
          </p:cNvPr>
          <p:cNvSpPr txBox="1"/>
          <p:nvPr/>
        </p:nvSpPr>
        <p:spPr>
          <a:xfrm>
            <a:off x="852000" y="3580926"/>
            <a:ext cx="5781882" cy="90281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600" i="0" kern="0" spc="0" dirty="0">
                <a:solidFill>
                  <a:schemeClr val="bg1"/>
                </a:solidFill>
              </a:rPr>
              <a:t>Ανάπτυξη Ανθρώπινου Δυναμικού και Καλλιέργεια Τουριστικής Συνείδησης</a:t>
            </a:r>
          </a:p>
        </p:txBody>
      </p:sp>
      <p:sp>
        <p:nvSpPr>
          <p:cNvPr id="7" name="Rectangle 6"/>
          <p:cNvSpPr/>
          <p:nvPr/>
        </p:nvSpPr>
        <p:spPr>
          <a:xfrm>
            <a:off x="9487784" y="13254335"/>
            <a:ext cx="527709" cy="461665"/>
          </a:xfrm>
          <a:prstGeom prst="rect">
            <a:avLst/>
          </a:prstGeom>
        </p:spPr>
        <p:txBody>
          <a:bodyPr wrap="none">
            <a:spAutoFit/>
          </a:bodyPr>
          <a:lstStyle/>
          <a:p>
            <a:fld id="{36B525E2-BE3B-4CA6-BACE-69CCC96EBC0F}" type="slidenum">
              <a:rPr lang="el-GR" sz="2400" b="0" smtClean="0">
                <a:latin typeface="Helvetica Neue Light"/>
                <a:sym typeface="Helvetica Neue Light"/>
              </a:rPr>
              <a:t>23</a:t>
            </a:fld>
            <a:endParaRPr lang="el-GR" dirty="0"/>
          </a:p>
        </p:txBody>
      </p:sp>
      <p:sp>
        <p:nvSpPr>
          <p:cNvPr id="15" name="Subtitle here">
            <a:extLst>
              <a:ext uri="{FF2B5EF4-FFF2-40B4-BE49-F238E27FC236}">
                <a16:creationId xmlns:a16="http://schemas.microsoft.com/office/drawing/2014/main" id="{117E68E6-36FD-CCC8-B765-AC180445D43B}"/>
              </a:ext>
            </a:extLst>
          </p:cNvPr>
          <p:cNvSpPr txBox="1"/>
          <p:nvPr/>
        </p:nvSpPr>
        <p:spPr>
          <a:xfrm>
            <a:off x="9417696" y="6592332"/>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17" name="Subtitle here">
            <a:extLst>
              <a:ext uri="{FF2B5EF4-FFF2-40B4-BE49-F238E27FC236}">
                <a16:creationId xmlns:a16="http://schemas.microsoft.com/office/drawing/2014/main" id="{99D08F28-5ABC-110E-7088-92840EF332C8}"/>
              </a:ext>
            </a:extLst>
          </p:cNvPr>
          <p:cNvSpPr txBox="1"/>
          <p:nvPr/>
        </p:nvSpPr>
        <p:spPr>
          <a:xfrm>
            <a:off x="14890634" y="6520023"/>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Εθνικοί Πόροι</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18" name="Subtitle here">
            <a:extLst>
              <a:ext uri="{FF2B5EF4-FFF2-40B4-BE49-F238E27FC236}">
                <a16:creationId xmlns:a16="http://schemas.microsoft.com/office/drawing/2014/main" id="{B752311E-6814-3F5A-22FE-18062EAA26F6}"/>
              </a:ext>
            </a:extLst>
          </p:cNvPr>
          <p:cNvSpPr txBox="1"/>
          <p:nvPr/>
        </p:nvSpPr>
        <p:spPr>
          <a:xfrm>
            <a:off x="18614329" y="6692688"/>
            <a:ext cx="2094665"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Επιμόρφωση</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19" name="Subtitle here">
            <a:extLst>
              <a:ext uri="{FF2B5EF4-FFF2-40B4-BE49-F238E27FC236}">
                <a16:creationId xmlns:a16="http://schemas.microsoft.com/office/drawing/2014/main" id="{5E9C9AD4-ED56-1453-887C-340216102E01}"/>
              </a:ext>
            </a:extLst>
          </p:cNvPr>
          <p:cNvSpPr txBox="1"/>
          <p:nvPr/>
        </p:nvSpPr>
        <p:spPr>
          <a:xfrm>
            <a:off x="9378250" y="7929400"/>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20" name="Subtitle here">
            <a:extLst>
              <a:ext uri="{FF2B5EF4-FFF2-40B4-BE49-F238E27FC236}">
                <a16:creationId xmlns:a16="http://schemas.microsoft.com/office/drawing/2014/main" id="{85923886-385B-F9C8-5DDD-0DAF1330A13A}"/>
              </a:ext>
            </a:extLst>
          </p:cNvPr>
          <p:cNvSpPr txBox="1"/>
          <p:nvPr/>
        </p:nvSpPr>
        <p:spPr>
          <a:xfrm>
            <a:off x="9356683" y="9213122"/>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24" name="Subtitle here">
            <a:extLst>
              <a:ext uri="{FF2B5EF4-FFF2-40B4-BE49-F238E27FC236}">
                <a16:creationId xmlns:a16="http://schemas.microsoft.com/office/drawing/2014/main" id="{E21B009D-BE4E-A8EE-282F-5FE90712844B}"/>
              </a:ext>
            </a:extLst>
          </p:cNvPr>
          <p:cNvSpPr txBox="1"/>
          <p:nvPr/>
        </p:nvSpPr>
        <p:spPr>
          <a:xfrm>
            <a:off x="9311227" y="10462621"/>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ΥΕΚΑ</a:t>
            </a:r>
          </a:p>
        </p:txBody>
      </p:sp>
      <p:sp>
        <p:nvSpPr>
          <p:cNvPr id="25" name="Rectangle 24">
            <a:extLst>
              <a:ext uri="{FF2B5EF4-FFF2-40B4-BE49-F238E27FC236}">
                <a16:creationId xmlns:a16="http://schemas.microsoft.com/office/drawing/2014/main" id="{A825B4AA-CC05-40AA-7909-91D5CFC45061}"/>
              </a:ext>
            </a:extLst>
          </p:cNvPr>
          <p:cNvSpPr/>
          <p:nvPr/>
        </p:nvSpPr>
        <p:spPr>
          <a:xfrm>
            <a:off x="11056351" y="8026265"/>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26" name="Rectangle 25">
            <a:extLst>
              <a:ext uri="{FF2B5EF4-FFF2-40B4-BE49-F238E27FC236}">
                <a16:creationId xmlns:a16="http://schemas.microsoft.com/office/drawing/2014/main" id="{C4C2F83B-085A-86E8-3040-881CCF35ABEF}"/>
              </a:ext>
            </a:extLst>
          </p:cNvPr>
          <p:cNvSpPr/>
          <p:nvPr/>
        </p:nvSpPr>
        <p:spPr>
          <a:xfrm>
            <a:off x="11033519" y="9407817"/>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27" name="Rectangle 26">
            <a:extLst>
              <a:ext uri="{FF2B5EF4-FFF2-40B4-BE49-F238E27FC236}">
                <a16:creationId xmlns:a16="http://schemas.microsoft.com/office/drawing/2014/main" id="{86F6C06F-ED36-C3AF-1123-638AD862F8DA}"/>
              </a:ext>
            </a:extLst>
          </p:cNvPr>
          <p:cNvSpPr/>
          <p:nvPr/>
        </p:nvSpPr>
        <p:spPr>
          <a:xfrm>
            <a:off x="11010238" y="10551692"/>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30" name="Subtitle here">
            <a:extLst>
              <a:ext uri="{FF2B5EF4-FFF2-40B4-BE49-F238E27FC236}">
                <a16:creationId xmlns:a16="http://schemas.microsoft.com/office/drawing/2014/main" id="{5AD2DBAC-32F3-5419-D9FF-5BE121E2CAAC}"/>
              </a:ext>
            </a:extLst>
          </p:cNvPr>
          <p:cNvSpPr txBox="1"/>
          <p:nvPr/>
        </p:nvSpPr>
        <p:spPr>
          <a:xfrm>
            <a:off x="12792689" y="9282405"/>
            <a:ext cx="1878182" cy="81047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defTabSz="914400" hangingPunct="1">
              <a:defRPr/>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3" name="Subtitle here">
            <a:extLst>
              <a:ext uri="{FF2B5EF4-FFF2-40B4-BE49-F238E27FC236}">
                <a16:creationId xmlns:a16="http://schemas.microsoft.com/office/drawing/2014/main" id="{A896F960-1214-CFC2-754F-2972CC5D61F6}"/>
              </a:ext>
            </a:extLst>
          </p:cNvPr>
          <p:cNvSpPr txBox="1"/>
          <p:nvPr/>
        </p:nvSpPr>
        <p:spPr>
          <a:xfrm>
            <a:off x="12743534" y="10518795"/>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i="0" kern="1200" dirty="0">
                <a:solidFill>
                  <a:srgbClr val="000000"/>
                </a:solidFill>
                <a:latin typeface="Arial" panose="020B0604020202020204" pitchFamily="34" charset="0"/>
                <a:cs typeface="Arial" panose="020B0604020202020204" pitchFamily="34" charset="0"/>
              </a:rPr>
              <a:t>-</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4" name="Subtitle here">
            <a:extLst>
              <a:ext uri="{FF2B5EF4-FFF2-40B4-BE49-F238E27FC236}">
                <a16:creationId xmlns:a16="http://schemas.microsoft.com/office/drawing/2014/main" id="{5D3BB033-16BF-8148-4DBA-49AA14343A08}"/>
              </a:ext>
            </a:extLst>
          </p:cNvPr>
          <p:cNvSpPr txBox="1"/>
          <p:nvPr/>
        </p:nvSpPr>
        <p:spPr>
          <a:xfrm>
            <a:off x="14904697" y="7820272"/>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Εθνικοί Πόροι</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5" name="Subtitle here">
            <a:extLst>
              <a:ext uri="{FF2B5EF4-FFF2-40B4-BE49-F238E27FC236}">
                <a16:creationId xmlns:a16="http://schemas.microsoft.com/office/drawing/2014/main" id="{74E9B3C6-D131-03EB-8E0A-B74187C76A4C}"/>
              </a:ext>
            </a:extLst>
          </p:cNvPr>
          <p:cNvSpPr txBox="1"/>
          <p:nvPr/>
        </p:nvSpPr>
        <p:spPr>
          <a:xfrm>
            <a:off x="14859189" y="9277967"/>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Εθνικοί Πόροι</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6" name="Subtitle here">
            <a:extLst>
              <a:ext uri="{FF2B5EF4-FFF2-40B4-BE49-F238E27FC236}">
                <a16:creationId xmlns:a16="http://schemas.microsoft.com/office/drawing/2014/main" id="{6AB115A0-754D-6D75-4911-327E13D99973}"/>
              </a:ext>
            </a:extLst>
          </p:cNvPr>
          <p:cNvSpPr txBox="1"/>
          <p:nvPr/>
        </p:nvSpPr>
        <p:spPr>
          <a:xfrm>
            <a:off x="14859189" y="10485555"/>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i="0" kern="1200" dirty="0">
                <a:solidFill>
                  <a:srgbClr val="000000"/>
                </a:solidFill>
                <a:latin typeface="Arial" panose="020B0604020202020204" pitchFamily="34" charset="0"/>
                <a:cs typeface="Arial" panose="020B0604020202020204" pitchFamily="34" charset="0"/>
              </a:rPr>
              <a:t>-</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7" name="Subtitle here">
            <a:extLst>
              <a:ext uri="{FF2B5EF4-FFF2-40B4-BE49-F238E27FC236}">
                <a16:creationId xmlns:a16="http://schemas.microsoft.com/office/drawing/2014/main" id="{7220FDC4-0952-EA44-9D6B-6A0C8375D0B7}"/>
              </a:ext>
            </a:extLst>
          </p:cNvPr>
          <p:cNvSpPr txBox="1"/>
          <p:nvPr/>
        </p:nvSpPr>
        <p:spPr>
          <a:xfrm>
            <a:off x="18609616" y="7867424"/>
            <a:ext cx="2087839"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Επιμόρφωση</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8" name="Subtitle here">
            <a:extLst>
              <a:ext uri="{FF2B5EF4-FFF2-40B4-BE49-F238E27FC236}">
                <a16:creationId xmlns:a16="http://schemas.microsoft.com/office/drawing/2014/main" id="{551AB1CF-5854-621E-668C-69F856FA6F6A}"/>
              </a:ext>
            </a:extLst>
          </p:cNvPr>
          <p:cNvSpPr txBox="1"/>
          <p:nvPr/>
        </p:nvSpPr>
        <p:spPr>
          <a:xfrm>
            <a:off x="18568834" y="9167328"/>
            <a:ext cx="2106365"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Επιμόρφωση</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9" name="Subtitle here">
            <a:extLst>
              <a:ext uri="{FF2B5EF4-FFF2-40B4-BE49-F238E27FC236}">
                <a16:creationId xmlns:a16="http://schemas.microsoft.com/office/drawing/2014/main" id="{05AF1C2F-89A4-4011-D2D6-6D31636BCCFB}"/>
              </a:ext>
            </a:extLst>
          </p:cNvPr>
          <p:cNvSpPr txBox="1"/>
          <p:nvPr/>
        </p:nvSpPr>
        <p:spPr>
          <a:xfrm>
            <a:off x="18458638" y="10265842"/>
            <a:ext cx="2203945" cy="111825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Εξασφάλιση Εργατικού</a:t>
            </a:r>
            <a:r>
              <a:rPr lang="el-GR" sz="2200" i="0" kern="1200" dirty="0">
                <a:solidFill>
                  <a:srgbClr val="000000"/>
                </a:solidFill>
                <a:latin typeface="Arial" panose="020B0604020202020204" pitchFamily="34" charset="0"/>
                <a:cs typeface="Arial" panose="020B0604020202020204" pitchFamily="34" charset="0"/>
              </a:rPr>
              <a:t> Δυναμικού</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9" name="Subtitle here">
            <a:extLst>
              <a:ext uri="{FF2B5EF4-FFF2-40B4-BE49-F238E27FC236}">
                <a16:creationId xmlns:a16="http://schemas.microsoft.com/office/drawing/2014/main" id="{516F8A6C-0202-D701-5E68-A7DD1A9FB932}"/>
              </a:ext>
            </a:extLst>
          </p:cNvPr>
          <p:cNvSpPr txBox="1"/>
          <p:nvPr/>
        </p:nvSpPr>
        <p:spPr>
          <a:xfrm>
            <a:off x="12589542" y="7849578"/>
            <a:ext cx="2284477"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ubtitle here">
            <a:extLst>
              <a:ext uri="{FF2B5EF4-FFF2-40B4-BE49-F238E27FC236}">
                <a16:creationId xmlns:a16="http://schemas.microsoft.com/office/drawing/2014/main" id="{2EF3E021-CE11-BCB0-8CAB-2961AC71C648}"/>
              </a:ext>
            </a:extLst>
          </p:cNvPr>
          <p:cNvSpPr txBox="1"/>
          <p:nvPr/>
        </p:nvSpPr>
        <p:spPr>
          <a:xfrm>
            <a:off x="12582426" y="6655917"/>
            <a:ext cx="2284477"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Subtitle here">
            <a:extLst>
              <a:ext uri="{FF2B5EF4-FFF2-40B4-BE49-F238E27FC236}">
                <a16:creationId xmlns:a16="http://schemas.microsoft.com/office/drawing/2014/main" id="{813F21C2-55D4-D080-478C-5B92F63F5A30}"/>
              </a:ext>
            </a:extLst>
          </p:cNvPr>
          <p:cNvSpPr txBox="1"/>
          <p:nvPr/>
        </p:nvSpPr>
        <p:spPr>
          <a:xfrm>
            <a:off x="16737371" y="5116980"/>
            <a:ext cx="1831463" cy="127214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Ένδειξη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Κόστους</a:t>
            </a:r>
            <a:r>
              <a:rPr kumimoji="0" lang="en-US" sz="1800" i="0" u="none" strike="noStrike" kern="0" cap="none" spc="0" normalizeH="0" baseline="0" noProof="0" dirty="0">
                <a:ln>
                  <a:noFill/>
                </a:ln>
                <a:solidFill>
                  <a:schemeClr val="tx1"/>
                </a:solidFill>
                <a:effectLst/>
                <a:uLnTx/>
                <a:uFillTx/>
                <a:sym typeface="Arial" panose="020B0604020202020204"/>
              </a:rPr>
              <a:t> </a:t>
            </a:r>
            <a:r>
              <a:rPr lang="el-GR" sz="1800" i="0" spc="0" dirty="0">
                <a:solidFill>
                  <a:schemeClr val="tx1"/>
                </a:solidFill>
              </a:rPr>
              <a:t>(εκ. </a:t>
            </a:r>
            <a:r>
              <a:rPr kumimoji="0" lang="el-GR" sz="1800" i="0" u="none" strike="noStrike" kern="0" cap="none" spc="0" normalizeH="0" baseline="0" noProof="0" dirty="0">
                <a:ln>
                  <a:noFill/>
                </a:ln>
                <a:solidFill>
                  <a:schemeClr val="tx1"/>
                </a:solidFill>
                <a:effectLst/>
                <a:uLnTx/>
                <a:uFillTx/>
                <a:sym typeface="Arial" panose="020B0604020202020204"/>
              </a:rPr>
              <a:t>€)</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000" i="0" u="none" strike="noStrike" kern="0" cap="none" spc="0" normalizeH="0" baseline="0" noProof="0" dirty="0">
                <a:ln>
                  <a:noFill/>
                </a:ln>
                <a:solidFill>
                  <a:schemeClr val="tx1"/>
                </a:solidFill>
                <a:effectLst/>
                <a:uLnTx/>
                <a:uFillTx/>
                <a:sym typeface="Arial" panose="020B0604020202020204"/>
              </a:rPr>
              <a:t>(</a:t>
            </a:r>
            <a:r>
              <a:rPr kumimoji="0" lang="en-US" sz="2000" i="0" u="none" strike="noStrike" kern="0" cap="none" spc="0" normalizeH="0" baseline="0" noProof="0" dirty="0">
                <a:ln>
                  <a:noFill/>
                </a:ln>
                <a:solidFill>
                  <a:schemeClr val="tx1"/>
                </a:solidFill>
                <a:effectLst/>
                <a:uLnTx/>
                <a:uFillTx/>
                <a:sym typeface="Arial" panose="020B0604020202020204"/>
              </a:rPr>
              <a:t>1/2023-12/2024</a:t>
            </a:r>
            <a:r>
              <a:rPr kumimoji="0" lang="el-GR" sz="2000" i="0" u="none" strike="noStrike" kern="0" cap="none" spc="0" normalizeH="0" baseline="0" noProof="0" dirty="0">
                <a:ln>
                  <a:noFill/>
                </a:ln>
                <a:solidFill>
                  <a:schemeClr val="tx1"/>
                </a:solidFill>
                <a:effectLst/>
                <a:uLnTx/>
                <a:uFillTx/>
                <a:sym typeface="Arial" panose="020B0604020202020204"/>
              </a:rPr>
              <a:t>)</a:t>
            </a:r>
          </a:p>
        </p:txBody>
      </p:sp>
    </p:spTree>
    <p:extLst>
      <p:ext uri="{BB962C8B-B14F-4D97-AF65-F5344CB8AC3E}">
        <p14:creationId xmlns:p14="http://schemas.microsoft.com/office/powerpoint/2010/main" val="133776993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9" y="562098"/>
            <a:ext cx="10243916"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Στρατηγικοί Στόχοι</a:t>
            </a:r>
          </a:p>
        </p:txBody>
      </p:sp>
      <p:sp>
        <p:nvSpPr>
          <p:cNvPr id="2" name="Line">
            <a:extLst>
              <a:ext uri="{FF2B5EF4-FFF2-40B4-BE49-F238E27FC236}">
                <a16:creationId xmlns:a16="http://schemas.microsoft.com/office/drawing/2014/main" id="{1886EEB6-9BC0-5D12-EBED-623414732DEF}"/>
              </a:ext>
            </a:extLst>
          </p:cNvPr>
          <p:cNvSpPr/>
          <p:nvPr/>
        </p:nvSpPr>
        <p:spPr>
          <a:xfrm>
            <a:off x="852000" y="3030791"/>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3135952"/>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rgbClr val="5E5E5E"/>
                </a:solidFill>
              </a:rPr>
              <a:t>Στόχος</a:t>
            </a:r>
            <a:endParaRPr lang="el-GR" sz="2400" b="1" i="0" kern="0" spc="0" dirty="0">
              <a:solidFill>
                <a:srgbClr val="2F7788"/>
              </a:solidFill>
            </a:endParaRPr>
          </a:p>
        </p:txBody>
      </p:sp>
      <p:sp>
        <p:nvSpPr>
          <p:cNvPr id="18" name="Subtitle here">
            <a:extLst>
              <a:ext uri="{FF2B5EF4-FFF2-40B4-BE49-F238E27FC236}">
                <a16:creationId xmlns:a16="http://schemas.microsoft.com/office/drawing/2014/main" id="{E21FE21D-8559-B180-2463-6ED0750C6D07}"/>
              </a:ext>
            </a:extLst>
          </p:cNvPr>
          <p:cNvSpPr txBox="1"/>
          <p:nvPr/>
        </p:nvSpPr>
        <p:spPr>
          <a:xfrm>
            <a:off x="5285450" y="3135952"/>
            <a:ext cx="2568902"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rgbClr val="5E5E5E"/>
                </a:solidFill>
              </a:rPr>
              <a:t>Περιγραφή</a:t>
            </a:r>
            <a:endParaRPr lang="el-GR" sz="2400" b="1" i="0" kern="0" spc="0" dirty="0">
              <a:solidFill>
                <a:srgbClr val="2F7788"/>
              </a:solidFill>
            </a:endParaRPr>
          </a:p>
        </p:txBody>
      </p:sp>
      <p:sp>
        <p:nvSpPr>
          <p:cNvPr id="30" name="Subtitle here">
            <a:extLst>
              <a:ext uri="{FF2B5EF4-FFF2-40B4-BE49-F238E27FC236}">
                <a16:creationId xmlns:a16="http://schemas.microsoft.com/office/drawing/2014/main" id="{E67CABA6-59DE-E45F-25D4-86E6FF97669C}"/>
              </a:ext>
            </a:extLst>
          </p:cNvPr>
          <p:cNvSpPr txBox="1"/>
          <p:nvPr/>
        </p:nvSpPr>
        <p:spPr>
          <a:xfrm>
            <a:off x="18323827" y="3163500"/>
            <a:ext cx="378380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rgbClr val="5E5E5E"/>
                </a:solidFill>
              </a:rPr>
              <a:t>Χρονοδιάγραμμα</a:t>
            </a:r>
            <a:endParaRPr lang="el-GR" sz="2400" b="1" i="0" kern="0" spc="0" dirty="0">
              <a:solidFill>
                <a:srgbClr val="2F7788"/>
              </a:solidFill>
            </a:endParaRPr>
          </a:p>
        </p:txBody>
      </p:sp>
      <p:sp>
        <p:nvSpPr>
          <p:cNvPr id="33" name="Subtitle here">
            <a:extLst>
              <a:ext uri="{FF2B5EF4-FFF2-40B4-BE49-F238E27FC236}">
                <a16:creationId xmlns:a16="http://schemas.microsoft.com/office/drawing/2014/main" id="{30BC3C46-7AD4-C6C6-13C4-127C830B5542}"/>
              </a:ext>
            </a:extLst>
          </p:cNvPr>
          <p:cNvSpPr txBox="1"/>
          <p:nvPr/>
        </p:nvSpPr>
        <p:spPr>
          <a:xfrm>
            <a:off x="21408901" y="3135855"/>
            <a:ext cx="167729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rgbClr val="5E5E5E"/>
                </a:solidFill>
              </a:rPr>
              <a:t>Αφορά</a:t>
            </a:r>
          </a:p>
        </p:txBody>
      </p:sp>
      <p:pic>
        <p:nvPicPr>
          <p:cNvPr id="36" name="Picture 35"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6262" y="1271344"/>
            <a:ext cx="1960918" cy="1902647"/>
          </a:xfrm>
          <a:prstGeom prst="rect">
            <a:avLst/>
          </a:prstGeom>
        </p:spPr>
      </p:pic>
      <p:sp>
        <p:nvSpPr>
          <p:cNvPr id="49" name="Rectangle 48">
            <a:extLst>
              <a:ext uri="{FF2B5EF4-FFF2-40B4-BE49-F238E27FC236}">
                <a16:creationId xmlns:a16="http://schemas.microsoft.com/office/drawing/2014/main" id="{CB6CF44E-5D63-FA5A-748D-6CC969F7B7FA}"/>
              </a:ext>
            </a:extLst>
          </p:cNvPr>
          <p:cNvSpPr/>
          <p:nvPr/>
        </p:nvSpPr>
        <p:spPr>
          <a:xfrm>
            <a:off x="852000" y="3759608"/>
            <a:ext cx="4226642" cy="1343301"/>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Rectangle 51">
            <a:extLst>
              <a:ext uri="{FF2B5EF4-FFF2-40B4-BE49-F238E27FC236}">
                <a16:creationId xmlns:a16="http://schemas.microsoft.com/office/drawing/2014/main" id="{F29D2E5A-D73D-B8F4-0879-44AFE9E8D5BE}"/>
              </a:ext>
            </a:extLst>
          </p:cNvPr>
          <p:cNvSpPr/>
          <p:nvPr/>
        </p:nvSpPr>
        <p:spPr>
          <a:xfrm>
            <a:off x="5285450" y="3759608"/>
            <a:ext cx="9846453"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Rectangle 54">
            <a:extLst>
              <a:ext uri="{FF2B5EF4-FFF2-40B4-BE49-F238E27FC236}">
                <a16:creationId xmlns:a16="http://schemas.microsoft.com/office/drawing/2014/main" id="{52FBA867-A332-BAAF-1A63-E7C3460610C1}"/>
              </a:ext>
            </a:extLst>
          </p:cNvPr>
          <p:cNvSpPr/>
          <p:nvPr/>
        </p:nvSpPr>
        <p:spPr>
          <a:xfrm>
            <a:off x="15368564"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Rectangle 57">
            <a:extLst>
              <a:ext uri="{FF2B5EF4-FFF2-40B4-BE49-F238E27FC236}">
                <a16:creationId xmlns:a16="http://schemas.microsoft.com/office/drawing/2014/main" id="{D156E402-D196-B61F-48E0-F060CF4A0B53}"/>
              </a:ext>
            </a:extLst>
          </p:cNvPr>
          <p:cNvSpPr/>
          <p:nvPr/>
        </p:nvSpPr>
        <p:spPr>
          <a:xfrm>
            <a:off x="18174127"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Rectangle 60">
            <a:extLst>
              <a:ext uri="{FF2B5EF4-FFF2-40B4-BE49-F238E27FC236}">
                <a16:creationId xmlns:a16="http://schemas.microsoft.com/office/drawing/2014/main" id="{3061DBBB-7DA5-8ED7-68F0-B9A8BAAED7C2}"/>
              </a:ext>
            </a:extLst>
          </p:cNvPr>
          <p:cNvSpPr/>
          <p:nvPr/>
        </p:nvSpPr>
        <p:spPr>
          <a:xfrm>
            <a:off x="20963098"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837618" y="3965348"/>
            <a:ext cx="4226642" cy="96436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a:solidFill>
                  <a:schemeClr val="bg1"/>
                </a:solidFill>
              </a:rPr>
              <a:t>Εποπτεία και Διαχείριση Μεγάλων Έργων</a:t>
            </a: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6" y="2119207"/>
            <a:ext cx="18237624"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pPr>
            <a:r>
              <a:rPr lang="el-GR" sz="3600" b="1" i="0" dirty="0">
                <a:solidFill>
                  <a:srgbClr val="E38C19"/>
                </a:solidFill>
              </a:rPr>
              <a:t>Εποπτεία και Διαχείριση Μεγάλων Έργων</a:t>
            </a:r>
            <a:endParaRPr lang="el-GR" sz="4000" b="1" i="0" dirty="0">
              <a:solidFill>
                <a:srgbClr val="E38C19"/>
              </a:solidFill>
            </a:endParaRPr>
          </a:p>
        </p:txBody>
      </p:sp>
      <p:sp>
        <p:nvSpPr>
          <p:cNvPr id="24" name="Rectangle 23">
            <a:extLst>
              <a:ext uri="{FF2B5EF4-FFF2-40B4-BE49-F238E27FC236}">
                <a16:creationId xmlns:a16="http://schemas.microsoft.com/office/drawing/2014/main" id="{F8773CAD-6845-523F-27F7-16D569DAB4EB}"/>
              </a:ext>
            </a:extLst>
          </p:cNvPr>
          <p:cNvSpPr/>
          <p:nvPr/>
        </p:nvSpPr>
        <p:spPr>
          <a:xfrm>
            <a:off x="837618" y="5443424"/>
            <a:ext cx="288860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Line">
            <a:extLst>
              <a:ext uri="{FF2B5EF4-FFF2-40B4-BE49-F238E27FC236}">
                <a16:creationId xmlns:a16="http://schemas.microsoft.com/office/drawing/2014/main" id="{A1328507-483E-2BD3-5939-B7B39E42BAD8}"/>
              </a:ext>
            </a:extLst>
          </p:cNvPr>
          <p:cNvSpPr/>
          <p:nvPr/>
        </p:nvSpPr>
        <p:spPr>
          <a:xfrm>
            <a:off x="852000" y="5326657"/>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29" name="Subtitle here">
            <a:extLst>
              <a:ext uri="{FF2B5EF4-FFF2-40B4-BE49-F238E27FC236}">
                <a16:creationId xmlns:a16="http://schemas.microsoft.com/office/drawing/2014/main" id="{4C3067CC-53E4-36D2-6C83-492A1376F375}"/>
              </a:ext>
            </a:extLst>
          </p:cNvPr>
          <p:cNvSpPr txBox="1"/>
          <p:nvPr/>
        </p:nvSpPr>
        <p:spPr>
          <a:xfrm>
            <a:off x="837617" y="5443825"/>
            <a:ext cx="2617310"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Παρεμβάσεις</a:t>
            </a:r>
          </a:p>
        </p:txBody>
      </p:sp>
      <p:sp>
        <p:nvSpPr>
          <p:cNvPr id="39" name="Rectangle 38">
            <a:extLst>
              <a:ext uri="{FF2B5EF4-FFF2-40B4-BE49-F238E27FC236}">
                <a16:creationId xmlns:a16="http://schemas.microsoft.com/office/drawing/2014/main" id="{5942514B-BE11-1B9C-57F6-2BDEC03CF1B7}"/>
              </a:ext>
            </a:extLst>
          </p:cNvPr>
          <p:cNvSpPr/>
          <p:nvPr/>
        </p:nvSpPr>
        <p:spPr>
          <a:xfrm>
            <a:off x="837617" y="6127424"/>
            <a:ext cx="11961593" cy="61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Subtitle here">
            <a:extLst>
              <a:ext uri="{FF2B5EF4-FFF2-40B4-BE49-F238E27FC236}">
                <a16:creationId xmlns:a16="http://schemas.microsoft.com/office/drawing/2014/main" id="{23AD6CE5-7152-651A-0B75-816C709ED253}"/>
              </a:ext>
            </a:extLst>
          </p:cNvPr>
          <p:cNvSpPr txBox="1"/>
          <p:nvPr/>
        </p:nvSpPr>
        <p:spPr>
          <a:xfrm>
            <a:off x="1210618" y="6503716"/>
            <a:ext cx="2888604"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b="1" i="0" spc="0" dirty="0">
                <a:solidFill>
                  <a:srgbClr val="5E5E5E"/>
                </a:solidFill>
              </a:rPr>
              <a:t>Έργο</a:t>
            </a:r>
            <a:endParaRPr lang="el-GR" sz="2400" b="1" i="0" kern="0" spc="0" dirty="0">
              <a:solidFill>
                <a:srgbClr val="2F7788"/>
              </a:solidFill>
            </a:endParaRPr>
          </a:p>
        </p:txBody>
      </p:sp>
      <p:sp>
        <p:nvSpPr>
          <p:cNvPr id="41" name="Subtitle here">
            <a:extLst>
              <a:ext uri="{FF2B5EF4-FFF2-40B4-BE49-F238E27FC236}">
                <a16:creationId xmlns:a16="http://schemas.microsoft.com/office/drawing/2014/main" id="{1B4171CA-4CC7-AECB-EF83-2275810AD296}"/>
              </a:ext>
            </a:extLst>
          </p:cNvPr>
          <p:cNvSpPr txBox="1"/>
          <p:nvPr/>
        </p:nvSpPr>
        <p:spPr>
          <a:xfrm>
            <a:off x="860926" y="7284317"/>
            <a:ext cx="11568181" cy="33650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lgn="just">
              <a:buClr>
                <a:srgbClr val="2F7788"/>
              </a:buClr>
              <a:buSzPct val="120000"/>
              <a:buFont typeface="+mj-lt"/>
              <a:buAutoNum type="arabicPeriod"/>
            </a:pPr>
            <a:r>
              <a:rPr lang="el-GR" sz="2400" i="0" spc="0" dirty="0">
                <a:solidFill>
                  <a:schemeClr val="tx1"/>
                </a:solidFill>
              </a:rPr>
              <a:t>Αγορά Συμβουλευτικών Υπηρεσιών για τη διεξαγωγή της διαγωνιστικής διαδικασίας για την Μαρίνα Πάφου.</a:t>
            </a:r>
            <a:endParaRPr lang="en-US" sz="2400" i="0" spc="0" dirty="0">
              <a:solidFill>
                <a:schemeClr val="tx1"/>
              </a:solidFill>
            </a:endParaRPr>
          </a:p>
          <a:p>
            <a:pPr marL="457200" indent="-457200" algn="just">
              <a:buClr>
                <a:srgbClr val="2F7788"/>
              </a:buClr>
              <a:buSzPct val="120000"/>
              <a:buFont typeface="+mj-lt"/>
              <a:buAutoNum type="arabicPeriod"/>
            </a:pPr>
            <a:endParaRPr lang="el-GR"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Παρακολούθηση υλοποίησης των Συμβάσεων για τις Μαρίνες Παραλιμνίου, Λεμεσού, Αγίας Νάπας.</a:t>
            </a:r>
            <a:endParaRPr lang="en-US" sz="2400" i="0" spc="0" dirty="0">
              <a:solidFill>
                <a:schemeClr val="tx1"/>
              </a:solidFill>
            </a:endParaRPr>
          </a:p>
          <a:p>
            <a:pPr marL="457200" indent="-457200" algn="just">
              <a:buClr>
                <a:srgbClr val="2F7788"/>
              </a:buClr>
              <a:buSzPct val="120000"/>
              <a:buFont typeface="+mj-lt"/>
              <a:buAutoNum type="arabicPeriod"/>
            </a:pPr>
            <a:endParaRPr lang="el-GR"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Παρακολούθηση υλοποίησης του Έργου για δημιουργία χώρου Ελλιμενισμού Σκαφών Αναψυχής στην </a:t>
            </a:r>
            <a:r>
              <a:rPr lang="el-GR" sz="2400" i="0" spc="0" dirty="0" err="1">
                <a:solidFill>
                  <a:schemeClr val="tx1"/>
                </a:solidFill>
              </a:rPr>
              <a:t>Αλαμινό</a:t>
            </a:r>
            <a:r>
              <a:rPr lang="el-GR" sz="2400" i="0" spc="0" dirty="0">
                <a:solidFill>
                  <a:schemeClr val="tx1"/>
                </a:solidFill>
              </a:rPr>
              <a:t>.</a:t>
            </a:r>
            <a:endParaRPr lang="en-US" sz="2400" i="0" spc="0" dirty="0">
              <a:solidFill>
                <a:schemeClr val="tx1"/>
              </a:solidFill>
            </a:endParaRPr>
          </a:p>
          <a:p>
            <a:pPr algn="just">
              <a:buClr>
                <a:srgbClr val="2F7788"/>
              </a:buClr>
              <a:buSzPct val="120000"/>
            </a:pPr>
            <a:endParaRPr lang="el-GR" sz="2000" i="0" spc="0" dirty="0">
              <a:solidFill>
                <a:srgbClr val="5E5E5E"/>
              </a:solidFill>
            </a:endParaRPr>
          </a:p>
        </p:txBody>
      </p:sp>
      <p:sp>
        <p:nvSpPr>
          <p:cNvPr id="210" name="Rectangle 209">
            <a:extLst>
              <a:ext uri="{FF2B5EF4-FFF2-40B4-BE49-F238E27FC236}">
                <a16:creationId xmlns:a16="http://schemas.microsoft.com/office/drawing/2014/main" id="{B08CAFFE-90E3-A169-3C7C-0E2FEAC336F0}"/>
              </a:ext>
            </a:extLst>
          </p:cNvPr>
          <p:cNvSpPr/>
          <p:nvPr/>
        </p:nvSpPr>
        <p:spPr>
          <a:xfrm>
            <a:off x="17166284" y="6127424"/>
            <a:ext cx="6490719"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Subtitle here">
            <a:extLst>
              <a:ext uri="{FF2B5EF4-FFF2-40B4-BE49-F238E27FC236}">
                <a16:creationId xmlns:a16="http://schemas.microsoft.com/office/drawing/2014/main" id="{7970DFA0-483F-CF6A-C53A-869FF8A276E8}"/>
              </a:ext>
            </a:extLst>
          </p:cNvPr>
          <p:cNvSpPr txBox="1"/>
          <p:nvPr/>
        </p:nvSpPr>
        <p:spPr>
          <a:xfrm>
            <a:off x="18174127" y="3914373"/>
            <a:ext cx="2586091" cy="98898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n-US" sz="2400" i="0" spc="0" dirty="0">
                <a:solidFill>
                  <a:schemeClr val="tx1"/>
                </a:solidFill>
              </a:rPr>
              <a:t>3/</a:t>
            </a:r>
            <a:r>
              <a:rPr lang="el-GR" sz="2400" i="0" kern="0" spc="0" dirty="0">
                <a:solidFill>
                  <a:schemeClr val="tx1"/>
                </a:solidFill>
              </a:rPr>
              <a:t>2024 και</a:t>
            </a:r>
          </a:p>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7" name="Subtitle here">
            <a:extLst>
              <a:ext uri="{FF2B5EF4-FFF2-40B4-BE49-F238E27FC236}">
                <a16:creationId xmlns:a16="http://schemas.microsoft.com/office/drawing/2014/main" id="{88BFC1D9-6841-C5D6-BA13-157A626164C8}"/>
              </a:ext>
            </a:extLst>
          </p:cNvPr>
          <p:cNvSpPr txBox="1"/>
          <p:nvPr/>
        </p:nvSpPr>
        <p:spPr>
          <a:xfrm>
            <a:off x="5375402" y="4011883"/>
            <a:ext cx="9733641" cy="87774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200" i="0" kern="0" spc="0" dirty="0">
                <a:solidFill>
                  <a:schemeClr val="tx1"/>
                </a:solidFill>
              </a:rPr>
              <a:t>Παρακολούθηση και εποπτεία των έργων και συντονισμός των θεμάτων που αφορούν στις μαρίνες, τους χώρους ελλιμενισμού</a:t>
            </a:r>
          </a:p>
        </p:txBody>
      </p:sp>
      <p:sp>
        <p:nvSpPr>
          <p:cNvPr id="3" name="Subtitle here">
            <a:extLst>
              <a:ext uri="{FF2B5EF4-FFF2-40B4-BE49-F238E27FC236}">
                <a16:creationId xmlns:a16="http://schemas.microsoft.com/office/drawing/2014/main" id="{8AA3F6DD-15C1-1034-1838-292378962B32}"/>
              </a:ext>
            </a:extLst>
          </p:cNvPr>
          <p:cNvSpPr txBox="1"/>
          <p:nvPr/>
        </p:nvSpPr>
        <p:spPr>
          <a:xfrm>
            <a:off x="20955359" y="3726632"/>
            <a:ext cx="2570400" cy="139140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Όλη την τουριστική βιομηχανία</a:t>
            </a:r>
          </a:p>
        </p:txBody>
      </p:sp>
      <p:pic>
        <p:nvPicPr>
          <p:cNvPr id="19" name="Image" descr="Image">
            <a:extLst>
              <a:ext uri="{FF2B5EF4-FFF2-40B4-BE49-F238E27FC236}">
                <a16:creationId xmlns:a16="http://schemas.microsoft.com/office/drawing/2014/main" id="{220453B8-D369-162B-60F8-FE5455423D10}"/>
              </a:ext>
            </a:extLst>
          </p:cNvPr>
          <p:cNvPicPr>
            <a:picLocks noChangeAspect="1"/>
          </p:cNvPicPr>
          <p:nvPr/>
        </p:nvPicPr>
        <p:blipFill>
          <a:blip r:embed="rId4"/>
          <a:stretch>
            <a:fillRect/>
          </a:stretch>
        </p:blipFill>
        <p:spPr>
          <a:xfrm>
            <a:off x="8936984" y="10727325"/>
            <a:ext cx="15700723" cy="3345352"/>
          </a:xfrm>
          <a:prstGeom prst="rect">
            <a:avLst/>
          </a:prstGeom>
          <a:ln w="12700">
            <a:miter lim="400000"/>
          </a:ln>
        </p:spPr>
      </p:pic>
      <p:sp>
        <p:nvSpPr>
          <p:cNvPr id="20" name="ΥΠΟΥΡΓΕΙΟ ΟΙΚΟΝΟΜΙΚΩΝ">
            <a:extLst>
              <a:ext uri="{FF2B5EF4-FFF2-40B4-BE49-F238E27FC236}">
                <a16:creationId xmlns:a16="http://schemas.microsoft.com/office/drawing/2014/main" id="{211F5A0B-76D0-AD77-BF64-206F3BA00457}"/>
              </a:ext>
            </a:extLst>
          </p:cNvPr>
          <p:cNvSpPr txBox="1">
            <a:spLocks/>
          </p:cNvSpPr>
          <p:nvPr/>
        </p:nvSpPr>
        <p:spPr>
          <a:xfrm>
            <a:off x="11104845" y="12629654"/>
            <a:ext cx="9605670" cy="61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p:txBody>
      </p:sp>
      <p:sp>
        <p:nvSpPr>
          <p:cNvPr id="10" name="TextBox 9">
            <a:extLst>
              <a:ext uri="{FF2B5EF4-FFF2-40B4-BE49-F238E27FC236}">
                <a16:creationId xmlns:a16="http://schemas.microsoft.com/office/drawing/2014/main" id="{5C1BC83D-A5AD-D0F9-C82B-F3A985030977}"/>
              </a:ext>
            </a:extLst>
          </p:cNvPr>
          <p:cNvSpPr txBox="1"/>
          <p:nvPr/>
        </p:nvSpPr>
        <p:spPr>
          <a:xfrm>
            <a:off x="15368564" y="4022504"/>
            <a:ext cx="260268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0,30</a:t>
            </a:r>
          </a:p>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2024: 0,44</a:t>
            </a:r>
          </a:p>
        </p:txBody>
      </p:sp>
      <p:sp>
        <p:nvSpPr>
          <p:cNvPr id="5" name="Rectangle 4"/>
          <p:cNvSpPr/>
          <p:nvPr/>
        </p:nvSpPr>
        <p:spPr>
          <a:xfrm>
            <a:off x="9593747" y="13200048"/>
            <a:ext cx="527709" cy="461665"/>
          </a:xfrm>
          <a:prstGeom prst="rect">
            <a:avLst/>
          </a:prstGeom>
        </p:spPr>
        <p:txBody>
          <a:bodyPr wrap="none">
            <a:spAutoFit/>
          </a:bodyPr>
          <a:lstStyle/>
          <a:p>
            <a:fld id="{27FD00FA-274E-47FB-BFB1-507015BA55FC}" type="slidenum">
              <a:rPr lang="el-GR" sz="2400" b="0" smtClean="0">
                <a:latin typeface="Helvetica Neue Light"/>
                <a:sym typeface="Helvetica Neue Light"/>
              </a:rPr>
              <a:t>24</a:t>
            </a:fld>
            <a:endParaRPr lang="el-GR" dirty="0"/>
          </a:p>
        </p:txBody>
      </p:sp>
      <p:sp>
        <p:nvSpPr>
          <p:cNvPr id="9" name="Subtitle here">
            <a:extLst>
              <a:ext uri="{FF2B5EF4-FFF2-40B4-BE49-F238E27FC236}">
                <a16:creationId xmlns:a16="http://schemas.microsoft.com/office/drawing/2014/main" id="{8B4D1EC9-15B2-4C26-1D62-94871345EA91}"/>
              </a:ext>
            </a:extLst>
          </p:cNvPr>
          <p:cNvSpPr txBox="1"/>
          <p:nvPr/>
        </p:nvSpPr>
        <p:spPr>
          <a:xfrm>
            <a:off x="17492013" y="6621249"/>
            <a:ext cx="6120478" cy="1549142"/>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buClr>
                <a:srgbClr val="2F7788"/>
              </a:buClr>
              <a:buSzPct val="120000"/>
              <a:buFont typeface="+mj-lt"/>
              <a:buAutoNum type="arabicPeriod"/>
            </a:pPr>
            <a:r>
              <a:rPr lang="el-GR" sz="2400" i="0" spc="0" dirty="0">
                <a:solidFill>
                  <a:schemeClr val="tx1"/>
                </a:solidFill>
              </a:rPr>
              <a:t>Σύμβουλοι και Εμπειρογνώμονες</a:t>
            </a:r>
          </a:p>
          <a:p>
            <a:pPr marL="457200" indent="-457200">
              <a:buClr>
                <a:srgbClr val="2F7788"/>
              </a:buClr>
              <a:buSzPct val="120000"/>
              <a:buFont typeface="+mj-lt"/>
              <a:buAutoNum type="arabicPeriod"/>
            </a:pPr>
            <a:r>
              <a:rPr lang="el-GR" sz="2400" i="0" spc="0" dirty="0">
                <a:solidFill>
                  <a:schemeClr val="tx1"/>
                </a:solidFill>
              </a:rPr>
              <a:t>Ανάδοχες Εταιρείες</a:t>
            </a:r>
          </a:p>
          <a:p>
            <a:pPr marL="457200" indent="-457200">
              <a:buClr>
                <a:srgbClr val="2F7788"/>
              </a:buClr>
              <a:buSzPct val="120000"/>
              <a:buFont typeface="+mj-lt"/>
              <a:buAutoNum type="arabicPeriod"/>
            </a:pPr>
            <a:r>
              <a:rPr lang="el-GR" sz="2400" i="0" spc="0" dirty="0">
                <a:solidFill>
                  <a:schemeClr val="tx1"/>
                </a:solidFill>
              </a:rPr>
              <a:t>Ανάδοχος Εταιρεία</a:t>
            </a:r>
          </a:p>
          <a:p>
            <a:pPr>
              <a:buClr>
                <a:srgbClr val="2F7788"/>
              </a:buClr>
              <a:buSzPct val="120000"/>
            </a:pPr>
            <a:endParaRPr lang="el-GR" sz="2200" i="0" spc="0" dirty="0">
              <a:solidFill>
                <a:srgbClr val="5E5E5E"/>
              </a:solidFill>
            </a:endParaRPr>
          </a:p>
        </p:txBody>
      </p:sp>
      <p:sp>
        <p:nvSpPr>
          <p:cNvPr id="11" name="Rectangle 10">
            <a:extLst>
              <a:ext uri="{FF2B5EF4-FFF2-40B4-BE49-F238E27FC236}">
                <a16:creationId xmlns:a16="http://schemas.microsoft.com/office/drawing/2014/main" id="{BECA4591-ECA2-D053-F0A1-AB5846B151B4}"/>
              </a:ext>
            </a:extLst>
          </p:cNvPr>
          <p:cNvSpPr/>
          <p:nvPr/>
        </p:nvSpPr>
        <p:spPr>
          <a:xfrm>
            <a:off x="13221902" y="6127424"/>
            <a:ext cx="3506400"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Subtitle here">
            <a:extLst>
              <a:ext uri="{FF2B5EF4-FFF2-40B4-BE49-F238E27FC236}">
                <a16:creationId xmlns:a16="http://schemas.microsoft.com/office/drawing/2014/main" id="{526BFA5F-2347-8654-E704-81FF8DFF0E3A}"/>
              </a:ext>
            </a:extLst>
          </p:cNvPr>
          <p:cNvSpPr txBox="1"/>
          <p:nvPr/>
        </p:nvSpPr>
        <p:spPr>
          <a:xfrm>
            <a:off x="13248687" y="6235723"/>
            <a:ext cx="3434373" cy="157992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buClr>
                <a:srgbClr val="2F7788"/>
              </a:buClr>
              <a:buSzPct val="120000"/>
            </a:pPr>
            <a:endParaRPr lang="el-GR" sz="2400" i="0" spc="0" dirty="0">
              <a:solidFill>
                <a:schemeClr val="tx1"/>
              </a:solidFill>
            </a:endParaRPr>
          </a:p>
          <a:p>
            <a:pPr algn="ctr">
              <a:buClr>
                <a:srgbClr val="2F7788"/>
              </a:buClr>
              <a:buSzPct val="120000"/>
            </a:pPr>
            <a:endParaRPr lang="el-GR" sz="2400" i="0" spc="0" dirty="0">
              <a:solidFill>
                <a:schemeClr val="tx1"/>
              </a:solidFill>
            </a:endParaRPr>
          </a:p>
          <a:p>
            <a:pPr algn="ctr">
              <a:buClr>
                <a:srgbClr val="2F7788"/>
              </a:buClr>
              <a:buSzPct val="120000"/>
            </a:pPr>
            <a:endParaRPr lang="el-GR" sz="2400" i="0" spc="0" dirty="0">
              <a:solidFill>
                <a:schemeClr val="tx1"/>
              </a:solidFill>
            </a:endParaRPr>
          </a:p>
          <a:p>
            <a:pPr algn="ctr">
              <a:buClr>
                <a:srgbClr val="2F7788"/>
              </a:buClr>
              <a:buSzPct val="120000"/>
            </a:pPr>
            <a:r>
              <a:rPr lang="el-GR" sz="2400" i="0" spc="0" dirty="0">
                <a:solidFill>
                  <a:schemeClr val="tx1"/>
                </a:solidFill>
              </a:rPr>
              <a:t>ΥΦΤ</a:t>
            </a:r>
          </a:p>
        </p:txBody>
      </p:sp>
      <p:sp>
        <p:nvSpPr>
          <p:cNvPr id="15" name="Rectangle 14">
            <a:extLst>
              <a:ext uri="{FF2B5EF4-FFF2-40B4-BE49-F238E27FC236}">
                <a16:creationId xmlns:a16="http://schemas.microsoft.com/office/drawing/2014/main" id="{5E6ECB9E-22F9-328B-3BB3-D10D343EE86E}"/>
              </a:ext>
            </a:extLst>
          </p:cNvPr>
          <p:cNvSpPr/>
          <p:nvPr/>
        </p:nvSpPr>
        <p:spPr>
          <a:xfrm>
            <a:off x="13174557" y="9246713"/>
            <a:ext cx="4539327"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Subtitle here">
            <a:extLst>
              <a:ext uri="{FF2B5EF4-FFF2-40B4-BE49-F238E27FC236}">
                <a16:creationId xmlns:a16="http://schemas.microsoft.com/office/drawing/2014/main" id="{CEB67985-588E-EBF1-EE24-11FC89697954}"/>
              </a:ext>
            </a:extLst>
          </p:cNvPr>
          <p:cNvSpPr txBox="1"/>
          <p:nvPr/>
        </p:nvSpPr>
        <p:spPr>
          <a:xfrm>
            <a:off x="13288525" y="9243793"/>
            <a:ext cx="4539327" cy="57214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800" i="0" kern="0" spc="0" dirty="0">
                <a:solidFill>
                  <a:schemeClr val="bg1"/>
                </a:solidFill>
              </a:rPr>
              <a:t>Οφέλη προς την Κοινωνία</a:t>
            </a:r>
          </a:p>
        </p:txBody>
      </p:sp>
      <p:sp>
        <p:nvSpPr>
          <p:cNvPr id="17" name="Rectangle 16">
            <a:extLst>
              <a:ext uri="{FF2B5EF4-FFF2-40B4-BE49-F238E27FC236}">
                <a16:creationId xmlns:a16="http://schemas.microsoft.com/office/drawing/2014/main" id="{3A6BC860-6E68-CC0D-54A8-F6869B4934F7}"/>
              </a:ext>
            </a:extLst>
          </p:cNvPr>
          <p:cNvSpPr/>
          <p:nvPr/>
        </p:nvSpPr>
        <p:spPr>
          <a:xfrm>
            <a:off x="13168533" y="9941173"/>
            <a:ext cx="10620000" cy="216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Subtitle here">
            <a:extLst>
              <a:ext uri="{FF2B5EF4-FFF2-40B4-BE49-F238E27FC236}">
                <a16:creationId xmlns:a16="http://schemas.microsoft.com/office/drawing/2014/main" id="{33B4B2D5-2832-5B36-3D37-40CF3A23DFD6}"/>
              </a:ext>
            </a:extLst>
          </p:cNvPr>
          <p:cNvSpPr txBox="1"/>
          <p:nvPr/>
        </p:nvSpPr>
        <p:spPr>
          <a:xfrm>
            <a:off x="13243450" y="9986273"/>
            <a:ext cx="10645249" cy="213391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200" i="0" spc="0" dirty="0">
                <a:solidFill>
                  <a:schemeClr val="tx1"/>
                </a:solidFill>
              </a:rPr>
              <a:t>Οι τουριστικές αφίξεις και τα έσοδα από τον τουρισμό έχουν πρωτίστως άμεση συνεισφορά στο Ακαθάριστο Εγχώριο Προϊόν (ΑΕΠ) καθώς και έμμεση επίδραση σε άλλους τομείς της οικονομίας. Ως αποτέλεσμα, δημιουργούνται νέες επιχειρήσεις,  θέσεις απασχόλησης και ευκαιρίες για επενδύσεις τόσο στον τουριστικό τομέα όσο και σε άλλους συναφείς τομείς οικονομικής δραστηριότητας, ενώ με την τουριστική ανάπτυξη παράλληλα ανεβαίνει το βιοτικό επίπεδο του πληθυσμού.</a:t>
            </a:r>
          </a:p>
        </p:txBody>
      </p:sp>
      <p:sp>
        <p:nvSpPr>
          <p:cNvPr id="25" name="Rectangle 24">
            <a:extLst>
              <a:ext uri="{FF2B5EF4-FFF2-40B4-BE49-F238E27FC236}">
                <a16:creationId xmlns:a16="http://schemas.microsoft.com/office/drawing/2014/main" id="{9D19D914-AB6A-ECCE-B3A4-E2F3A5EEF4E7}"/>
              </a:ext>
            </a:extLst>
          </p:cNvPr>
          <p:cNvSpPr/>
          <p:nvPr/>
        </p:nvSpPr>
        <p:spPr>
          <a:xfrm>
            <a:off x="13221902" y="5443424"/>
            <a:ext cx="3506400"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Rectangle 25">
            <a:extLst>
              <a:ext uri="{FF2B5EF4-FFF2-40B4-BE49-F238E27FC236}">
                <a16:creationId xmlns:a16="http://schemas.microsoft.com/office/drawing/2014/main" id="{09C58005-9A8B-01CD-2590-499452053CA9}"/>
              </a:ext>
            </a:extLst>
          </p:cNvPr>
          <p:cNvSpPr/>
          <p:nvPr/>
        </p:nvSpPr>
        <p:spPr>
          <a:xfrm>
            <a:off x="17166284" y="5443424"/>
            <a:ext cx="282398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Subtitle here">
            <a:extLst>
              <a:ext uri="{FF2B5EF4-FFF2-40B4-BE49-F238E27FC236}">
                <a16:creationId xmlns:a16="http://schemas.microsoft.com/office/drawing/2014/main" id="{CA4BC0BD-7C6A-0322-BF28-8E2A928F21C3}"/>
              </a:ext>
            </a:extLst>
          </p:cNvPr>
          <p:cNvSpPr txBox="1"/>
          <p:nvPr/>
        </p:nvSpPr>
        <p:spPr>
          <a:xfrm>
            <a:off x="17166284" y="5443825"/>
            <a:ext cx="2590833"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Στόχος</a:t>
            </a:r>
          </a:p>
        </p:txBody>
      </p:sp>
      <p:sp>
        <p:nvSpPr>
          <p:cNvPr id="34" name="Subtitle here">
            <a:extLst>
              <a:ext uri="{FF2B5EF4-FFF2-40B4-BE49-F238E27FC236}">
                <a16:creationId xmlns:a16="http://schemas.microsoft.com/office/drawing/2014/main" id="{E7AF0F52-AE1C-5A8B-B77F-B53E988E5C93}"/>
              </a:ext>
            </a:extLst>
          </p:cNvPr>
          <p:cNvSpPr txBox="1"/>
          <p:nvPr/>
        </p:nvSpPr>
        <p:spPr>
          <a:xfrm>
            <a:off x="13248687" y="5443825"/>
            <a:ext cx="3457792"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Υλοποίησης</a:t>
            </a:r>
          </a:p>
        </p:txBody>
      </p:sp>
      <p:sp>
        <p:nvSpPr>
          <p:cNvPr id="44" name="Subtitle here">
            <a:extLst>
              <a:ext uri="{FF2B5EF4-FFF2-40B4-BE49-F238E27FC236}">
                <a16:creationId xmlns:a16="http://schemas.microsoft.com/office/drawing/2014/main" id="{813F21C2-55D4-D080-478C-5B92F63F5A30}"/>
              </a:ext>
            </a:extLst>
          </p:cNvPr>
          <p:cNvSpPr txBox="1"/>
          <p:nvPr/>
        </p:nvSpPr>
        <p:spPr>
          <a:xfrm>
            <a:off x="15178075" y="3135952"/>
            <a:ext cx="3218540" cy="54579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rgbClr val="5E5E5E"/>
                </a:solidFill>
              </a:rPr>
              <a:t>Κόστος</a:t>
            </a:r>
            <a:r>
              <a:rPr lang="en-US" sz="2400" i="0" kern="0" spc="0" dirty="0">
                <a:solidFill>
                  <a:srgbClr val="5E5E5E"/>
                </a:solidFill>
              </a:rPr>
              <a:t> (</a:t>
            </a:r>
            <a:r>
              <a:rPr lang="el-GR" sz="2400" i="0" kern="0" spc="0" dirty="0">
                <a:solidFill>
                  <a:schemeClr val="tx1"/>
                </a:solidFill>
              </a:rPr>
              <a:t>σε</a:t>
            </a:r>
            <a:r>
              <a:rPr lang="el-GR" sz="2400" i="0" kern="0" spc="0" dirty="0">
                <a:solidFill>
                  <a:srgbClr val="5E5E5E"/>
                </a:solidFill>
              </a:rPr>
              <a:t> εκ. ευρώ</a:t>
            </a:r>
            <a:r>
              <a:rPr lang="en-US" sz="2400" i="0" kern="0" spc="0" dirty="0">
                <a:solidFill>
                  <a:srgbClr val="5E5E5E"/>
                </a:solidFill>
              </a:rPr>
              <a:t>)</a:t>
            </a:r>
            <a:endParaRPr lang="el-GR" sz="2400" b="1" i="0" kern="0" spc="0" dirty="0">
              <a:solidFill>
                <a:srgbClr val="2F7788"/>
              </a:solidFill>
            </a:endParaRPr>
          </a:p>
        </p:txBody>
      </p:sp>
    </p:spTree>
    <p:extLst>
      <p:ext uri="{BB962C8B-B14F-4D97-AF65-F5344CB8AC3E}">
        <p14:creationId xmlns:p14="http://schemas.microsoft.com/office/powerpoint/2010/main" val="16358867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dirty="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dirty="0">
                <a:ln>
                  <a:noFill/>
                </a:ln>
                <a:solidFill>
                  <a:srgbClr val="5E5E5E"/>
                </a:solidFill>
                <a:effectLst/>
                <a:uLnTx/>
                <a:uFillTx/>
                <a:latin typeface="Arial"/>
                <a:cs typeface="Arial"/>
                <a:sym typeface="Arial"/>
              </a:rPr>
              <a:t> / ΠΝΕΥΜΑΤΙΚΑ ΔΙΚΑΙΩΜΑΤΑ 202</a:t>
            </a:r>
            <a:r>
              <a:rPr kumimoji="0" lang="el-GR" sz="1000" b="0" i="0" u="none" strike="noStrike" kern="0" cap="none" spc="0" normalizeH="0" baseline="0" noProof="0" dirty="0">
                <a:ln>
                  <a:noFill/>
                </a:ln>
                <a:solidFill>
                  <a:srgbClr val="5E5E5E"/>
                </a:solidFill>
                <a:effectLst/>
                <a:uLnTx/>
                <a:uFillTx/>
                <a:latin typeface="Arial"/>
                <a:cs typeface="Arial"/>
                <a:sym typeface="Arial"/>
              </a:rPr>
              <a:t>3</a:t>
            </a:r>
            <a:endParaRPr kumimoji="0" sz="1000" b="0" i="0" u="none" strike="noStrike" kern="0" cap="none" spc="0" normalizeH="0" baseline="0" noProof="0" dirty="0">
              <a:ln>
                <a:noFill/>
              </a:ln>
              <a:solidFill>
                <a:srgbClr val="5E5E5E"/>
              </a:solidFill>
              <a:effectLst/>
              <a:uLnTx/>
              <a:uFillTx/>
              <a:latin typeface="Arial"/>
              <a:cs typeface="Arial"/>
              <a:sym typeface="Arial"/>
            </a:endParaRPr>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8996303"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Ετ</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h</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σιο Σχ</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e</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διο Δρ</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a</a:t>
            </a:r>
            <a:r>
              <a:rPr kumimoji="0" lang="el-GR" sz="4000" b="1" i="0" u="none" strike="noStrike" kern="0" cap="all" spc="0" normalizeH="0" baseline="0" noProof="0" dirty="0" err="1">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σης</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l-GR" sz="5000" b="0" i="1" u="none" strike="noStrike" kern="0" cap="none" spc="150" normalizeH="0" baseline="0" noProof="0" dirty="0">
                <a:ln>
                  <a:noFill/>
                </a:ln>
                <a:solidFill>
                  <a:srgbClr val="307687"/>
                </a:solidFill>
                <a:effectLst/>
                <a:uLnTx/>
                <a:uFillTx/>
                <a:latin typeface="Arial" panose="020B0604020202020204" pitchFamily="34" charset="0"/>
                <a:cs typeface="Arial" panose="020B0604020202020204" pitchFamily="34" charset="0"/>
                <a:sym typeface="Arial" panose="020B0604020202020204"/>
              </a:rPr>
              <a:t>Ετήσιος Σχεδιασμός</a:t>
            </a: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2949689"/>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5E5E5E"/>
                </a:solidFill>
                <a:effectLst/>
                <a:uLnTx/>
                <a:uFillTx/>
                <a:latin typeface="Arial" panose="020B0604020202020204"/>
                <a:cs typeface="Arial" panose="020B0604020202020204"/>
                <a:sym typeface="Arial" panose="020B0604020202020204"/>
              </a:rPr>
              <a:t>Στόχος</a:t>
            </a:r>
            <a:endParaRPr kumimoji="0" lang="el-GR" sz="2400" b="1"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22" name="Subtitle here">
            <a:extLst>
              <a:ext uri="{FF2B5EF4-FFF2-40B4-BE49-F238E27FC236}">
                <a16:creationId xmlns:a16="http://schemas.microsoft.com/office/drawing/2014/main" id="{813F21C2-55D4-D080-478C-5B92F63F5A30}"/>
              </a:ext>
            </a:extLst>
          </p:cNvPr>
          <p:cNvSpPr txBox="1"/>
          <p:nvPr/>
        </p:nvSpPr>
        <p:spPr>
          <a:xfrm>
            <a:off x="1671902" y="5370571"/>
            <a:ext cx="556749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Παρεμβάσεις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49" name="Rectangle 48">
            <a:extLst>
              <a:ext uri="{FF2B5EF4-FFF2-40B4-BE49-F238E27FC236}">
                <a16:creationId xmlns:a16="http://schemas.microsoft.com/office/drawing/2014/main" id="{CB6CF44E-5D63-FA5A-748D-6CC969F7B7FA}"/>
              </a:ext>
            </a:extLst>
          </p:cNvPr>
          <p:cNvSpPr/>
          <p:nvPr/>
        </p:nvSpPr>
        <p:spPr>
          <a:xfrm>
            <a:off x="852000" y="3587974"/>
            <a:ext cx="5781882" cy="1009242"/>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1118043" y="3789787"/>
            <a:ext cx="5360894"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30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7" y="2119207"/>
            <a:ext cx="13625094" cy="77335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r>
              <a:rPr kumimoji="0" lang="el-GR" sz="4000" b="1" i="0" u="none" strike="noStrike" kern="0" cap="none" spc="150" normalizeH="0" baseline="0" noProof="0" dirty="0">
                <a:ln>
                  <a:noFill/>
                </a:ln>
                <a:solidFill>
                  <a:srgbClr val="E38C19"/>
                </a:solidFill>
                <a:effectLst/>
                <a:uLnTx/>
                <a:uFillTx/>
                <a:latin typeface="Arial" panose="020B0604020202020204"/>
                <a:cs typeface="Arial" panose="020B0604020202020204"/>
                <a:sym typeface="Arial" panose="020B0604020202020204"/>
              </a:rPr>
              <a:t>Σχέδιο Δράσης Σεπτέμβριος 23 – Δεκέμβριος 24</a:t>
            </a:r>
          </a:p>
        </p:txBody>
      </p:sp>
      <p:pic>
        <p:nvPicPr>
          <p:cNvPr id="243" name="Image" descr="Image"/>
          <p:cNvPicPr>
            <a:picLocks noChangeAspect="1"/>
          </p:cNvPicPr>
          <p:nvPr/>
        </p:nvPicPr>
        <p:blipFill>
          <a:blip r:embed="rId3"/>
          <a:stretch>
            <a:fillRect/>
          </a:stretch>
        </p:blipFill>
        <p:spPr>
          <a:xfrm>
            <a:off x="8904743" y="10321482"/>
            <a:ext cx="15700723" cy="3345352"/>
          </a:xfrm>
          <a:prstGeom prst="rect">
            <a:avLst/>
          </a:prstGeom>
          <a:ln w="12700">
            <a:miter lim="400000"/>
          </a:ln>
        </p:spPr>
      </p:pic>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pPr hangingPunct="1"/>
            <a:r>
              <a:rPr lang="el-GR" dirty="0"/>
              <a:t>ΥΦΥΠΟΥΡΓΕΙΟ ΤΟΥΡΙΣΜΟΥ</a:t>
            </a:r>
          </a:p>
        </p:txBody>
      </p:sp>
      <p:sp>
        <p:nvSpPr>
          <p:cNvPr id="50" name="Subtitle here">
            <a:extLst>
              <a:ext uri="{FF2B5EF4-FFF2-40B4-BE49-F238E27FC236}">
                <a16:creationId xmlns:a16="http://schemas.microsoft.com/office/drawing/2014/main" id="{813F21C2-55D4-D080-478C-5B92F63F5A30}"/>
              </a:ext>
            </a:extLst>
          </p:cNvPr>
          <p:cNvSpPr txBox="1"/>
          <p:nvPr/>
        </p:nvSpPr>
        <p:spPr>
          <a:xfrm>
            <a:off x="7257687" y="5250127"/>
            <a:ext cx="1980700"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Έναρξη /</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Ολοκλήρωση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1" name="Subtitle here">
            <a:extLst>
              <a:ext uri="{FF2B5EF4-FFF2-40B4-BE49-F238E27FC236}">
                <a16:creationId xmlns:a16="http://schemas.microsoft.com/office/drawing/2014/main" id="{813F21C2-55D4-D080-478C-5B92F63F5A30}"/>
              </a:ext>
            </a:extLst>
          </p:cNvPr>
          <p:cNvSpPr txBox="1"/>
          <p:nvPr/>
        </p:nvSpPr>
        <p:spPr>
          <a:xfrm>
            <a:off x="9277494" y="5250127"/>
            <a:ext cx="1865642"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Συναρμόδια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Υπουργεία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3" name="Subtitle here">
            <a:extLst>
              <a:ext uri="{FF2B5EF4-FFF2-40B4-BE49-F238E27FC236}">
                <a16:creationId xmlns:a16="http://schemas.microsoft.com/office/drawing/2014/main" id="{813F21C2-55D4-D080-478C-5B92F63F5A30}"/>
              </a:ext>
            </a:extLst>
          </p:cNvPr>
          <p:cNvSpPr txBox="1"/>
          <p:nvPr/>
        </p:nvSpPr>
        <p:spPr>
          <a:xfrm>
            <a:off x="11112334" y="5250127"/>
            <a:ext cx="1513263"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Υπηρεσία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4" name="Subtitle here">
            <a:extLst>
              <a:ext uri="{FF2B5EF4-FFF2-40B4-BE49-F238E27FC236}">
                <a16:creationId xmlns:a16="http://schemas.microsoft.com/office/drawing/2014/main" id="{813F21C2-55D4-D080-478C-5B92F63F5A30}"/>
              </a:ext>
            </a:extLst>
          </p:cNvPr>
          <p:cNvSpPr txBox="1"/>
          <p:nvPr/>
        </p:nvSpPr>
        <p:spPr>
          <a:xfrm>
            <a:off x="12693392" y="5250127"/>
            <a:ext cx="2311955"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Εξασφαλισμένη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6" name="Subtitle here">
            <a:extLst>
              <a:ext uri="{FF2B5EF4-FFF2-40B4-BE49-F238E27FC236}">
                <a16:creationId xmlns:a16="http://schemas.microsoft.com/office/drawing/2014/main" id="{813F21C2-55D4-D080-478C-5B92F63F5A30}"/>
              </a:ext>
            </a:extLst>
          </p:cNvPr>
          <p:cNvSpPr txBox="1"/>
          <p:nvPr/>
        </p:nvSpPr>
        <p:spPr>
          <a:xfrm>
            <a:off x="15050611" y="5250127"/>
            <a:ext cx="1704714"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Πηγές</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pic>
        <p:nvPicPr>
          <p:cNvPr id="59" name="Picture 58"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2912" y="2869174"/>
            <a:ext cx="2157010" cy="2092912"/>
          </a:xfrm>
          <a:prstGeom prst="rect">
            <a:avLst/>
          </a:prstGeom>
        </p:spPr>
      </p:pic>
      <p:sp>
        <p:nvSpPr>
          <p:cNvPr id="62" name="Subtitle here">
            <a:extLst>
              <a:ext uri="{FF2B5EF4-FFF2-40B4-BE49-F238E27FC236}">
                <a16:creationId xmlns:a16="http://schemas.microsoft.com/office/drawing/2014/main" id="{813F21C2-55D4-D080-478C-5B92F63F5A30}"/>
              </a:ext>
            </a:extLst>
          </p:cNvPr>
          <p:cNvSpPr txBox="1"/>
          <p:nvPr/>
        </p:nvSpPr>
        <p:spPr>
          <a:xfrm>
            <a:off x="18410707" y="5250127"/>
            <a:ext cx="2299808"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Είδος</a:t>
            </a:r>
            <a:endParaRPr kumimoji="0" lang="en-US"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Παρέμβασης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63" name="Rectangle 62">
            <a:extLst>
              <a:ext uri="{FF2B5EF4-FFF2-40B4-BE49-F238E27FC236}">
                <a16:creationId xmlns:a16="http://schemas.microsoft.com/office/drawing/2014/main" id="{2E0EF208-5ACA-609D-12B2-DE736D8F4E6F}"/>
              </a:ext>
            </a:extLst>
          </p:cNvPr>
          <p:cNvSpPr/>
          <p:nvPr/>
        </p:nvSpPr>
        <p:spPr>
          <a:xfrm>
            <a:off x="561015" y="5055275"/>
            <a:ext cx="890863" cy="5253156"/>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7" name="Subtitle here">
            <a:extLst>
              <a:ext uri="{FF2B5EF4-FFF2-40B4-BE49-F238E27FC236}">
                <a16:creationId xmlns:a16="http://schemas.microsoft.com/office/drawing/2014/main" id="{813F21C2-55D4-D080-478C-5B92F63F5A30}"/>
              </a:ext>
            </a:extLst>
          </p:cNvPr>
          <p:cNvSpPr txBox="1"/>
          <p:nvPr/>
        </p:nvSpPr>
        <p:spPr>
          <a:xfrm>
            <a:off x="737904" y="6498022"/>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dirty="0">
                <a:solidFill>
                  <a:srgbClr val="FFFFFF"/>
                </a:solidFill>
              </a:rPr>
              <a:t>1</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0" name="Subtitle here">
            <a:extLst>
              <a:ext uri="{FF2B5EF4-FFF2-40B4-BE49-F238E27FC236}">
                <a16:creationId xmlns:a16="http://schemas.microsoft.com/office/drawing/2014/main" id="{813F21C2-55D4-D080-478C-5B92F63F5A30}"/>
              </a:ext>
            </a:extLst>
          </p:cNvPr>
          <p:cNvSpPr txBox="1"/>
          <p:nvPr/>
        </p:nvSpPr>
        <p:spPr>
          <a:xfrm>
            <a:off x="963551" y="9253223"/>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cxnSp>
        <p:nvCxnSpPr>
          <p:cNvPr id="11" name="Straight Connector 10"/>
          <p:cNvCxnSpPr>
            <a:cxnSpLocks/>
          </p:cNvCxnSpPr>
          <p:nvPr/>
        </p:nvCxnSpPr>
        <p:spPr>
          <a:xfrm>
            <a:off x="7306694" y="5026476"/>
            <a:ext cx="0" cy="5289807"/>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7" name="Straight Connector 86"/>
          <p:cNvCxnSpPr>
            <a:cxnSpLocks/>
          </p:cNvCxnSpPr>
          <p:nvPr/>
        </p:nvCxnSpPr>
        <p:spPr>
          <a:xfrm>
            <a:off x="9277494" y="5026476"/>
            <a:ext cx="0" cy="5289807"/>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8" name="Straight Connector 87"/>
          <p:cNvCxnSpPr>
            <a:cxnSpLocks/>
          </p:cNvCxnSpPr>
          <p:nvPr/>
        </p:nvCxnSpPr>
        <p:spPr>
          <a:xfrm>
            <a:off x="11112334" y="5026476"/>
            <a:ext cx="25233" cy="5281955"/>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9" name="Straight Connector 88"/>
          <p:cNvCxnSpPr>
            <a:cxnSpLocks/>
          </p:cNvCxnSpPr>
          <p:nvPr/>
        </p:nvCxnSpPr>
        <p:spPr>
          <a:xfrm>
            <a:off x="12683842" y="5026476"/>
            <a:ext cx="9550" cy="5289807"/>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0" name="Straight Connector 89"/>
          <p:cNvCxnSpPr>
            <a:cxnSpLocks/>
          </p:cNvCxnSpPr>
          <p:nvPr/>
        </p:nvCxnSpPr>
        <p:spPr>
          <a:xfrm flipH="1">
            <a:off x="15005347" y="5026476"/>
            <a:ext cx="24754" cy="5281955"/>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1" name="Straight Connector 90"/>
          <p:cNvCxnSpPr>
            <a:cxnSpLocks/>
          </p:cNvCxnSpPr>
          <p:nvPr/>
        </p:nvCxnSpPr>
        <p:spPr>
          <a:xfrm flipH="1">
            <a:off x="16783091" y="5026476"/>
            <a:ext cx="10465" cy="5281955"/>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2" name="Straight Connector 91"/>
          <p:cNvCxnSpPr>
            <a:cxnSpLocks/>
          </p:cNvCxnSpPr>
          <p:nvPr/>
        </p:nvCxnSpPr>
        <p:spPr>
          <a:xfrm>
            <a:off x="18554333" y="5026476"/>
            <a:ext cx="38145" cy="5289807"/>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08" name="Straight Connector 107"/>
          <p:cNvCxnSpPr>
            <a:cxnSpLocks/>
          </p:cNvCxnSpPr>
          <p:nvPr/>
        </p:nvCxnSpPr>
        <p:spPr>
          <a:xfrm flipH="1">
            <a:off x="855419" y="5032213"/>
            <a:ext cx="19918519"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13" name="Subtitle here">
            <a:extLst>
              <a:ext uri="{FF2B5EF4-FFF2-40B4-BE49-F238E27FC236}">
                <a16:creationId xmlns:a16="http://schemas.microsoft.com/office/drawing/2014/main" id="{813F21C2-55D4-D080-478C-5B92F63F5A30}"/>
              </a:ext>
            </a:extLst>
          </p:cNvPr>
          <p:cNvSpPr txBox="1"/>
          <p:nvPr/>
        </p:nvSpPr>
        <p:spPr>
          <a:xfrm>
            <a:off x="1774730" y="6409079"/>
            <a:ext cx="193331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16" name="Subtitle here">
            <a:extLst>
              <a:ext uri="{FF2B5EF4-FFF2-40B4-BE49-F238E27FC236}">
                <a16:creationId xmlns:a16="http://schemas.microsoft.com/office/drawing/2014/main" id="{813F21C2-55D4-D080-478C-5B92F63F5A30}"/>
              </a:ext>
            </a:extLst>
          </p:cNvPr>
          <p:cNvSpPr txBox="1"/>
          <p:nvPr/>
        </p:nvSpPr>
        <p:spPr>
          <a:xfrm>
            <a:off x="1463175" y="6383248"/>
            <a:ext cx="5767322" cy="146912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000" i="0" spc="0" dirty="0">
                <a:solidFill>
                  <a:schemeClr val="tx1"/>
                </a:solidFill>
              </a:rPr>
              <a:t>Αγορά Συμβουλευτικών Υπηρεσιών για τη διεξαγωγή της διαγωνιστικής διαδικασίας για τη Μαρίνα Πάφου</a:t>
            </a:r>
            <a:endParaRPr lang="en-US" sz="2000" i="0" spc="0" dirty="0">
              <a:solidFill>
                <a:schemeClr val="tx1"/>
              </a:solidFill>
            </a:endParaRPr>
          </a:p>
          <a:p>
            <a:pPr marL="0" marR="0" lvl="0" indent="0"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cxnSp>
        <p:nvCxnSpPr>
          <p:cNvPr id="124" name="Straight Connector 123"/>
          <p:cNvCxnSpPr>
            <a:cxnSpLocks/>
          </p:cNvCxnSpPr>
          <p:nvPr/>
        </p:nvCxnSpPr>
        <p:spPr>
          <a:xfrm flipH="1">
            <a:off x="810920" y="7398446"/>
            <a:ext cx="19970599" cy="5325"/>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9" name="Straight Connector 128"/>
          <p:cNvCxnSpPr>
            <a:cxnSpLocks/>
          </p:cNvCxnSpPr>
          <p:nvPr/>
        </p:nvCxnSpPr>
        <p:spPr>
          <a:xfrm>
            <a:off x="20773938" y="5026476"/>
            <a:ext cx="7581" cy="5279159"/>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31" name="Straight Connector 130"/>
          <p:cNvCxnSpPr>
            <a:cxnSpLocks/>
          </p:cNvCxnSpPr>
          <p:nvPr/>
        </p:nvCxnSpPr>
        <p:spPr>
          <a:xfrm flipH="1">
            <a:off x="1490109" y="6307478"/>
            <a:ext cx="19283829"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48" name="Subtitle here">
            <a:extLst>
              <a:ext uri="{FF2B5EF4-FFF2-40B4-BE49-F238E27FC236}">
                <a16:creationId xmlns:a16="http://schemas.microsoft.com/office/drawing/2014/main" id="{813F21C2-55D4-D080-478C-5B92F63F5A30}"/>
              </a:ext>
            </a:extLst>
          </p:cNvPr>
          <p:cNvSpPr txBox="1"/>
          <p:nvPr/>
        </p:nvSpPr>
        <p:spPr>
          <a:xfrm>
            <a:off x="7362699" y="6751472"/>
            <a:ext cx="2032948"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000" i="0" spc="0" dirty="0">
                <a:solidFill>
                  <a:schemeClr val="tx1"/>
                </a:solidFill>
              </a:rPr>
              <a:t>3/</a:t>
            </a:r>
            <a:r>
              <a:rPr lang="el-GR" sz="2000" i="0" spc="0" dirty="0">
                <a:solidFill>
                  <a:schemeClr val="tx1"/>
                </a:solidFill>
              </a:rPr>
              <a:t>2024</a:t>
            </a:r>
            <a:endParaRPr kumimoji="0" lang="el-GR" sz="2000" b="0" i="0" u="none" strike="noStrike" kern="0" cap="none" spc="0" normalizeH="0" baseline="0" noProof="0" dirty="0">
              <a:ln>
                <a:noFill/>
              </a:ln>
              <a:solidFill>
                <a:schemeClr val="tx1"/>
              </a:solidFill>
              <a:effectLst/>
              <a:uLnTx/>
              <a:uFillTx/>
              <a:sym typeface="Arial" panose="020B0604020202020204"/>
            </a:endParaRPr>
          </a:p>
        </p:txBody>
      </p:sp>
      <p:sp>
        <p:nvSpPr>
          <p:cNvPr id="150" name="Subtitle here">
            <a:extLst>
              <a:ext uri="{FF2B5EF4-FFF2-40B4-BE49-F238E27FC236}">
                <a16:creationId xmlns:a16="http://schemas.microsoft.com/office/drawing/2014/main" id="{813F21C2-55D4-D080-478C-5B92F63F5A30}"/>
              </a:ext>
            </a:extLst>
          </p:cNvPr>
          <p:cNvSpPr txBox="1"/>
          <p:nvPr/>
        </p:nvSpPr>
        <p:spPr>
          <a:xfrm>
            <a:off x="13106272" y="7102202"/>
            <a:ext cx="1552216"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1" name="Subtitle here">
            <a:extLst>
              <a:ext uri="{FF2B5EF4-FFF2-40B4-BE49-F238E27FC236}">
                <a16:creationId xmlns:a16="http://schemas.microsoft.com/office/drawing/2014/main" id="{813F21C2-55D4-D080-478C-5B92F63F5A30}"/>
              </a:ext>
            </a:extLst>
          </p:cNvPr>
          <p:cNvSpPr txBox="1"/>
          <p:nvPr/>
        </p:nvSpPr>
        <p:spPr>
          <a:xfrm>
            <a:off x="13052486" y="9290156"/>
            <a:ext cx="1694245"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2" name="Subtitle here">
            <a:extLst>
              <a:ext uri="{FF2B5EF4-FFF2-40B4-BE49-F238E27FC236}">
                <a16:creationId xmlns:a16="http://schemas.microsoft.com/office/drawing/2014/main" id="{813F21C2-55D4-D080-478C-5B92F63F5A30}"/>
              </a:ext>
            </a:extLst>
          </p:cNvPr>
          <p:cNvSpPr txBox="1"/>
          <p:nvPr/>
        </p:nvSpPr>
        <p:spPr>
          <a:xfrm>
            <a:off x="15142940" y="7065269"/>
            <a:ext cx="155221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3" name="Subtitle here">
            <a:extLst>
              <a:ext uri="{FF2B5EF4-FFF2-40B4-BE49-F238E27FC236}">
                <a16:creationId xmlns:a16="http://schemas.microsoft.com/office/drawing/2014/main" id="{813F21C2-55D4-D080-478C-5B92F63F5A30}"/>
              </a:ext>
            </a:extLst>
          </p:cNvPr>
          <p:cNvSpPr txBox="1"/>
          <p:nvPr/>
        </p:nvSpPr>
        <p:spPr>
          <a:xfrm>
            <a:off x="15090167" y="9253223"/>
            <a:ext cx="169424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4" name="Subtitle here">
            <a:extLst>
              <a:ext uri="{FF2B5EF4-FFF2-40B4-BE49-F238E27FC236}">
                <a16:creationId xmlns:a16="http://schemas.microsoft.com/office/drawing/2014/main" id="{813F21C2-55D4-D080-478C-5B92F63F5A30}"/>
              </a:ext>
            </a:extLst>
          </p:cNvPr>
          <p:cNvSpPr txBox="1"/>
          <p:nvPr/>
        </p:nvSpPr>
        <p:spPr>
          <a:xfrm>
            <a:off x="16840845" y="6622114"/>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rPr>
              <a:t>0,</a:t>
            </a:r>
            <a:r>
              <a:rPr lang="el-GR" sz="2200" i="0" spc="0" dirty="0">
                <a:solidFill>
                  <a:schemeClr val="tx1"/>
                </a:solidFill>
              </a:rPr>
              <a:t>6</a:t>
            </a:r>
            <a:r>
              <a:rPr lang="en-US" sz="2200" i="0" spc="0" dirty="0">
                <a:solidFill>
                  <a:schemeClr val="tx1"/>
                </a:solidFill>
              </a:rPr>
              <a:t>1</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157" name="Line">
            <a:extLst>
              <a:ext uri="{FF2B5EF4-FFF2-40B4-BE49-F238E27FC236}">
                <a16:creationId xmlns:a16="http://schemas.microsoft.com/office/drawing/2014/main" id="{A1328507-483E-2BD3-5939-B7B39E42BAD8}"/>
              </a:ext>
            </a:extLst>
          </p:cNvPr>
          <p:cNvSpPr/>
          <p:nvPr/>
        </p:nvSpPr>
        <p:spPr>
          <a:xfrm>
            <a:off x="852000" y="4801728"/>
            <a:ext cx="22680000" cy="1"/>
          </a:xfrm>
          <a:prstGeom prst="line">
            <a:avLst/>
          </a:prstGeom>
          <a:ln w="25400">
            <a:solidFill>
              <a:srgbClr val="E38C19"/>
            </a:solidFill>
            <a:miter lim="400000"/>
          </a:ln>
        </p:spPr>
        <p:txBody>
          <a:bodyPr lIns="50800" tIns="50800" rIns="50800" bIns="50800" anchor="ctr"/>
          <a:lstStyle/>
          <a:p>
            <a:pPr marL="0" marR="0" lvl="0" indent="0" algn="ctr" defTabSz="825500" rtl="0" eaLnBrk="1" fontAlgn="auto" latinLnBrk="0" hangingPunct="0">
              <a:lnSpc>
                <a:spcPct val="80000"/>
              </a:lnSpc>
              <a:spcBef>
                <a:spcPts val="0"/>
              </a:spcBef>
              <a:spcAft>
                <a:spcPts val="0"/>
              </a:spcAft>
              <a:buClrTx/>
              <a:buSzTx/>
              <a:buFontTx/>
              <a:buNone/>
              <a:tabLst/>
              <a:defRPr sz="4000" b="0" cap="all">
                <a:solidFill>
                  <a:srgbClr val="838787"/>
                </a:solidFill>
                <a:latin typeface="Avenir Heavy"/>
                <a:ea typeface="Avenir Heavy"/>
                <a:cs typeface="Avenir Heavy"/>
                <a:sym typeface="Avenir Heavy"/>
              </a:defRPr>
            </a:pPr>
            <a:endParaRPr kumimoji="0" sz="4000" b="0" i="0" u="none" strike="noStrike" kern="0" cap="all" spc="0" normalizeH="0" baseline="0" noProof="0">
              <a:ln>
                <a:noFill/>
              </a:ln>
              <a:solidFill>
                <a:srgbClr val="838787"/>
              </a:solidFill>
              <a:effectLst/>
              <a:uLnTx/>
              <a:uFillTx/>
              <a:latin typeface="Avenir Heavy"/>
              <a:sym typeface="Avenir Heavy"/>
            </a:endParaRPr>
          </a:p>
        </p:txBody>
      </p:sp>
      <p:sp>
        <p:nvSpPr>
          <p:cNvPr id="5" name="Rectangle 4"/>
          <p:cNvSpPr/>
          <p:nvPr/>
        </p:nvSpPr>
        <p:spPr>
          <a:xfrm>
            <a:off x="11063578" y="6673112"/>
            <a:ext cx="1629814" cy="427746"/>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58" name="Subtitle here">
            <a:extLst>
              <a:ext uri="{FF2B5EF4-FFF2-40B4-BE49-F238E27FC236}">
                <a16:creationId xmlns:a16="http://schemas.microsoft.com/office/drawing/2014/main" id="{813F21C2-55D4-D080-478C-5B92F63F5A30}"/>
              </a:ext>
            </a:extLst>
          </p:cNvPr>
          <p:cNvSpPr txBox="1"/>
          <p:nvPr/>
        </p:nvSpPr>
        <p:spPr>
          <a:xfrm>
            <a:off x="7324162" y="7995271"/>
            <a:ext cx="2101138" cy="4103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endParaRPr lang="el-GR" sz="2000" i="0" spc="0" dirty="0">
              <a:solidFill>
                <a:srgbClr val="5E5E5E"/>
              </a:solidFill>
            </a:endParaRPr>
          </a:p>
        </p:txBody>
      </p:sp>
      <p:sp>
        <p:nvSpPr>
          <p:cNvPr id="64" name="Subtitle here">
            <a:extLst>
              <a:ext uri="{FF2B5EF4-FFF2-40B4-BE49-F238E27FC236}">
                <a16:creationId xmlns:a16="http://schemas.microsoft.com/office/drawing/2014/main" id="{813F21C2-55D4-D080-478C-5B92F63F5A30}"/>
              </a:ext>
            </a:extLst>
          </p:cNvPr>
          <p:cNvSpPr txBox="1"/>
          <p:nvPr/>
        </p:nvSpPr>
        <p:spPr>
          <a:xfrm>
            <a:off x="726466" y="7608778"/>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noProof="0" dirty="0">
                <a:solidFill>
                  <a:srgbClr val="FFFFFF"/>
                </a:solidFill>
              </a:rPr>
              <a:t>2</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66" name="Subtitle here">
            <a:extLst>
              <a:ext uri="{FF2B5EF4-FFF2-40B4-BE49-F238E27FC236}">
                <a16:creationId xmlns:a16="http://schemas.microsoft.com/office/drawing/2014/main" id="{813F21C2-55D4-D080-478C-5B92F63F5A30}"/>
              </a:ext>
            </a:extLst>
          </p:cNvPr>
          <p:cNvSpPr txBox="1"/>
          <p:nvPr/>
        </p:nvSpPr>
        <p:spPr>
          <a:xfrm>
            <a:off x="16846771" y="8629346"/>
            <a:ext cx="1585239" cy="50885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rPr>
              <a:t>0,</a:t>
            </a:r>
            <a:r>
              <a:rPr lang="el-GR" sz="2200" i="0" spc="0" dirty="0">
                <a:solidFill>
                  <a:schemeClr val="tx1"/>
                </a:solidFill>
              </a:rPr>
              <a:t>1</a:t>
            </a:r>
            <a:r>
              <a:rPr lang="en-US" sz="2200" i="0" spc="0" dirty="0">
                <a:solidFill>
                  <a:schemeClr val="tx1"/>
                </a:solidFill>
              </a:rPr>
              <a:t>3</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68" name="Subtitle here">
            <a:extLst>
              <a:ext uri="{FF2B5EF4-FFF2-40B4-BE49-F238E27FC236}">
                <a16:creationId xmlns:a16="http://schemas.microsoft.com/office/drawing/2014/main" id="{813F21C2-55D4-D080-478C-5B92F63F5A30}"/>
              </a:ext>
            </a:extLst>
          </p:cNvPr>
          <p:cNvSpPr txBox="1"/>
          <p:nvPr/>
        </p:nvSpPr>
        <p:spPr>
          <a:xfrm>
            <a:off x="7314613" y="8087997"/>
            <a:ext cx="2032948"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000" b="0" i="0" u="none" strike="noStrike" kern="0" cap="none" spc="0" normalizeH="0" baseline="0" noProof="0" dirty="0">
              <a:ln>
                <a:noFill/>
              </a:ln>
              <a:solidFill>
                <a:srgbClr val="000000">
                  <a:lumMod val="65000"/>
                  <a:lumOff val="35000"/>
                </a:srgbClr>
              </a:solidFill>
              <a:effectLst/>
              <a:uLnTx/>
              <a:uFillTx/>
              <a:sym typeface="Arial" panose="020B0604020202020204"/>
            </a:endParaRPr>
          </a:p>
        </p:txBody>
      </p:sp>
      <p:sp>
        <p:nvSpPr>
          <p:cNvPr id="71" name="Subtitle here">
            <a:extLst>
              <a:ext uri="{FF2B5EF4-FFF2-40B4-BE49-F238E27FC236}">
                <a16:creationId xmlns:a16="http://schemas.microsoft.com/office/drawing/2014/main" id="{813F21C2-55D4-D080-478C-5B92F63F5A30}"/>
              </a:ext>
            </a:extLst>
          </p:cNvPr>
          <p:cNvSpPr txBox="1"/>
          <p:nvPr/>
        </p:nvSpPr>
        <p:spPr>
          <a:xfrm>
            <a:off x="989398" y="10615638"/>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3" name="Rectangle 2"/>
          <p:cNvSpPr/>
          <p:nvPr/>
        </p:nvSpPr>
        <p:spPr>
          <a:xfrm>
            <a:off x="7355624" y="7702356"/>
            <a:ext cx="1808578" cy="797078"/>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69" name="Subtitle here">
            <a:extLst>
              <a:ext uri="{FF2B5EF4-FFF2-40B4-BE49-F238E27FC236}">
                <a16:creationId xmlns:a16="http://schemas.microsoft.com/office/drawing/2014/main" id="{813F21C2-55D4-D080-478C-5B92F63F5A30}"/>
              </a:ext>
            </a:extLst>
          </p:cNvPr>
          <p:cNvSpPr txBox="1"/>
          <p:nvPr/>
        </p:nvSpPr>
        <p:spPr>
          <a:xfrm>
            <a:off x="834801" y="10836500"/>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6" name="Rectangle 5"/>
          <p:cNvSpPr/>
          <p:nvPr/>
        </p:nvSpPr>
        <p:spPr>
          <a:xfrm>
            <a:off x="1429349" y="7561561"/>
            <a:ext cx="5618188" cy="1015663"/>
          </a:xfrm>
          <a:prstGeom prst="rect">
            <a:avLst/>
          </a:prstGeom>
        </p:spPr>
        <p:txBody>
          <a:bodyPr wrap="square">
            <a:spAutoFit/>
          </a:bodyPr>
          <a:lstStyle/>
          <a:p>
            <a:pPr algn="just">
              <a:buClr>
                <a:srgbClr val="2F7788"/>
              </a:buClr>
              <a:buSzPct val="120000"/>
            </a:pPr>
            <a:r>
              <a:rPr lang="el-GR" sz="2000" b="0" dirty="0">
                <a:solidFill>
                  <a:schemeClr val="tx1"/>
                </a:solidFill>
                <a:latin typeface="Arial" panose="020B0604020202020204" pitchFamily="34" charset="0"/>
                <a:cs typeface="Arial" panose="020B0604020202020204" pitchFamily="34" charset="0"/>
              </a:rPr>
              <a:t>Παρακολούθηση υλοποίησης των Συμβάσεων για τις Μαρίνες Παραλιμνίου, Λεμεσού, Αγίας Νάπας</a:t>
            </a:r>
            <a:endParaRPr lang="en-US" sz="2000" b="0" dirty="0">
              <a:solidFill>
                <a:schemeClr val="tx1"/>
              </a:solidFill>
              <a:latin typeface="Arial" panose="020B0604020202020204" pitchFamily="34" charset="0"/>
              <a:cs typeface="Arial" panose="020B0604020202020204" pitchFamily="34" charset="0"/>
            </a:endParaRPr>
          </a:p>
        </p:txBody>
      </p:sp>
      <p:cxnSp>
        <p:nvCxnSpPr>
          <p:cNvPr id="57" name="Straight Connector 56"/>
          <p:cNvCxnSpPr>
            <a:cxnSpLocks/>
          </p:cNvCxnSpPr>
          <p:nvPr/>
        </p:nvCxnSpPr>
        <p:spPr>
          <a:xfrm flipH="1">
            <a:off x="561015" y="8846410"/>
            <a:ext cx="16241686" cy="37401"/>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61" name="Subtitle here">
            <a:extLst>
              <a:ext uri="{FF2B5EF4-FFF2-40B4-BE49-F238E27FC236}">
                <a16:creationId xmlns:a16="http://schemas.microsoft.com/office/drawing/2014/main" id="{813F21C2-55D4-D080-478C-5B92F63F5A30}"/>
              </a:ext>
            </a:extLst>
          </p:cNvPr>
          <p:cNvSpPr txBox="1"/>
          <p:nvPr/>
        </p:nvSpPr>
        <p:spPr>
          <a:xfrm>
            <a:off x="775886" y="8875855"/>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noProof="0" dirty="0">
                <a:solidFill>
                  <a:srgbClr val="FFFFFF"/>
                </a:solidFill>
              </a:rPr>
              <a:t>3</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12" name="Rectangle 11"/>
          <p:cNvSpPr/>
          <p:nvPr/>
        </p:nvSpPr>
        <p:spPr>
          <a:xfrm>
            <a:off x="1439689" y="9132319"/>
            <a:ext cx="5630183" cy="1015663"/>
          </a:xfrm>
          <a:prstGeom prst="rect">
            <a:avLst/>
          </a:prstGeom>
        </p:spPr>
        <p:txBody>
          <a:bodyPr wrap="square">
            <a:spAutoFit/>
          </a:bodyPr>
          <a:lstStyle/>
          <a:p>
            <a:pPr algn="just">
              <a:buClr>
                <a:srgbClr val="2F7788"/>
              </a:buClr>
              <a:buSzPct val="120000"/>
            </a:pPr>
            <a:r>
              <a:rPr lang="el-GR" sz="2000" b="0" dirty="0">
                <a:solidFill>
                  <a:schemeClr val="tx1"/>
                </a:solidFill>
              </a:rPr>
              <a:t>Παρακολούθηση υλοποίησης του Έργου για δημιουργία χώρου Ελλιμενισμού Σκαφών Αναψυχής στην </a:t>
            </a:r>
            <a:r>
              <a:rPr lang="el-GR" sz="2000" b="0" dirty="0" err="1">
                <a:solidFill>
                  <a:schemeClr val="tx1"/>
                </a:solidFill>
              </a:rPr>
              <a:t>Αλαμινό</a:t>
            </a:r>
            <a:endParaRPr lang="en-US" sz="2000" b="0" dirty="0">
              <a:solidFill>
                <a:schemeClr val="tx1"/>
              </a:solidFill>
            </a:endParaRPr>
          </a:p>
        </p:txBody>
      </p:sp>
      <p:sp>
        <p:nvSpPr>
          <p:cNvPr id="65" name="Rectangle 64"/>
          <p:cNvSpPr/>
          <p:nvPr/>
        </p:nvSpPr>
        <p:spPr>
          <a:xfrm>
            <a:off x="7321935" y="9102396"/>
            <a:ext cx="1808578" cy="797078"/>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cxnSp>
        <p:nvCxnSpPr>
          <p:cNvPr id="73" name="Straight Connector 72"/>
          <p:cNvCxnSpPr>
            <a:cxnSpLocks/>
          </p:cNvCxnSpPr>
          <p:nvPr/>
        </p:nvCxnSpPr>
        <p:spPr>
          <a:xfrm flipH="1">
            <a:off x="535704" y="10316283"/>
            <a:ext cx="20215511" cy="279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74" name="Subtitle here">
            <a:extLst>
              <a:ext uri="{FF2B5EF4-FFF2-40B4-BE49-F238E27FC236}">
                <a16:creationId xmlns:a16="http://schemas.microsoft.com/office/drawing/2014/main" id="{813F21C2-55D4-D080-478C-5B92F63F5A30}"/>
              </a:ext>
            </a:extLst>
          </p:cNvPr>
          <p:cNvSpPr txBox="1"/>
          <p:nvPr/>
        </p:nvSpPr>
        <p:spPr>
          <a:xfrm>
            <a:off x="814102" y="10319960"/>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6" name="Subtitle here">
            <a:extLst>
              <a:ext uri="{FF2B5EF4-FFF2-40B4-BE49-F238E27FC236}">
                <a16:creationId xmlns:a16="http://schemas.microsoft.com/office/drawing/2014/main" id="{813F21C2-55D4-D080-478C-5B92F63F5A30}"/>
              </a:ext>
            </a:extLst>
          </p:cNvPr>
          <p:cNvSpPr txBox="1"/>
          <p:nvPr/>
        </p:nvSpPr>
        <p:spPr>
          <a:xfrm>
            <a:off x="16784412" y="10470100"/>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200" b="0" i="0" u="none" strike="noStrike" kern="0" cap="none" spc="0" normalizeH="0" baseline="0" noProof="0" dirty="0">
              <a:ln>
                <a:noFill/>
              </a:ln>
              <a:solidFill>
                <a:srgbClr val="2F7788"/>
              </a:solidFill>
              <a:effectLst/>
              <a:uLnTx/>
              <a:uFillTx/>
              <a:sym typeface="Arial" panose="020B0604020202020204"/>
            </a:endParaRPr>
          </a:p>
        </p:txBody>
      </p:sp>
      <p:sp>
        <p:nvSpPr>
          <p:cNvPr id="77" name="Subtitle here">
            <a:extLst>
              <a:ext uri="{FF2B5EF4-FFF2-40B4-BE49-F238E27FC236}">
                <a16:creationId xmlns:a16="http://schemas.microsoft.com/office/drawing/2014/main" id="{D43C7DCA-02FA-7EFC-0AEB-8FAF94D29299}"/>
              </a:ext>
            </a:extLst>
          </p:cNvPr>
          <p:cNvSpPr txBox="1"/>
          <p:nvPr/>
        </p:nvSpPr>
        <p:spPr>
          <a:xfrm>
            <a:off x="963098" y="3632586"/>
            <a:ext cx="4226642" cy="96436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a:solidFill>
                  <a:schemeClr val="bg1"/>
                </a:solidFill>
              </a:rPr>
              <a:t>Εποπτεία και Διαχείριση Μεγάλων Έργων</a:t>
            </a:r>
          </a:p>
        </p:txBody>
      </p:sp>
      <p:sp>
        <p:nvSpPr>
          <p:cNvPr id="7" name="Rectangle 6"/>
          <p:cNvSpPr/>
          <p:nvPr/>
        </p:nvSpPr>
        <p:spPr>
          <a:xfrm>
            <a:off x="9521829" y="13192372"/>
            <a:ext cx="527709" cy="461665"/>
          </a:xfrm>
          <a:prstGeom prst="rect">
            <a:avLst/>
          </a:prstGeom>
        </p:spPr>
        <p:txBody>
          <a:bodyPr wrap="none">
            <a:spAutoFit/>
          </a:bodyPr>
          <a:lstStyle/>
          <a:p>
            <a:fld id="{7198D7F8-BF63-48ED-839F-7DEDC5684966}" type="slidenum">
              <a:rPr lang="el-GR" sz="2400" b="0" smtClean="0">
                <a:latin typeface="Helvetica Neue Light"/>
                <a:sym typeface="Helvetica Neue Light"/>
              </a:rPr>
              <a:t>25</a:t>
            </a:fld>
            <a:endParaRPr lang="el-GR" dirty="0"/>
          </a:p>
        </p:txBody>
      </p:sp>
      <p:cxnSp>
        <p:nvCxnSpPr>
          <p:cNvPr id="16" name="Straight Connector 15">
            <a:extLst>
              <a:ext uri="{FF2B5EF4-FFF2-40B4-BE49-F238E27FC236}">
                <a16:creationId xmlns:a16="http://schemas.microsoft.com/office/drawing/2014/main" id="{4BEC0020-2621-6801-4048-BCB72A69FEE7}"/>
              </a:ext>
            </a:extLst>
          </p:cNvPr>
          <p:cNvCxnSpPr>
            <a:cxnSpLocks/>
          </p:cNvCxnSpPr>
          <p:nvPr/>
        </p:nvCxnSpPr>
        <p:spPr>
          <a:xfrm flipH="1">
            <a:off x="535704" y="10316283"/>
            <a:ext cx="20215511" cy="279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8" name="Subtitle here">
            <a:extLst>
              <a:ext uri="{FF2B5EF4-FFF2-40B4-BE49-F238E27FC236}">
                <a16:creationId xmlns:a16="http://schemas.microsoft.com/office/drawing/2014/main" id="{C197B5B9-1DB5-B012-6857-DA8643BB0791}"/>
              </a:ext>
            </a:extLst>
          </p:cNvPr>
          <p:cNvSpPr txBox="1"/>
          <p:nvPr/>
        </p:nvSpPr>
        <p:spPr>
          <a:xfrm>
            <a:off x="9417696" y="6592332"/>
            <a:ext cx="1585239" cy="54579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a:t>
            </a:r>
          </a:p>
        </p:txBody>
      </p:sp>
      <p:sp>
        <p:nvSpPr>
          <p:cNvPr id="19" name="Subtitle here">
            <a:extLst>
              <a:ext uri="{FF2B5EF4-FFF2-40B4-BE49-F238E27FC236}">
                <a16:creationId xmlns:a16="http://schemas.microsoft.com/office/drawing/2014/main" id="{3CF52E40-5BC4-E1E7-F6E8-BD2885A156D4}"/>
              </a:ext>
            </a:extLst>
          </p:cNvPr>
          <p:cNvSpPr txBox="1"/>
          <p:nvPr/>
        </p:nvSpPr>
        <p:spPr>
          <a:xfrm>
            <a:off x="12865218" y="6661108"/>
            <a:ext cx="1878182" cy="49776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ubtitle here">
            <a:extLst>
              <a:ext uri="{FF2B5EF4-FFF2-40B4-BE49-F238E27FC236}">
                <a16:creationId xmlns:a16="http://schemas.microsoft.com/office/drawing/2014/main" id="{DE047B06-ABD9-503E-4CC5-C5AF6771CDC0}"/>
              </a:ext>
            </a:extLst>
          </p:cNvPr>
          <p:cNvSpPr txBox="1"/>
          <p:nvPr/>
        </p:nvSpPr>
        <p:spPr>
          <a:xfrm>
            <a:off x="14972440" y="6471001"/>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Εθνικοί Πόροι</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24" name="Subtitle here">
            <a:extLst>
              <a:ext uri="{FF2B5EF4-FFF2-40B4-BE49-F238E27FC236}">
                <a16:creationId xmlns:a16="http://schemas.microsoft.com/office/drawing/2014/main" id="{4B7A75AF-E757-322B-21FB-07DD6EBB005C}"/>
              </a:ext>
            </a:extLst>
          </p:cNvPr>
          <p:cNvSpPr txBox="1"/>
          <p:nvPr/>
        </p:nvSpPr>
        <p:spPr>
          <a:xfrm>
            <a:off x="18615849" y="6561823"/>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Αναβάθμιση Υποδομών</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25" name="Subtitle here">
            <a:extLst>
              <a:ext uri="{FF2B5EF4-FFF2-40B4-BE49-F238E27FC236}">
                <a16:creationId xmlns:a16="http://schemas.microsoft.com/office/drawing/2014/main" id="{600E512E-5569-F1D1-4727-4224B77019FB}"/>
              </a:ext>
            </a:extLst>
          </p:cNvPr>
          <p:cNvSpPr txBox="1"/>
          <p:nvPr/>
        </p:nvSpPr>
        <p:spPr>
          <a:xfrm>
            <a:off x="9431436" y="7930678"/>
            <a:ext cx="1585239" cy="54579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a:t>
            </a:r>
          </a:p>
        </p:txBody>
      </p:sp>
      <p:sp>
        <p:nvSpPr>
          <p:cNvPr id="26" name="Subtitle here">
            <a:extLst>
              <a:ext uri="{FF2B5EF4-FFF2-40B4-BE49-F238E27FC236}">
                <a16:creationId xmlns:a16="http://schemas.microsoft.com/office/drawing/2014/main" id="{39EFDD9D-48DD-611B-2CC5-4483C9150FAE}"/>
              </a:ext>
            </a:extLst>
          </p:cNvPr>
          <p:cNvSpPr txBox="1"/>
          <p:nvPr/>
        </p:nvSpPr>
        <p:spPr>
          <a:xfrm>
            <a:off x="9356731" y="9296243"/>
            <a:ext cx="1585239" cy="54579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a:t>
            </a:r>
          </a:p>
        </p:txBody>
      </p:sp>
      <p:sp>
        <p:nvSpPr>
          <p:cNvPr id="28" name="Rectangle 27">
            <a:extLst>
              <a:ext uri="{FF2B5EF4-FFF2-40B4-BE49-F238E27FC236}">
                <a16:creationId xmlns:a16="http://schemas.microsoft.com/office/drawing/2014/main" id="{1D114E50-5404-DC07-234F-BA490915D331}"/>
              </a:ext>
            </a:extLst>
          </p:cNvPr>
          <p:cNvSpPr/>
          <p:nvPr/>
        </p:nvSpPr>
        <p:spPr>
          <a:xfrm>
            <a:off x="11057452" y="7971969"/>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29" name="Rectangle 28">
            <a:extLst>
              <a:ext uri="{FF2B5EF4-FFF2-40B4-BE49-F238E27FC236}">
                <a16:creationId xmlns:a16="http://schemas.microsoft.com/office/drawing/2014/main" id="{2D85CC97-F1EE-0676-0DB8-EDC8BE260992}"/>
              </a:ext>
            </a:extLst>
          </p:cNvPr>
          <p:cNvSpPr/>
          <p:nvPr/>
        </p:nvSpPr>
        <p:spPr>
          <a:xfrm>
            <a:off x="11031397" y="9380368"/>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33" name="Subtitle here">
            <a:extLst>
              <a:ext uri="{FF2B5EF4-FFF2-40B4-BE49-F238E27FC236}">
                <a16:creationId xmlns:a16="http://schemas.microsoft.com/office/drawing/2014/main" id="{9CB49552-9851-B02F-B4A1-FBBE92E18836}"/>
              </a:ext>
            </a:extLst>
          </p:cNvPr>
          <p:cNvSpPr txBox="1"/>
          <p:nvPr/>
        </p:nvSpPr>
        <p:spPr>
          <a:xfrm>
            <a:off x="12814326" y="7960871"/>
            <a:ext cx="1878182" cy="49776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Subtitle here">
            <a:extLst>
              <a:ext uri="{FF2B5EF4-FFF2-40B4-BE49-F238E27FC236}">
                <a16:creationId xmlns:a16="http://schemas.microsoft.com/office/drawing/2014/main" id="{01EBF691-4C57-DDA6-20D4-DC5792685F7D}"/>
              </a:ext>
            </a:extLst>
          </p:cNvPr>
          <p:cNvSpPr txBox="1"/>
          <p:nvPr/>
        </p:nvSpPr>
        <p:spPr>
          <a:xfrm>
            <a:off x="12831237" y="9438014"/>
            <a:ext cx="1878182" cy="49776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Subtitle here">
            <a:extLst>
              <a:ext uri="{FF2B5EF4-FFF2-40B4-BE49-F238E27FC236}">
                <a16:creationId xmlns:a16="http://schemas.microsoft.com/office/drawing/2014/main" id="{217E0DB0-358A-C3EF-6D21-9CF83B054679}"/>
              </a:ext>
            </a:extLst>
          </p:cNvPr>
          <p:cNvSpPr txBox="1"/>
          <p:nvPr/>
        </p:nvSpPr>
        <p:spPr>
          <a:xfrm>
            <a:off x="14764956" y="7791545"/>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Εθνικοί Πόροι</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7" name="Subtitle here">
            <a:extLst>
              <a:ext uri="{FF2B5EF4-FFF2-40B4-BE49-F238E27FC236}">
                <a16:creationId xmlns:a16="http://schemas.microsoft.com/office/drawing/2014/main" id="{E76119C1-3CC5-BB24-7524-80F0CDFA726C}"/>
              </a:ext>
            </a:extLst>
          </p:cNvPr>
          <p:cNvSpPr txBox="1"/>
          <p:nvPr/>
        </p:nvSpPr>
        <p:spPr>
          <a:xfrm>
            <a:off x="14860942" y="9308058"/>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Εθνικοί Πόροι</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9" name="Subtitle here">
            <a:extLst>
              <a:ext uri="{FF2B5EF4-FFF2-40B4-BE49-F238E27FC236}">
                <a16:creationId xmlns:a16="http://schemas.microsoft.com/office/drawing/2014/main" id="{36F67607-4C43-BC84-743E-128235C5B23C}"/>
              </a:ext>
            </a:extLst>
          </p:cNvPr>
          <p:cNvSpPr txBox="1"/>
          <p:nvPr/>
        </p:nvSpPr>
        <p:spPr>
          <a:xfrm>
            <a:off x="18587448" y="8539415"/>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Αναβάθμιση Υποδομών</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41" name="Subtitle here">
            <a:extLst>
              <a:ext uri="{FF2B5EF4-FFF2-40B4-BE49-F238E27FC236}">
                <a16:creationId xmlns:a16="http://schemas.microsoft.com/office/drawing/2014/main" id="{78E9E140-D57F-C206-260C-FE65171EFF47}"/>
              </a:ext>
            </a:extLst>
          </p:cNvPr>
          <p:cNvSpPr txBox="1"/>
          <p:nvPr/>
        </p:nvSpPr>
        <p:spPr>
          <a:xfrm>
            <a:off x="18539649" y="10417543"/>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42" name="Subtitle here">
            <a:extLst>
              <a:ext uri="{FF2B5EF4-FFF2-40B4-BE49-F238E27FC236}">
                <a16:creationId xmlns:a16="http://schemas.microsoft.com/office/drawing/2014/main" id="{9D33D770-C878-0DB3-A16C-542B1F71211D}"/>
              </a:ext>
            </a:extLst>
          </p:cNvPr>
          <p:cNvSpPr txBox="1"/>
          <p:nvPr/>
        </p:nvSpPr>
        <p:spPr>
          <a:xfrm>
            <a:off x="9371923" y="10409170"/>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43" name="Subtitle here">
            <a:extLst>
              <a:ext uri="{FF2B5EF4-FFF2-40B4-BE49-F238E27FC236}">
                <a16:creationId xmlns:a16="http://schemas.microsoft.com/office/drawing/2014/main" id="{1B8D7CF5-DCD7-0AF3-4D7B-90F3070EF46D}"/>
              </a:ext>
            </a:extLst>
          </p:cNvPr>
          <p:cNvSpPr txBox="1"/>
          <p:nvPr/>
        </p:nvSpPr>
        <p:spPr>
          <a:xfrm>
            <a:off x="12804569" y="10531030"/>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Subtitle here">
            <a:extLst>
              <a:ext uri="{FF2B5EF4-FFF2-40B4-BE49-F238E27FC236}">
                <a16:creationId xmlns:a16="http://schemas.microsoft.com/office/drawing/2014/main" id="{E6412294-22EC-268D-88F1-4353F2991F91}"/>
              </a:ext>
            </a:extLst>
          </p:cNvPr>
          <p:cNvSpPr txBox="1"/>
          <p:nvPr/>
        </p:nvSpPr>
        <p:spPr>
          <a:xfrm>
            <a:off x="14876923" y="10316439"/>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79" name="Subtitle here">
            <a:extLst>
              <a:ext uri="{FF2B5EF4-FFF2-40B4-BE49-F238E27FC236}">
                <a16:creationId xmlns:a16="http://schemas.microsoft.com/office/drawing/2014/main" id="{813F21C2-55D4-D080-478C-5B92F63F5A30}"/>
              </a:ext>
            </a:extLst>
          </p:cNvPr>
          <p:cNvSpPr txBox="1"/>
          <p:nvPr/>
        </p:nvSpPr>
        <p:spPr>
          <a:xfrm>
            <a:off x="16793556" y="5061276"/>
            <a:ext cx="1831463" cy="127214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Ένδειξη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Κόστους</a:t>
            </a:r>
            <a:r>
              <a:rPr kumimoji="0" lang="en-US" sz="1800" i="0" u="none" strike="noStrike" kern="0" cap="none" spc="0" normalizeH="0" baseline="0" noProof="0" dirty="0">
                <a:ln>
                  <a:noFill/>
                </a:ln>
                <a:solidFill>
                  <a:schemeClr val="tx1"/>
                </a:solidFill>
                <a:effectLst/>
                <a:uLnTx/>
                <a:uFillTx/>
                <a:sym typeface="Arial" panose="020B0604020202020204"/>
              </a:rPr>
              <a:t> </a:t>
            </a:r>
            <a:r>
              <a:rPr lang="el-GR" sz="1800" i="0" spc="0" dirty="0">
                <a:solidFill>
                  <a:schemeClr val="tx1"/>
                </a:solidFill>
              </a:rPr>
              <a:t>(εκ. </a:t>
            </a:r>
            <a:r>
              <a:rPr kumimoji="0" lang="el-GR" sz="1800" i="0" u="none" strike="noStrike" kern="0" cap="none" spc="0" normalizeH="0" baseline="0" noProof="0" dirty="0">
                <a:ln>
                  <a:noFill/>
                </a:ln>
                <a:solidFill>
                  <a:schemeClr val="tx1"/>
                </a:solidFill>
                <a:effectLst/>
                <a:uLnTx/>
                <a:uFillTx/>
                <a:sym typeface="Arial" panose="020B0604020202020204"/>
              </a:rPr>
              <a:t>€)</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000" i="0" u="none" strike="noStrike" kern="0" cap="none" spc="0" normalizeH="0" baseline="0" noProof="0" dirty="0">
                <a:ln>
                  <a:noFill/>
                </a:ln>
                <a:solidFill>
                  <a:schemeClr val="tx1"/>
                </a:solidFill>
                <a:effectLst/>
                <a:uLnTx/>
                <a:uFillTx/>
                <a:sym typeface="Arial" panose="020B0604020202020204"/>
              </a:rPr>
              <a:t>(</a:t>
            </a:r>
            <a:r>
              <a:rPr kumimoji="0" lang="en-US" sz="2000" i="0" u="none" strike="noStrike" kern="0" cap="none" spc="0" normalizeH="0" baseline="0" noProof="0" dirty="0">
                <a:ln>
                  <a:noFill/>
                </a:ln>
                <a:solidFill>
                  <a:schemeClr val="tx1"/>
                </a:solidFill>
                <a:effectLst/>
                <a:uLnTx/>
                <a:uFillTx/>
                <a:sym typeface="Arial" panose="020B0604020202020204"/>
              </a:rPr>
              <a:t>1/2023-12/2024</a:t>
            </a:r>
            <a:r>
              <a:rPr kumimoji="0" lang="el-GR" sz="2000" i="0" u="none" strike="noStrike" kern="0" cap="none" spc="0" normalizeH="0" baseline="0" noProof="0" dirty="0">
                <a:ln>
                  <a:noFill/>
                </a:ln>
                <a:solidFill>
                  <a:schemeClr val="tx1"/>
                </a:solidFill>
                <a:effectLst/>
                <a:uLnTx/>
                <a:uFillTx/>
                <a:sym typeface="Arial" panose="020B0604020202020204"/>
              </a:rPr>
              <a:t>)</a:t>
            </a:r>
          </a:p>
        </p:txBody>
      </p:sp>
    </p:spTree>
    <p:extLst>
      <p:ext uri="{BB962C8B-B14F-4D97-AF65-F5344CB8AC3E}">
        <p14:creationId xmlns:p14="http://schemas.microsoft.com/office/powerpoint/2010/main" val="76024059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9" y="562098"/>
            <a:ext cx="10243916"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2" name="Line">
            <a:extLst>
              <a:ext uri="{FF2B5EF4-FFF2-40B4-BE49-F238E27FC236}">
                <a16:creationId xmlns:a16="http://schemas.microsoft.com/office/drawing/2014/main" id="{1886EEB6-9BC0-5D12-EBED-623414732DEF}"/>
              </a:ext>
            </a:extLst>
          </p:cNvPr>
          <p:cNvSpPr/>
          <p:nvPr/>
        </p:nvSpPr>
        <p:spPr>
          <a:xfrm>
            <a:off x="852000" y="3030791"/>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3135952"/>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Στόχος</a:t>
            </a:r>
            <a:endParaRPr lang="el-GR" sz="2400" b="1" i="0" kern="0" spc="0" dirty="0">
              <a:solidFill>
                <a:schemeClr val="tx1"/>
              </a:solidFill>
            </a:endParaRPr>
          </a:p>
        </p:txBody>
      </p:sp>
      <p:sp>
        <p:nvSpPr>
          <p:cNvPr id="18" name="Subtitle here">
            <a:extLst>
              <a:ext uri="{FF2B5EF4-FFF2-40B4-BE49-F238E27FC236}">
                <a16:creationId xmlns:a16="http://schemas.microsoft.com/office/drawing/2014/main" id="{E21FE21D-8559-B180-2463-6ED0750C6D07}"/>
              </a:ext>
            </a:extLst>
          </p:cNvPr>
          <p:cNvSpPr txBox="1"/>
          <p:nvPr/>
        </p:nvSpPr>
        <p:spPr>
          <a:xfrm>
            <a:off x="5285450" y="3135952"/>
            <a:ext cx="2568902"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Περιγραφή</a:t>
            </a:r>
            <a:endParaRPr lang="el-GR" sz="2400" b="1" i="0" kern="0" spc="0" dirty="0">
              <a:solidFill>
                <a:schemeClr val="tx1"/>
              </a:solidFill>
            </a:endParaRPr>
          </a:p>
        </p:txBody>
      </p:sp>
      <p:sp>
        <p:nvSpPr>
          <p:cNvPr id="30" name="Subtitle here">
            <a:extLst>
              <a:ext uri="{FF2B5EF4-FFF2-40B4-BE49-F238E27FC236}">
                <a16:creationId xmlns:a16="http://schemas.microsoft.com/office/drawing/2014/main" id="{E67CABA6-59DE-E45F-25D4-86E6FF97669C}"/>
              </a:ext>
            </a:extLst>
          </p:cNvPr>
          <p:cNvSpPr txBox="1"/>
          <p:nvPr/>
        </p:nvSpPr>
        <p:spPr>
          <a:xfrm>
            <a:off x="18174127" y="3135952"/>
            <a:ext cx="378380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Χρονοδιάγραμμα</a:t>
            </a:r>
            <a:endParaRPr lang="el-GR" sz="2400" b="1" i="0" kern="0" spc="0" dirty="0">
              <a:solidFill>
                <a:schemeClr val="tx1"/>
              </a:solidFill>
            </a:endParaRPr>
          </a:p>
        </p:txBody>
      </p:sp>
      <p:sp>
        <p:nvSpPr>
          <p:cNvPr id="33" name="Subtitle here">
            <a:extLst>
              <a:ext uri="{FF2B5EF4-FFF2-40B4-BE49-F238E27FC236}">
                <a16:creationId xmlns:a16="http://schemas.microsoft.com/office/drawing/2014/main" id="{30BC3C46-7AD4-C6C6-13C4-127C830B5542}"/>
              </a:ext>
            </a:extLst>
          </p:cNvPr>
          <p:cNvSpPr txBox="1"/>
          <p:nvPr/>
        </p:nvSpPr>
        <p:spPr>
          <a:xfrm>
            <a:off x="21689493" y="3135952"/>
            <a:ext cx="167729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Αφορά</a:t>
            </a:r>
          </a:p>
        </p:txBody>
      </p:sp>
      <p:pic>
        <p:nvPicPr>
          <p:cNvPr id="36" name="Picture 35"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6262" y="1271344"/>
            <a:ext cx="1960918" cy="1902647"/>
          </a:xfrm>
          <a:prstGeom prst="rect">
            <a:avLst/>
          </a:prstGeom>
        </p:spPr>
      </p:pic>
      <p:sp>
        <p:nvSpPr>
          <p:cNvPr id="49" name="Rectangle 48">
            <a:extLst>
              <a:ext uri="{FF2B5EF4-FFF2-40B4-BE49-F238E27FC236}">
                <a16:creationId xmlns:a16="http://schemas.microsoft.com/office/drawing/2014/main" id="{CB6CF44E-5D63-FA5A-748D-6CC969F7B7FA}"/>
              </a:ext>
            </a:extLst>
          </p:cNvPr>
          <p:cNvSpPr/>
          <p:nvPr/>
        </p:nvSpPr>
        <p:spPr>
          <a:xfrm>
            <a:off x="834703" y="3759608"/>
            <a:ext cx="4226642" cy="1343301"/>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Rectangle 51">
            <a:extLst>
              <a:ext uri="{FF2B5EF4-FFF2-40B4-BE49-F238E27FC236}">
                <a16:creationId xmlns:a16="http://schemas.microsoft.com/office/drawing/2014/main" id="{F29D2E5A-D73D-B8F4-0879-44AFE9E8D5BE}"/>
              </a:ext>
            </a:extLst>
          </p:cNvPr>
          <p:cNvSpPr/>
          <p:nvPr/>
        </p:nvSpPr>
        <p:spPr>
          <a:xfrm>
            <a:off x="5285450" y="3759608"/>
            <a:ext cx="9846453"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Rectangle 54">
            <a:extLst>
              <a:ext uri="{FF2B5EF4-FFF2-40B4-BE49-F238E27FC236}">
                <a16:creationId xmlns:a16="http://schemas.microsoft.com/office/drawing/2014/main" id="{52FBA867-A332-BAAF-1A63-E7C3460610C1}"/>
              </a:ext>
            </a:extLst>
          </p:cNvPr>
          <p:cNvSpPr/>
          <p:nvPr/>
        </p:nvSpPr>
        <p:spPr>
          <a:xfrm>
            <a:off x="15368564"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Rectangle 57">
            <a:extLst>
              <a:ext uri="{FF2B5EF4-FFF2-40B4-BE49-F238E27FC236}">
                <a16:creationId xmlns:a16="http://schemas.microsoft.com/office/drawing/2014/main" id="{D156E402-D196-B61F-48E0-F060CF4A0B53}"/>
              </a:ext>
            </a:extLst>
          </p:cNvPr>
          <p:cNvSpPr/>
          <p:nvPr/>
        </p:nvSpPr>
        <p:spPr>
          <a:xfrm>
            <a:off x="18174127"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Rectangle 60">
            <a:extLst>
              <a:ext uri="{FF2B5EF4-FFF2-40B4-BE49-F238E27FC236}">
                <a16:creationId xmlns:a16="http://schemas.microsoft.com/office/drawing/2014/main" id="{3061DBBB-7DA5-8ED7-68F0-B9A8BAAED7C2}"/>
              </a:ext>
            </a:extLst>
          </p:cNvPr>
          <p:cNvSpPr/>
          <p:nvPr/>
        </p:nvSpPr>
        <p:spPr>
          <a:xfrm>
            <a:off x="20963098"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851999" y="3784834"/>
            <a:ext cx="4226642" cy="139525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a:solidFill>
                  <a:schemeClr val="bg1"/>
                </a:solidFill>
              </a:rPr>
              <a:t>Στήριξη / Προσέλκυση Επενδύσεων στον Τουρισμό</a:t>
            </a:r>
          </a:p>
        </p:txBody>
      </p:sp>
      <p:sp>
        <p:nvSpPr>
          <p:cNvPr id="14" name="Subtitle here">
            <a:extLst>
              <a:ext uri="{FF2B5EF4-FFF2-40B4-BE49-F238E27FC236}">
                <a16:creationId xmlns:a16="http://schemas.microsoft.com/office/drawing/2014/main" id="{66E82319-BC2C-8F97-731D-13FB71765B3E}"/>
              </a:ext>
            </a:extLst>
          </p:cNvPr>
          <p:cNvSpPr txBox="1"/>
          <p:nvPr/>
        </p:nvSpPr>
        <p:spPr>
          <a:xfrm>
            <a:off x="18174127" y="4157904"/>
            <a:ext cx="258609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err="1">
                <a:solidFill>
                  <a:schemeClr val="tx1"/>
                </a:solidFill>
              </a:rPr>
              <a:t>Συνεχ</a:t>
            </a:r>
            <a:r>
              <a:rPr lang="el-GR" sz="2400" i="0" spc="0" dirty="0">
                <a:solidFill>
                  <a:schemeClr val="tx1"/>
                </a:solidFill>
              </a:rPr>
              <a:t>. Δράσεις</a:t>
            </a:r>
            <a:endParaRPr lang="el-GR" sz="2400" i="0" kern="0" spc="0" dirty="0">
              <a:solidFill>
                <a:schemeClr val="tx1"/>
              </a:solidFill>
            </a:endParaRPr>
          </a:p>
        </p:txBody>
      </p:sp>
      <p:sp>
        <p:nvSpPr>
          <p:cNvPr id="24" name="Rectangle 23">
            <a:extLst>
              <a:ext uri="{FF2B5EF4-FFF2-40B4-BE49-F238E27FC236}">
                <a16:creationId xmlns:a16="http://schemas.microsoft.com/office/drawing/2014/main" id="{F8773CAD-6845-523F-27F7-16D569DAB4EB}"/>
              </a:ext>
            </a:extLst>
          </p:cNvPr>
          <p:cNvSpPr/>
          <p:nvPr/>
        </p:nvSpPr>
        <p:spPr>
          <a:xfrm>
            <a:off x="834703" y="5472261"/>
            <a:ext cx="2907579" cy="713198"/>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Line">
            <a:extLst>
              <a:ext uri="{FF2B5EF4-FFF2-40B4-BE49-F238E27FC236}">
                <a16:creationId xmlns:a16="http://schemas.microsoft.com/office/drawing/2014/main" id="{A1328507-483E-2BD3-5939-B7B39E42BAD8}"/>
              </a:ext>
            </a:extLst>
          </p:cNvPr>
          <p:cNvSpPr/>
          <p:nvPr/>
        </p:nvSpPr>
        <p:spPr>
          <a:xfrm>
            <a:off x="852000" y="5326657"/>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29" name="Subtitle here">
            <a:extLst>
              <a:ext uri="{FF2B5EF4-FFF2-40B4-BE49-F238E27FC236}">
                <a16:creationId xmlns:a16="http://schemas.microsoft.com/office/drawing/2014/main" id="{4C3067CC-53E4-36D2-6C83-492A1376F375}"/>
              </a:ext>
            </a:extLst>
          </p:cNvPr>
          <p:cNvSpPr txBox="1"/>
          <p:nvPr/>
        </p:nvSpPr>
        <p:spPr>
          <a:xfrm>
            <a:off x="951129" y="5485190"/>
            <a:ext cx="2646586"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Παρεμβάσεις</a:t>
            </a:r>
          </a:p>
        </p:txBody>
      </p:sp>
      <p:sp>
        <p:nvSpPr>
          <p:cNvPr id="39" name="Rectangle 38">
            <a:extLst>
              <a:ext uri="{FF2B5EF4-FFF2-40B4-BE49-F238E27FC236}">
                <a16:creationId xmlns:a16="http://schemas.microsoft.com/office/drawing/2014/main" id="{5942514B-BE11-1B9C-57F6-2BDEC03CF1B7}"/>
              </a:ext>
            </a:extLst>
          </p:cNvPr>
          <p:cNvSpPr/>
          <p:nvPr/>
        </p:nvSpPr>
        <p:spPr>
          <a:xfrm>
            <a:off x="834703" y="6187273"/>
            <a:ext cx="11808058" cy="324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Subtitle here">
            <a:extLst>
              <a:ext uri="{FF2B5EF4-FFF2-40B4-BE49-F238E27FC236}">
                <a16:creationId xmlns:a16="http://schemas.microsoft.com/office/drawing/2014/main" id="{23AD6CE5-7152-651A-0B75-816C709ED253}"/>
              </a:ext>
            </a:extLst>
          </p:cNvPr>
          <p:cNvSpPr txBox="1"/>
          <p:nvPr/>
        </p:nvSpPr>
        <p:spPr>
          <a:xfrm>
            <a:off x="1101584" y="6194966"/>
            <a:ext cx="267793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b="1" i="0" spc="0" dirty="0">
                <a:solidFill>
                  <a:srgbClr val="5E5E5E"/>
                </a:solidFill>
              </a:rPr>
              <a:t>Έργο</a:t>
            </a:r>
            <a:endParaRPr lang="el-GR" sz="2400" b="1" i="0" kern="0" spc="0" dirty="0">
              <a:solidFill>
                <a:srgbClr val="2F7788"/>
              </a:solidFill>
            </a:endParaRPr>
          </a:p>
        </p:txBody>
      </p:sp>
      <p:sp>
        <p:nvSpPr>
          <p:cNvPr id="41" name="Subtitle here">
            <a:extLst>
              <a:ext uri="{FF2B5EF4-FFF2-40B4-BE49-F238E27FC236}">
                <a16:creationId xmlns:a16="http://schemas.microsoft.com/office/drawing/2014/main" id="{1B4171CA-4CC7-AECB-EF83-2275810AD296}"/>
              </a:ext>
            </a:extLst>
          </p:cNvPr>
          <p:cNvSpPr txBox="1"/>
          <p:nvPr/>
        </p:nvSpPr>
        <p:spPr>
          <a:xfrm>
            <a:off x="851999" y="6993345"/>
            <a:ext cx="11501067" cy="1949252"/>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lgn="just">
              <a:buClr>
                <a:srgbClr val="2F7788"/>
              </a:buClr>
              <a:buSzPct val="120000"/>
              <a:buFont typeface="+mj-lt"/>
              <a:buAutoNum type="arabicPeriod"/>
            </a:pPr>
            <a:r>
              <a:rPr lang="el-GR" sz="2400" i="0" kern="0" spc="0" dirty="0">
                <a:solidFill>
                  <a:schemeClr val="tx1"/>
                </a:solidFill>
              </a:rPr>
              <a:t>Στήριξη/ Προσέλκυση επενδύσεων στον Τουρισμό με ενέργειες όπως η</a:t>
            </a:r>
            <a:r>
              <a:rPr lang="en-US" sz="2400" i="0" kern="0" spc="0" dirty="0">
                <a:solidFill>
                  <a:schemeClr val="tx1"/>
                </a:solidFill>
              </a:rPr>
              <a:t>:</a:t>
            </a:r>
          </a:p>
          <a:p>
            <a:pPr marL="457200" indent="-457200" algn="just">
              <a:buClr>
                <a:srgbClr val="2F7788"/>
              </a:buClr>
              <a:buSzPct val="120000"/>
              <a:buFont typeface="Arial" panose="020B0604020202020204" pitchFamily="34" charset="0"/>
              <a:buChar char="•"/>
            </a:pPr>
            <a:endParaRPr lang="en-US" sz="2400" i="0" spc="0" dirty="0">
              <a:solidFill>
                <a:schemeClr val="tx1"/>
              </a:solidFill>
            </a:endParaRPr>
          </a:p>
          <a:p>
            <a:pPr marL="457200" indent="-457200">
              <a:buClr>
                <a:srgbClr val="2F7788"/>
              </a:buClr>
              <a:buSzPct val="120000"/>
              <a:buFont typeface="Arial" panose="020B0604020202020204" pitchFamily="34" charset="0"/>
              <a:buChar char="•"/>
            </a:pPr>
            <a:r>
              <a:rPr lang="el-GR" sz="2400" i="0" spc="0" dirty="0">
                <a:solidFill>
                  <a:schemeClr val="tx1"/>
                </a:solidFill>
              </a:rPr>
              <a:t>Επανασύσταση του τομέα Προσέλκυσης Επενδύσεων</a:t>
            </a:r>
          </a:p>
          <a:p>
            <a:pPr marL="457200" indent="-457200">
              <a:buClr>
                <a:srgbClr val="2F7788"/>
              </a:buClr>
              <a:buSzPct val="120000"/>
              <a:buFont typeface="Arial" panose="020B0604020202020204" pitchFamily="34" charset="0"/>
              <a:buChar char="•"/>
            </a:pPr>
            <a:r>
              <a:rPr lang="el-GR" sz="2400" i="0" kern="0" spc="0" dirty="0">
                <a:solidFill>
                  <a:schemeClr val="tx1"/>
                </a:solidFill>
              </a:rPr>
              <a:t>Συμμετοχή σε εκθέσεις</a:t>
            </a:r>
          </a:p>
          <a:p>
            <a:pPr marL="457200" indent="-457200">
              <a:buClr>
                <a:srgbClr val="2F7788"/>
              </a:buClr>
              <a:buSzPct val="120000"/>
              <a:buFont typeface="Arial" panose="020B0604020202020204" pitchFamily="34" charset="0"/>
              <a:buChar char="•"/>
            </a:pPr>
            <a:r>
              <a:rPr lang="el-GR" sz="2400" i="0" spc="0" dirty="0">
                <a:solidFill>
                  <a:schemeClr val="tx1"/>
                </a:solidFill>
              </a:rPr>
              <a:t>Διενέργεια επαφών με δυνητικούς επενδυτές  και άλλους</a:t>
            </a:r>
            <a:endParaRPr lang="el-GR" sz="2400" i="0" kern="0" spc="0" dirty="0">
              <a:solidFill>
                <a:schemeClr val="tx1"/>
              </a:solidFill>
            </a:endParaRPr>
          </a:p>
        </p:txBody>
      </p:sp>
      <p:sp>
        <p:nvSpPr>
          <p:cNvPr id="46" name="Subtitle here">
            <a:extLst>
              <a:ext uri="{FF2B5EF4-FFF2-40B4-BE49-F238E27FC236}">
                <a16:creationId xmlns:a16="http://schemas.microsoft.com/office/drawing/2014/main" id="{B63FDCBE-FDD1-F9DF-428D-0372B93B4DAE}"/>
              </a:ext>
            </a:extLst>
          </p:cNvPr>
          <p:cNvSpPr txBox="1"/>
          <p:nvPr/>
        </p:nvSpPr>
        <p:spPr>
          <a:xfrm>
            <a:off x="7929384" y="6839523"/>
            <a:ext cx="1171074"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2000" i="0" kern="0" spc="0" dirty="0">
              <a:solidFill>
                <a:srgbClr val="5E5E5E"/>
              </a:solidFill>
            </a:endParaRPr>
          </a:p>
        </p:txBody>
      </p:sp>
      <p:sp>
        <p:nvSpPr>
          <p:cNvPr id="47" name="Rectangle 46">
            <a:extLst>
              <a:ext uri="{FF2B5EF4-FFF2-40B4-BE49-F238E27FC236}">
                <a16:creationId xmlns:a16="http://schemas.microsoft.com/office/drawing/2014/main" id="{93B9AA57-86E1-AEB1-0E30-E6ADEB0F84BE}"/>
              </a:ext>
            </a:extLst>
          </p:cNvPr>
          <p:cNvSpPr/>
          <p:nvPr/>
        </p:nvSpPr>
        <p:spPr>
          <a:xfrm>
            <a:off x="12967284" y="5593103"/>
            <a:ext cx="3849311" cy="61195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Subtitle here">
            <a:extLst>
              <a:ext uri="{FF2B5EF4-FFF2-40B4-BE49-F238E27FC236}">
                <a16:creationId xmlns:a16="http://schemas.microsoft.com/office/drawing/2014/main" id="{AD7A5F75-2A27-B144-CD9B-F28A046BB74F}"/>
              </a:ext>
            </a:extLst>
          </p:cNvPr>
          <p:cNvSpPr txBox="1"/>
          <p:nvPr/>
        </p:nvSpPr>
        <p:spPr>
          <a:xfrm>
            <a:off x="12978864" y="5592772"/>
            <a:ext cx="3457792"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Υλοποίησης</a:t>
            </a:r>
          </a:p>
        </p:txBody>
      </p:sp>
      <p:sp>
        <p:nvSpPr>
          <p:cNvPr id="192" name="Rectangle 191">
            <a:extLst>
              <a:ext uri="{FF2B5EF4-FFF2-40B4-BE49-F238E27FC236}">
                <a16:creationId xmlns:a16="http://schemas.microsoft.com/office/drawing/2014/main" id="{9E10889A-63B9-1B4C-DE36-9562FD9685FA}"/>
              </a:ext>
            </a:extLst>
          </p:cNvPr>
          <p:cNvSpPr/>
          <p:nvPr/>
        </p:nvSpPr>
        <p:spPr>
          <a:xfrm>
            <a:off x="12967284" y="6187273"/>
            <a:ext cx="3849312" cy="324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9" name="Rectangle 198">
            <a:extLst>
              <a:ext uri="{FF2B5EF4-FFF2-40B4-BE49-F238E27FC236}">
                <a16:creationId xmlns:a16="http://schemas.microsoft.com/office/drawing/2014/main" id="{BB602FBF-C300-BFEE-623D-4356BF7C0FE0}"/>
              </a:ext>
            </a:extLst>
          </p:cNvPr>
          <p:cNvSpPr/>
          <p:nvPr/>
        </p:nvSpPr>
        <p:spPr>
          <a:xfrm>
            <a:off x="834703" y="9555859"/>
            <a:ext cx="5227524" cy="61195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0" name="Subtitle here">
            <a:extLst>
              <a:ext uri="{FF2B5EF4-FFF2-40B4-BE49-F238E27FC236}">
                <a16:creationId xmlns:a16="http://schemas.microsoft.com/office/drawing/2014/main" id="{C34ABF9E-E844-F4DF-3E0B-6BB11A240F37}"/>
              </a:ext>
            </a:extLst>
          </p:cNvPr>
          <p:cNvSpPr txBox="1"/>
          <p:nvPr/>
        </p:nvSpPr>
        <p:spPr>
          <a:xfrm>
            <a:off x="951129" y="9537617"/>
            <a:ext cx="4786283"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Οφέλη προς την Κοινωνία</a:t>
            </a:r>
          </a:p>
        </p:txBody>
      </p:sp>
      <p:sp>
        <p:nvSpPr>
          <p:cNvPr id="201" name="Rectangle 200">
            <a:extLst>
              <a:ext uri="{FF2B5EF4-FFF2-40B4-BE49-F238E27FC236}">
                <a16:creationId xmlns:a16="http://schemas.microsoft.com/office/drawing/2014/main" id="{CE588624-8ED0-AE8A-812E-F1C344ED8B50}"/>
              </a:ext>
            </a:extLst>
          </p:cNvPr>
          <p:cNvSpPr/>
          <p:nvPr/>
        </p:nvSpPr>
        <p:spPr>
          <a:xfrm>
            <a:off x="834702" y="10162814"/>
            <a:ext cx="22878411" cy="180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3" name="Subtitle here">
            <a:extLst>
              <a:ext uri="{FF2B5EF4-FFF2-40B4-BE49-F238E27FC236}">
                <a16:creationId xmlns:a16="http://schemas.microsoft.com/office/drawing/2014/main" id="{E01D11AB-7399-3D1D-1761-4A839B4D4894}"/>
              </a:ext>
            </a:extLst>
          </p:cNvPr>
          <p:cNvSpPr txBox="1"/>
          <p:nvPr/>
        </p:nvSpPr>
        <p:spPr>
          <a:xfrm>
            <a:off x="890910" y="10095593"/>
            <a:ext cx="12657841" cy="11766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lnSpc>
                <a:spcPct val="120000"/>
              </a:lnSpc>
              <a:buClr>
                <a:srgbClr val="2F7788"/>
              </a:buClr>
              <a:buSzPct val="120000"/>
              <a:buFont typeface="+mj-lt"/>
              <a:buAutoNum type="arabicPeriod"/>
            </a:pPr>
            <a:endParaRPr lang="el-GR" sz="2000" i="0" spc="0" dirty="0">
              <a:solidFill>
                <a:srgbClr val="5E5E5E"/>
              </a:solidFill>
            </a:endParaRPr>
          </a:p>
          <a:p>
            <a:pPr>
              <a:lnSpc>
                <a:spcPct val="120000"/>
              </a:lnSpc>
              <a:buClr>
                <a:srgbClr val="2F7788"/>
              </a:buClr>
              <a:buSzPct val="120000"/>
            </a:pPr>
            <a:endParaRPr lang="el-GR" sz="2000" i="0" kern="0" spc="0" dirty="0">
              <a:solidFill>
                <a:srgbClr val="5E5E5E"/>
              </a:solidFill>
            </a:endParaRPr>
          </a:p>
          <a:p>
            <a:pPr>
              <a:lnSpc>
                <a:spcPct val="120000"/>
              </a:lnSpc>
              <a:buClr>
                <a:srgbClr val="2F7788"/>
              </a:buClr>
              <a:buSzPct val="120000"/>
            </a:pPr>
            <a:endParaRPr lang="el-GR" sz="2000" i="0" kern="0" spc="0" dirty="0">
              <a:solidFill>
                <a:srgbClr val="5E5E5E"/>
              </a:solidFill>
            </a:endParaRPr>
          </a:p>
        </p:txBody>
      </p:sp>
      <p:sp>
        <p:nvSpPr>
          <p:cNvPr id="208" name="Rectangle 207">
            <a:extLst>
              <a:ext uri="{FF2B5EF4-FFF2-40B4-BE49-F238E27FC236}">
                <a16:creationId xmlns:a16="http://schemas.microsoft.com/office/drawing/2014/main" id="{4BF7A024-FAD5-A0ED-C67C-14C4B1F1AFCE}"/>
              </a:ext>
            </a:extLst>
          </p:cNvPr>
          <p:cNvSpPr/>
          <p:nvPr/>
        </p:nvSpPr>
        <p:spPr>
          <a:xfrm>
            <a:off x="17146257" y="5593103"/>
            <a:ext cx="2897391" cy="61195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9" name="Subtitle here">
            <a:extLst>
              <a:ext uri="{FF2B5EF4-FFF2-40B4-BE49-F238E27FC236}">
                <a16:creationId xmlns:a16="http://schemas.microsoft.com/office/drawing/2014/main" id="{28C3F6A8-A4F9-9732-20B6-ADC859E18294}"/>
              </a:ext>
            </a:extLst>
          </p:cNvPr>
          <p:cNvSpPr txBox="1"/>
          <p:nvPr/>
        </p:nvSpPr>
        <p:spPr>
          <a:xfrm>
            <a:off x="17196461" y="5592772"/>
            <a:ext cx="3732613"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Στόχος</a:t>
            </a:r>
          </a:p>
        </p:txBody>
      </p:sp>
      <p:sp>
        <p:nvSpPr>
          <p:cNvPr id="210" name="Rectangle 209">
            <a:extLst>
              <a:ext uri="{FF2B5EF4-FFF2-40B4-BE49-F238E27FC236}">
                <a16:creationId xmlns:a16="http://schemas.microsoft.com/office/drawing/2014/main" id="{B08CAFFE-90E3-A169-3C7C-0E2FEAC336F0}"/>
              </a:ext>
            </a:extLst>
          </p:cNvPr>
          <p:cNvSpPr/>
          <p:nvPr/>
        </p:nvSpPr>
        <p:spPr>
          <a:xfrm>
            <a:off x="17146257" y="6187273"/>
            <a:ext cx="6566857" cy="324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1" name="Subtitle here">
            <a:extLst>
              <a:ext uri="{FF2B5EF4-FFF2-40B4-BE49-F238E27FC236}">
                <a16:creationId xmlns:a16="http://schemas.microsoft.com/office/drawing/2014/main" id="{2B310E56-4080-EB01-6668-791089E68CBE}"/>
              </a:ext>
            </a:extLst>
          </p:cNvPr>
          <p:cNvSpPr txBox="1"/>
          <p:nvPr/>
        </p:nvSpPr>
        <p:spPr>
          <a:xfrm>
            <a:off x="16697737" y="6346717"/>
            <a:ext cx="6401159"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lnSpc>
                <a:spcPct val="120000"/>
              </a:lnSpc>
              <a:buClr>
                <a:srgbClr val="2F7788"/>
              </a:buClr>
              <a:buSzPct val="120000"/>
              <a:buFont typeface="+mj-lt"/>
              <a:buAutoNum type="arabicPeriod"/>
            </a:pPr>
            <a:endParaRPr lang="el-GR" sz="2000" i="0" kern="0" spc="0" dirty="0">
              <a:solidFill>
                <a:srgbClr val="5E5E5E"/>
              </a:solidFill>
            </a:endParaRPr>
          </a:p>
        </p:txBody>
      </p:sp>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lang="el-GR" dirty="0"/>
              <a:t>ΥΦΥΠΟΥΡΓΕΙΟ ΤΟΥΡΙΣΜΟΥ</a:t>
            </a:r>
          </a:p>
          <a:p>
            <a:endParaRPr dirty="0"/>
          </a:p>
        </p:txBody>
      </p:sp>
      <p:sp>
        <p:nvSpPr>
          <p:cNvPr id="5" name="TextBox 4">
            <a:extLst>
              <a:ext uri="{FF2B5EF4-FFF2-40B4-BE49-F238E27FC236}">
                <a16:creationId xmlns:a16="http://schemas.microsoft.com/office/drawing/2014/main" id="{5ADDCB0F-B985-08A6-9DE7-FF5EAB904F70}"/>
              </a:ext>
            </a:extLst>
          </p:cNvPr>
          <p:cNvSpPr txBox="1"/>
          <p:nvPr/>
        </p:nvSpPr>
        <p:spPr>
          <a:xfrm>
            <a:off x="15368564" y="4022504"/>
            <a:ext cx="260268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0,0</a:t>
            </a:r>
            <a:r>
              <a:rPr lang="el-GR" sz="2400" b="0" dirty="0">
                <a:solidFill>
                  <a:schemeClr val="tx1"/>
                </a:solidFill>
                <a:latin typeface="Arial" panose="020B0604020202020204" pitchFamily="34" charset="0"/>
                <a:cs typeface="Arial" panose="020B0604020202020204" pitchFamily="34" charset="0"/>
              </a:rPr>
              <a:t>5</a:t>
            </a:r>
            <a:endParaRPr lang="en-US" sz="2400" b="0" dirty="0">
              <a:solidFill>
                <a:schemeClr val="tx1"/>
              </a:solidFill>
              <a:latin typeface="Arial" panose="020B0604020202020204" pitchFamily="34" charset="0"/>
              <a:cs typeface="Arial" panose="020B0604020202020204" pitchFamily="34" charset="0"/>
            </a:endParaRP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2024: 0,03</a:t>
            </a:r>
            <a:endPar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p:txBody>
      </p:sp>
      <p:sp>
        <p:nvSpPr>
          <p:cNvPr id="7" name="Subtitle here">
            <a:extLst>
              <a:ext uri="{FF2B5EF4-FFF2-40B4-BE49-F238E27FC236}">
                <a16:creationId xmlns:a16="http://schemas.microsoft.com/office/drawing/2014/main" id="{A91DF056-F975-10C8-C29D-14BDBC7AEB70}"/>
              </a:ext>
            </a:extLst>
          </p:cNvPr>
          <p:cNvSpPr txBox="1"/>
          <p:nvPr/>
        </p:nvSpPr>
        <p:spPr>
          <a:xfrm>
            <a:off x="5323197" y="3998953"/>
            <a:ext cx="9808706"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Ενέργειες προώθησης των πλεονεκτημάτων της Κύπρου ως ελκυστικού προορισμού για τουριστικές επενδύσεις</a:t>
            </a:r>
            <a:endParaRPr lang="el-GR" sz="2400" i="0" strike="sngStrike" kern="0" spc="0" dirty="0">
              <a:solidFill>
                <a:schemeClr val="tx1"/>
              </a:solidFill>
            </a:endParaRPr>
          </a:p>
        </p:txBody>
      </p:sp>
      <p:sp>
        <p:nvSpPr>
          <p:cNvPr id="8" name="Subtitle here">
            <a:extLst>
              <a:ext uri="{FF2B5EF4-FFF2-40B4-BE49-F238E27FC236}">
                <a16:creationId xmlns:a16="http://schemas.microsoft.com/office/drawing/2014/main" id="{2055DEFA-C131-37EA-2456-13974D3E7C7F}"/>
              </a:ext>
            </a:extLst>
          </p:cNvPr>
          <p:cNvSpPr txBox="1"/>
          <p:nvPr/>
        </p:nvSpPr>
        <p:spPr>
          <a:xfrm>
            <a:off x="20978219" y="3693978"/>
            <a:ext cx="2570400" cy="139140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Δυνητικούς επενδυτές σε τουριστικά έργα</a:t>
            </a:r>
            <a:endParaRPr lang="el-GR" sz="2400" i="0" kern="0" spc="0" dirty="0">
              <a:solidFill>
                <a:schemeClr val="tx1"/>
              </a:solidFill>
            </a:endParaRPr>
          </a:p>
        </p:txBody>
      </p:sp>
      <p:pic>
        <p:nvPicPr>
          <p:cNvPr id="9" name="Image" descr="Image">
            <a:extLst>
              <a:ext uri="{FF2B5EF4-FFF2-40B4-BE49-F238E27FC236}">
                <a16:creationId xmlns:a16="http://schemas.microsoft.com/office/drawing/2014/main" id="{6B6352FE-7237-1932-EE1A-3DCF3E36C915}"/>
              </a:ext>
            </a:extLst>
          </p:cNvPr>
          <p:cNvPicPr>
            <a:picLocks noChangeAspect="1"/>
          </p:cNvPicPr>
          <p:nvPr/>
        </p:nvPicPr>
        <p:blipFill>
          <a:blip r:embed="rId4"/>
          <a:stretch>
            <a:fillRect/>
          </a:stretch>
        </p:blipFill>
        <p:spPr>
          <a:xfrm>
            <a:off x="8936985" y="10546126"/>
            <a:ext cx="15700723" cy="3345352"/>
          </a:xfrm>
          <a:prstGeom prst="rect">
            <a:avLst/>
          </a:prstGeom>
          <a:ln w="12700">
            <a:miter lim="400000"/>
          </a:ln>
        </p:spPr>
      </p:pic>
      <p:sp>
        <p:nvSpPr>
          <p:cNvPr id="10" name="ΥΠΟΥΡΓΕΙΟ ΟΙΚΟΝΟΜΙΚΩΝ">
            <a:extLst>
              <a:ext uri="{FF2B5EF4-FFF2-40B4-BE49-F238E27FC236}">
                <a16:creationId xmlns:a16="http://schemas.microsoft.com/office/drawing/2014/main" id="{65AE965D-60BB-4625-8566-B0C3B8CC9363}"/>
              </a:ext>
            </a:extLst>
          </p:cNvPr>
          <p:cNvSpPr txBox="1">
            <a:spLocks/>
          </p:cNvSpPr>
          <p:nvPr/>
        </p:nvSpPr>
        <p:spPr>
          <a:xfrm>
            <a:off x="11104845" y="12629654"/>
            <a:ext cx="9605670" cy="613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a:p>
            <a:pPr hangingPunct="1"/>
            <a:endParaRPr lang="el-GR" dirty="0"/>
          </a:p>
        </p:txBody>
      </p:sp>
      <p:sp>
        <p:nvSpPr>
          <p:cNvPr id="11" name="Subtitle here">
            <a:extLst>
              <a:ext uri="{FF2B5EF4-FFF2-40B4-BE49-F238E27FC236}">
                <a16:creationId xmlns:a16="http://schemas.microsoft.com/office/drawing/2014/main" id="{153776BF-D3D2-9A81-8990-E97B63070B44}"/>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Στρατηγικοί Στόχοι</a:t>
            </a:r>
          </a:p>
        </p:txBody>
      </p:sp>
      <p:sp>
        <p:nvSpPr>
          <p:cNvPr id="12" name="Subtitle here">
            <a:extLst>
              <a:ext uri="{FF2B5EF4-FFF2-40B4-BE49-F238E27FC236}">
                <a16:creationId xmlns:a16="http://schemas.microsoft.com/office/drawing/2014/main" id="{91F23F5E-C3F9-3B92-DA96-920D1EA46DB7}"/>
              </a:ext>
            </a:extLst>
          </p:cNvPr>
          <p:cNvSpPr txBox="1"/>
          <p:nvPr/>
        </p:nvSpPr>
        <p:spPr>
          <a:xfrm>
            <a:off x="860926" y="2119207"/>
            <a:ext cx="18237624"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pPr>
            <a:r>
              <a:rPr lang="el-GR" sz="3600" b="1" i="0" dirty="0">
                <a:solidFill>
                  <a:srgbClr val="E38C19"/>
                </a:solidFill>
              </a:rPr>
              <a:t>Στήριξη Επενδύσεων στον Τουρισμό</a:t>
            </a:r>
            <a:endParaRPr lang="el-GR" sz="4000" b="1" i="0" dirty="0">
              <a:solidFill>
                <a:srgbClr val="E38C19"/>
              </a:solidFill>
            </a:endParaRPr>
          </a:p>
        </p:txBody>
      </p:sp>
      <p:sp>
        <p:nvSpPr>
          <p:cNvPr id="50" name="Rectangle 49"/>
          <p:cNvSpPr/>
          <p:nvPr/>
        </p:nvSpPr>
        <p:spPr>
          <a:xfrm>
            <a:off x="14077032" y="7540225"/>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3" name="Rectangle 2"/>
          <p:cNvSpPr/>
          <p:nvPr/>
        </p:nvSpPr>
        <p:spPr>
          <a:xfrm>
            <a:off x="9493205" y="13189338"/>
            <a:ext cx="527709" cy="461665"/>
          </a:xfrm>
          <a:prstGeom prst="rect">
            <a:avLst/>
          </a:prstGeom>
        </p:spPr>
        <p:txBody>
          <a:bodyPr wrap="none">
            <a:spAutoFit/>
          </a:bodyPr>
          <a:lstStyle/>
          <a:p>
            <a:fld id="{81D5A49E-E7C0-4264-B2F5-D3AECF3F988D}" type="slidenum">
              <a:rPr lang="el-GR" sz="2400" b="0" smtClean="0">
                <a:latin typeface="Helvetica Neue Light"/>
                <a:sym typeface="Helvetica Neue Light"/>
              </a:rPr>
              <a:t>26</a:t>
            </a:fld>
            <a:endParaRPr lang="el-GR" dirty="0"/>
          </a:p>
        </p:txBody>
      </p:sp>
      <p:sp>
        <p:nvSpPr>
          <p:cNvPr id="6" name="Subtitle here">
            <a:extLst>
              <a:ext uri="{FF2B5EF4-FFF2-40B4-BE49-F238E27FC236}">
                <a16:creationId xmlns:a16="http://schemas.microsoft.com/office/drawing/2014/main" id="{19FBB454-A497-215B-EF2D-2433328C7347}"/>
              </a:ext>
            </a:extLst>
          </p:cNvPr>
          <p:cNvSpPr txBox="1"/>
          <p:nvPr/>
        </p:nvSpPr>
        <p:spPr>
          <a:xfrm>
            <a:off x="17246311" y="6778610"/>
            <a:ext cx="6120478"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buClr>
                <a:srgbClr val="2F7788"/>
              </a:buClr>
              <a:buSzPct val="120000"/>
              <a:buFont typeface="+mj-lt"/>
              <a:buAutoNum type="arabicPeriod"/>
            </a:pPr>
            <a:r>
              <a:rPr lang="el-GR" sz="2400" i="0" spc="0" dirty="0">
                <a:solidFill>
                  <a:schemeClr val="tx1"/>
                </a:solidFill>
              </a:rPr>
              <a:t>Δυνητικοί επενδυτές σε τουριστικά έργα</a:t>
            </a:r>
          </a:p>
        </p:txBody>
      </p:sp>
      <p:sp>
        <p:nvSpPr>
          <p:cNvPr id="15" name="Subtitle here">
            <a:extLst>
              <a:ext uri="{FF2B5EF4-FFF2-40B4-BE49-F238E27FC236}">
                <a16:creationId xmlns:a16="http://schemas.microsoft.com/office/drawing/2014/main" id="{71E50BAD-769D-F515-4CC4-B6D7EB93365E}"/>
              </a:ext>
            </a:extLst>
          </p:cNvPr>
          <p:cNvSpPr txBox="1"/>
          <p:nvPr/>
        </p:nvSpPr>
        <p:spPr>
          <a:xfrm>
            <a:off x="890908" y="10255613"/>
            <a:ext cx="22822205" cy="143218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lnSpc>
                <a:spcPct val="120000"/>
              </a:lnSpc>
              <a:buClr>
                <a:srgbClr val="2F7788"/>
              </a:buClr>
              <a:buSzPct val="120000"/>
            </a:pPr>
            <a:r>
              <a:rPr lang="el-GR" sz="2400" i="0" kern="0" spc="0" dirty="0">
                <a:solidFill>
                  <a:schemeClr val="tx1"/>
                </a:solidFill>
              </a:rPr>
              <a:t>Οι τουριστικές αφίξεις και τα έσοδα από τον τουρισμό έχουν πρωτίστως άμεση συνεισφορά στο Ακαθάριστο Εγχώριο Προϊόν (ΑΕΠ) καθώς και έμμεση επίδραση σε άλλους τομείς της οικονομίας. Ως αποτέλεσμα, δημιουργούνται νέες επιχειρήσεις,  θέσεις απασχόλησης και ευκαιρίες για επενδύσεις τόσο στον τουριστικό τομέα όσο και σε άλλους συναφείς τομείς οικονομικής δραστηριότητας, ενώ με την τουριστική ανάπτυξη παράλληλα ανεβαίνει το βιοτικό επίπεδο του πληθυσμού. </a:t>
            </a:r>
          </a:p>
        </p:txBody>
      </p:sp>
      <p:sp>
        <p:nvSpPr>
          <p:cNvPr id="51" name="Subtitle here">
            <a:extLst>
              <a:ext uri="{FF2B5EF4-FFF2-40B4-BE49-F238E27FC236}">
                <a16:creationId xmlns:a16="http://schemas.microsoft.com/office/drawing/2014/main" id="{813F21C2-55D4-D080-478C-5B92F63F5A30}"/>
              </a:ext>
            </a:extLst>
          </p:cNvPr>
          <p:cNvSpPr txBox="1"/>
          <p:nvPr/>
        </p:nvSpPr>
        <p:spPr>
          <a:xfrm>
            <a:off x="15207325" y="3135952"/>
            <a:ext cx="3218540"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Κόστος</a:t>
            </a:r>
            <a:r>
              <a:rPr lang="en-US" sz="2400" i="0" kern="0" spc="0" dirty="0">
                <a:solidFill>
                  <a:schemeClr val="tx1"/>
                </a:solidFill>
              </a:rPr>
              <a:t> (</a:t>
            </a:r>
            <a:r>
              <a:rPr lang="el-GR" sz="2400" i="0" kern="0" spc="0" dirty="0">
                <a:solidFill>
                  <a:schemeClr val="tx1"/>
                </a:solidFill>
              </a:rPr>
              <a:t>σε εκ. ευρώ</a:t>
            </a:r>
            <a:r>
              <a:rPr lang="en-US" sz="2400" i="0" kern="0" spc="0" dirty="0">
                <a:solidFill>
                  <a:schemeClr val="tx1"/>
                </a:solidFill>
              </a:rPr>
              <a:t>)</a:t>
            </a:r>
            <a:endParaRPr lang="el-GR" sz="2400" b="1" i="0" kern="0" spc="0" dirty="0">
              <a:solidFill>
                <a:schemeClr val="tx1"/>
              </a:solidFill>
            </a:endParaRPr>
          </a:p>
        </p:txBody>
      </p:sp>
    </p:spTree>
    <p:extLst>
      <p:ext uri="{BB962C8B-B14F-4D97-AF65-F5344CB8AC3E}">
        <p14:creationId xmlns:p14="http://schemas.microsoft.com/office/powerpoint/2010/main" val="5885536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dirty="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dirty="0">
                <a:ln>
                  <a:noFill/>
                </a:ln>
                <a:solidFill>
                  <a:srgbClr val="5E5E5E"/>
                </a:solidFill>
                <a:effectLst/>
                <a:uLnTx/>
                <a:uFillTx/>
                <a:latin typeface="Arial"/>
                <a:cs typeface="Arial"/>
                <a:sym typeface="Arial"/>
              </a:rPr>
              <a:t> / ΠΝΕΥΜΑΤΙΚΑ ΔΙΚΑΙΩΜΑΤΑ 202</a:t>
            </a:r>
            <a:r>
              <a:rPr kumimoji="0" lang="el-GR" sz="1000" b="0" i="0" u="none" strike="noStrike" kern="0" cap="none" spc="0" normalizeH="0" baseline="0" noProof="0" dirty="0">
                <a:ln>
                  <a:noFill/>
                </a:ln>
                <a:solidFill>
                  <a:srgbClr val="5E5E5E"/>
                </a:solidFill>
                <a:effectLst/>
                <a:uLnTx/>
                <a:uFillTx/>
                <a:latin typeface="Arial"/>
                <a:cs typeface="Arial"/>
                <a:sym typeface="Arial"/>
              </a:rPr>
              <a:t>3</a:t>
            </a:r>
            <a:endParaRPr kumimoji="0" sz="1000" b="0" i="0" u="none" strike="noStrike" kern="0" cap="none" spc="0" normalizeH="0" baseline="0" noProof="0" dirty="0">
              <a:ln>
                <a:noFill/>
              </a:ln>
              <a:solidFill>
                <a:srgbClr val="5E5E5E"/>
              </a:solidFill>
              <a:effectLst/>
              <a:uLnTx/>
              <a:uFillTx/>
              <a:latin typeface="Arial"/>
              <a:cs typeface="Arial"/>
              <a:sym typeface="Arial"/>
            </a:endParaRPr>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8996303"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Ετ</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h</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σιο Σχ</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e</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διο Δρ</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a</a:t>
            </a:r>
            <a:r>
              <a:rPr kumimoji="0" lang="el-GR" sz="4000" b="1" i="0" u="none" strike="noStrike" kern="0" cap="all" spc="0" normalizeH="0" baseline="0" noProof="0" dirty="0" err="1">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σης</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l-GR" sz="5000" b="0" i="1" u="none" strike="noStrike" kern="0" cap="none" spc="150" normalizeH="0" baseline="0" noProof="0" dirty="0">
                <a:ln>
                  <a:noFill/>
                </a:ln>
                <a:solidFill>
                  <a:srgbClr val="307687"/>
                </a:solidFill>
                <a:effectLst/>
                <a:uLnTx/>
                <a:uFillTx/>
                <a:latin typeface="Arial" panose="020B0604020202020204" pitchFamily="34" charset="0"/>
                <a:cs typeface="Arial" panose="020B0604020202020204" pitchFamily="34" charset="0"/>
                <a:sym typeface="Arial" panose="020B0604020202020204"/>
              </a:rPr>
              <a:t>Ετήσιος Σχεδιασμός</a:t>
            </a: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2949689"/>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5E5E5E"/>
                </a:solidFill>
                <a:effectLst/>
                <a:uLnTx/>
                <a:uFillTx/>
                <a:latin typeface="Arial" panose="020B0604020202020204"/>
                <a:cs typeface="Arial" panose="020B0604020202020204"/>
                <a:sym typeface="Arial" panose="020B0604020202020204"/>
              </a:rPr>
              <a:t>Στόχος</a:t>
            </a:r>
            <a:endParaRPr kumimoji="0" lang="el-GR" sz="2400" b="1"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22" name="Subtitle here">
            <a:extLst>
              <a:ext uri="{FF2B5EF4-FFF2-40B4-BE49-F238E27FC236}">
                <a16:creationId xmlns:a16="http://schemas.microsoft.com/office/drawing/2014/main" id="{813F21C2-55D4-D080-478C-5B92F63F5A30}"/>
              </a:ext>
            </a:extLst>
          </p:cNvPr>
          <p:cNvSpPr txBox="1"/>
          <p:nvPr/>
        </p:nvSpPr>
        <p:spPr>
          <a:xfrm>
            <a:off x="1671902" y="5370571"/>
            <a:ext cx="556749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Παρεμβάσεις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49" name="Rectangle 48">
            <a:extLst>
              <a:ext uri="{FF2B5EF4-FFF2-40B4-BE49-F238E27FC236}">
                <a16:creationId xmlns:a16="http://schemas.microsoft.com/office/drawing/2014/main" id="{CB6CF44E-5D63-FA5A-748D-6CC969F7B7FA}"/>
              </a:ext>
            </a:extLst>
          </p:cNvPr>
          <p:cNvSpPr/>
          <p:nvPr/>
        </p:nvSpPr>
        <p:spPr>
          <a:xfrm>
            <a:off x="852000" y="3587974"/>
            <a:ext cx="5781882" cy="1009242"/>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1118043" y="3789787"/>
            <a:ext cx="5360894"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30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7" y="2119207"/>
            <a:ext cx="13625094" cy="77335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r>
              <a:rPr kumimoji="0" lang="el-GR" sz="4000" b="1" i="0" u="none" strike="noStrike" kern="0" cap="none" spc="150" normalizeH="0" baseline="0" noProof="0" dirty="0">
                <a:ln>
                  <a:noFill/>
                </a:ln>
                <a:solidFill>
                  <a:srgbClr val="E38C19"/>
                </a:solidFill>
                <a:effectLst/>
                <a:uLnTx/>
                <a:uFillTx/>
                <a:latin typeface="Arial" panose="020B0604020202020204"/>
                <a:cs typeface="Arial" panose="020B0604020202020204"/>
                <a:sym typeface="Arial" panose="020B0604020202020204"/>
              </a:rPr>
              <a:t>Σχέδιο Δράσης Σεπτέμβριος 23 – Δεκέμβριος 24</a:t>
            </a:r>
          </a:p>
        </p:txBody>
      </p:sp>
      <p:pic>
        <p:nvPicPr>
          <p:cNvPr id="243" name="Image" descr="Image"/>
          <p:cNvPicPr>
            <a:picLocks noChangeAspect="1"/>
          </p:cNvPicPr>
          <p:nvPr/>
        </p:nvPicPr>
        <p:blipFill>
          <a:blip r:embed="rId3"/>
          <a:stretch>
            <a:fillRect/>
          </a:stretch>
        </p:blipFill>
        <p:spPr>
          <a:xfrm>
            <a:off x="8943194" y="10407810"/>
            <a:ext cx="15700723" cy="3345352"/>
          </a:xfrm>
          <a:prstGeom prst="rect">
            <a:avLst/>
          </a:prstGeom>
          <a:ln w="12700">
            <a:miter lim="400000"/>
          </a:ln>
        </p:spPr>
      </p:pic>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pPr hangingPunct="1"/>
            <a:r>
              <a:rPr lang="el-GR" dirty="0"/>
              <a:t>ΥΦΥΠΟΥΡΓΕΙΟ ΤΟΥΡΙΣΜΟΥ</a:t>
            </a:r>
          </a:p>
        </p:txBody>
      </p:sp>
      <p:sp>
        <p:nvSpPr>
          <p:cNvPr id="50" name="Subtitle here">
            <a:extLst>
              <a:ext uri="{FF2B5EF4-FFF2-40B4-BE49-F238E27FC236}">
                <a16:creationId xmlns:a16="http://schemas.microsoft.com/office/drawing/2014/main" id="{813F21C2-55D4-D080-478C-5B92F63F5A30}"/>
              </a:ext>
            </a:extLst>
          </p:cNvPr>
          <p:cNvSpPr txBox="1"/>
          <p:nvPr/>
        </p:nvSpPr>
        <p:spPr>
          <a:xfrm>
            <a:off x="7257687" y="5250127"/>
            <a:ext cx="1980700"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Έναρξη /</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Ολοκλήρωση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1" name="Subtitle here">
            <a:extLst>
              <a:ext uri="{FF2B5EF4-FFF2-40B4-BE49-F238E27FC236}">
                <a16:creationId xmlns:a16="http://schemas.microsoft.com/office/drawing/2014/main" id="{813F21C2-55D4-D080-478C-5B92F63F5A30}"/>
              </a:ext>
            </a:extLst>
          </p:cNvPr>
          <p:cNvSpPr txBox="1"/>
          <p:nvPr/>
        </p:nvSpPr>
        <p:spPr>
          <a:xfrm>
            <a:off x="9277494" y="5250127"/>
            <a:ext cx="1865642"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Συναρμόδια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Υπουργεία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3" name="Subtitle here">
            <a:extLst>
              <a:ext uri="{FF2B5EF4-FFF2-40B4-BE49-F238E27FC236}">
                <a16:creationId xmlns:a16="http://schemas.microsoft.com/office/drawing/2014/main" id="{813F21C2-55D4-D080-478C-5B92F63F5A30}"/>
              </a:ext>
            </a:extLst>
          </p:cNvPr>
          <p:cNvSpPr txBox="1"/>
          <p:nvPr/>
        </p:nvSpPr>
        <p:spPr>
          <a:xfrm>
            <a:off x="11112334" y="5250127"/>
            <a:ext cx="1513263"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Υπηρεσία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4" name="Subtitle here">
            <a:extLst>
              <a:ext uri="{FF2B5EF4-FFF2-40B4-BE49-F238E27FC236}">
                <a16:creationId xmlns:a16="http://schemas.microsoft.com/office/drawing/2014/main" id="{813F21C2-55D4-D080-478C-5B92F63F5A30}"/>
              </a:ext>
            </a:extLst>
          </p:cNvPr>
          <p:cNvSpPr txBox="1"/>
          <p:nvPr/>
        </p:nvSpPr>
        <p:spPr>
          <a:xfrm>
            <a:off x="12693392" y="5250127"/>
            <a:ext cx="2311955"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Εξασφαλισμένη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6" name="Subtitle here">
            <a:extLst>
              <a:ext uri="{FF2B5EF4-FFF2-40B4-BE49-F238E27FC236}">
                <a16:creationId xmlns:a16="http://schemas.microsoft.com/office/drawing/2014/main" id="{813F21C2-55D4-D080-478C-5B92F63F5A30}"/>
              </a:ext>
            </a:extLst>
          </p:cNvPr>
          <p:cNvSpPr txBox="1"/>
          <p:nvPr/>
        </p:nvSpPr>
        <p:spPr>
          <a:xfrm>
            <a:off x="15050611" y="5250127"/>
            <a:ext cx="1704714"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Πηγές</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pic>
        <p:nvPicPr>
          <p:cNvPr id="59" name="Picture 58"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2912" y="2869174"/>
            <a:ext cx="2157010" cy="2092912"/>
          </a:xfrm>
          <a:prstGeom prst="rect">
            <a:avLst/>
          </a:prstGeom>
        </p:spPr>
      </p:pic>
      <p:sp>
        <p:nvSpPr>
          <p:cNvPr id="62" name="Subtitle here">
            <a:extLst>
              <a:ext uri="{FF2B5EF4-FFF2-40B4-BE49-F238E27FC236}">
                <a16:creationId xmlns:a16="http://schemas.microsoft.com/office/drawing/2014/main" id="{813F21C2-55D4-D080-478C-5B92F63F5A30}"/>
              </a:ext>
            </a:extLst>
          </p:cNvPr>
          <p:cNvSpPr txBox="1"/>
          <p:nvPr/>
        </p:nvSpPr>
        <p:spPr>
          <a:xfrm>
            <a:off x="18410707" y="5250127"/>
            <a:ext cx="2299808"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Είδος</a:t>
            </a:r>
            <a:endParaRPr kumimoji="0" lang="en-US"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Παρέμβασης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63" name="Rectangle 62">
            <a:extLst>
              <a:ext uri="{FF2B5EF4-FFF2-40B4-BE49-F238E27FC236}">
                <a16:creationId xmlns:a16="http://schemas.microsoft.com/office/drawing/2014/main" id="{2E0EF208-5ACA-609D-12B2-DE736D8F4E6F}"/>
              </a:ext>
            </a:extLst>
          </p:cNvPr>
          <p:cNvSpPr/>
          <p:nvPr/>
        </p:nvSpPr>
        <p:spPr>
          <a:xfrm>
            <a:off x="584203" y="5077724"/>
            <a:ext cx="903378" cy="6415419"/>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7" name="Subtitle here">
            <a:extLst>
              <a:ext uri="{FF2B5EF4-FFF2-40B4-BE49-F238E27FC236}">
                <a16:creationId xmlns:a16="http://schemas.microsoft.com/office/drawing/2014/main" id="{813F21C2-55D4-D080-478C-5B92F63F5A30}"/>
              </a:ext>
            </a:extLst>
          </p:cNvPr>
          <p:cNvSpPr txBox="1"/>
          <p:nvPr/>
        </p:nvSpPr>
        <p:spPr>
          <a:xfrm>
            <a:off x="737904" y="6498022"/>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dirty="0">
                <a:solidFill>
                  <a:srgbClr val="FFFFFF"/>
                </a:solidFill>
              </a:rPr>
              <a:t>1</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0" name="Subtitle here">
            <a:extLst>
              <a:ext uri="{FF2B5EF4-FFF2-40B4-BE49-F238E27FC236}">
                <a16:creationId xmlns:a16="http://schemas.microsoft.com/office/drawing/2014/main" id="{813F21C2-55D4-D080-478C-5B92F63F5A30}"/>
              </a:ext>
            </a:extLst>
          </p:cNvPr>
          <p:cNvSpPr txBox="1"/>
          <p:nvPr/>
        </p:nvSpPr>
        <p:spPr>
          <a:xfrm>
            <a:off x="963551" y="9253223"/>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cxnSp>
        <p:nvCxnSpPr>
          <p:cNvPr id="11" name="Straight Connector 10"/>
          <p:cNvCxnSpPr>
            <a:cxnSpLocks/>
          </p:cNvCxnSpPr>
          <p:nvPr/>
        </p:nvCxnSpPr>
        <p:spPr>
          <a:xfrm>
            <a:off x="7257687" y="5026476"/>
            <a:ext cx="0" cy="642115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7" name="Straight Connector 86"/>
          <p:cNvCxnSpPr>
            <a:cxnSpLocks/>
          </p:cNvCxnSpPr>
          <p:nvPr/>
        </p:nvCxnSpPr>
        <p:spPr>
          <a:xfrm>
            <a:off x="9277494" y="5026476"/>
            <a:ext cx="0" cy="6347087"/>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8" name="Straight Connector 87"/>
          <p:cNvCxnSpPr>
            <a:cxnSpLocks/>
          </p:cNvCxnSpPr>
          <p:nvPr/>
        </p:nvCxnSpPr>
        <p:spPr>
          <a:xfrm flipH="1">
            <a:off x="11078655" y="5026476"/>
            <a:ext cx="33679"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9" name="Straight Connector 88"/>
          <p:cNvCxnSpPr>
            <a:cxnSpLocks/>
          </p:cNvCxnSpPr>
          <p:nvPr/>
        </p:nvCxnSpPr>
        <p:spPr>
          <a:xfrm>
            <a:off x="12683842"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0" name="Straight Connector 89"/>
          <p:cNvCxnSpPr>
            <a:cxnSpLocks/>
          </p:cNvCxnSpPr>
          <p:nvPr/>
        </p:nvCxnSpPr>
        <p:spPr>
          <a:xfrm>
            <a:off x="15030101"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1" name="Straight Connector 90"/>
          <p:cNvCxnSpPr>
            <a:cxnSpLocks/>
          </p:cNvCxnSpPr>
          <p:nvPr/>
        </p:nvCxnSpPr>
        <p:spPr>
          <a:xfrm>
            <a:off x="16793556"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2" name="Straight Connector 91"/>
          <p:cNvCxnSpPr>
            <a:cxnSpLocks/>
          </p:cNvCxnSpPr>
          <p:nvPr/>
        </p:nvCxnSpPr>
        <p:spPr>
          <a:xfrm>
            <a:off x="18669902"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08" name="Straight Connector 107"/>
          <p:cNvCxnSpPr>
            <a:cxnSpLocks/>
          </p:cNvCxnSpPr>
          <p:nvPr/>
        </p:nvCxnSpPr>
        <p:spPr>
          <a:xfrm flipH="1">
            <a:off x="855419" y="5032213"/>
            <a:ext cx="19918519"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13" name="Subtitle here">
            <a:extLst>
              <a:ext uri="{FF2B5EF4-FFF2-40B4-BE49-F238E27FC236}">
                <a16:creationId xmlns:a16="http://schemas.microsoft.com/office/drawing/2014/main" id="{813F21C2-55D4-D080-478C-5B92F63F5A30}"/>
              </a:ext>
            </a:extLst>
          </p:cNvPr>
          <p:cNvSpPr txBox="1"/>
          <p:nvPr/>
        </p:nvSpPr>
        <p:spPr>
          <a:xfrm>
            <a:off x="1774730" y="6409079"/>
            <a:ext cx="193331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16" name="Subtitle here">
            <a:extLst>
              <a:ext uri="{FF2B5EF4-FFF2-40B4-BE49-F238E27FC236}">
                <a16:creationId xmlns:a16="http://schemas.microsoft.com/office/drawing/2014/main" id="{813F21C2-55D4-D080-478C-5B92F63F5A30}"/>
              </a:ext>
            </a:extLst>
          </p:cNvPr>
          <p:cNvSpPr txBox="1"/>
          <p:nvPr/>
        </p:nvSpPr>
        <p:spPr>
          <a:xfrm>
            <a:off x="1686891" y="6984347"/>
            <a:ext cx="5457958" cy="350044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lgn="just">
              <a:buClr>
                <a:srgbClr val="2F7788"/>
              </a:buClr>
              <a:buSzPct val="120000"/>
              <a:buFont typeface="+mj-lt"/>
              <a:buAutoNum type="arabicPeriod"/>
            </a:pPr>
            <a:r>
              <a:rPr lang="el-GR" sz="2400" i="0" kern="0" spc="0" dirty="0">
                <a:solidFill>
                  <a:schemeClr val="tx1"/>
                </a:solidFill>
              </a:rPr>
              <a:t>Στήριξη/ Προσέλκυση επενδύσεων στον Τουρισμό με ενέργειες όπως</a:t>
            </a:r>
            <a:r>
              <a:rPr lang="en-US" sz="2400" i="0" kern="0" spc="0" dirty="0">
                <a:solidFill>
                  <a:schemeClr val="tx1"/>
                </a:solidFill>
              </a:rPr>
              <a:t>:</a:t>
            </a:r>
          </a:p>
          <a:p>
            <a:pPr marL="457200" indent="-457200" algn="just">
              <a:buClr>
                <a:srgbClr val="2F7788"/>
              </a:buClr>
              <a:buSzPct val="120000"/>
              <a:buFont typeface="Arial" panose="020B0604020202020204" pitchFamily="34" charset="0"/>
              <a:buChar char="•"/>
            </a:pPr>
            <a:endParaRPr lang="en-US" sz="2400" i="0" spc="0" dirty="0">
              <a:solidFill>
                <a:schemeClr val="tx1"/>
              </a:solidFill>
            </a:endParaRPr>
          </a:p>
          <a:p>
            <a:pPr marL="457200" indent="-457200">
              <a:buClr>
                <a:srgbClr val="2F7788"/>
              </a:buClr>
              <a:buSzPct val="120000"/>
              <a:buFont typeface="Arial" panose="020B0604020202020204" pitchFamily="34" charset="0"/>
              <a:buChar char="•"/>
            </a:pPr>
            <a:r>
              <a:rPr lang="el-GR" sz="2400" i="0" spc="0" dirty="0">
                <a:solidFill>
                  <a:schemeClr val="tx1"/>
                </a:solidFill>
              </a:rPr>
              <a:t>Επανασύσταση του τομέα Προσέλκυσης Επενδύσεων</a:t>
            </a:r>
          </a:p>
          <a:p>
            <a:pPr marL="457200" indent="-457200">
              <a:buClr>
                <a:srgbClr val="2F7788"/>
              </a:buClr>
              <a:buSzPct val="120000"/>
              <a:buFont typeface="Arial" panose="020B0604020202020204" pitchFamily="34" charset="0"/>
              <a:buChar char="•"/>
            </a:pPr>
            <a:r>
              <a:rPr lang="el-GR" sz="2400" i="0" kern="0" spc="0" dirty="0">
                <a:solidFill>
                  <a:schemeClr val="tx1"/>
                </a:solidFill>
              </a:rPr>
              <a:t>Συμμετοχή σε εκθέσεις</a:t>
            </a:r>
          </a:p>
          <a:p>
            <a:pPr marL="457200" indent="-457200">
              <a:buClr>
                <a:srgbClr val="2F7788"/>
              </a:buClr>
              <a:buSzPct val="120000"/>
              <a:buFont typeface="Arial" panose="020B0604020202020204" pitchFamily="34" charset="0"/>
              <a:buChar char="•"/>
            </a:pPr>
            <a:r>
              <a:rPr lang="el-GR" sz="2400" i="0" spc="0" dirty="0">
                <a:solidFill>
                  <a:schemeClr val="tx1"/>
                </a:solidFill>
              </a:rPr>
              <a:t>Διενέργεια επαφών με δυνητικούς επενδυτές  και άλλους</a:t>
            </a:r>
            <a:endParaRPr lang="el-GR" sz="2400" i="0" kern="0" spc="0" dirty="0">
              <a:solidFill>
                <a:schemeClr val="tx1"/>
              </a:solidFill>
            </a:endParaRPr>
          </a:p>
          <a:p>
            <a:pPr marL="0" marR="0" lvl="0" indent="0"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cxnSp>
        <p:nvCxnSpPr>
          <p:cNvPr id="126" name="Straight Connector 125"/>
          <p:cNvCxnSpPr>
            <a:cxnSpLocks/>
          </p:cNvCxnSpPr>
          <p:nvPr/>
        </p:nvCxnSpPr>
        <p:spPr>
          <a:xfrm flipH="1">
            <a:off x="812511" y="11342200"/>
            <a:ext cx="19921939" cy="3136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9" name="Straight Connector 128"/>
          <p:cNvCxnSpPr>
            <a:cxnSpLocks/>
          </p:cNvCxnSpPr>
          <p:nvPr/>
        </p:nvCxnSpPr>
        <p:spPr>
          <a:xfrm>
            <a:off x="20773938"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31" name="Straight Connector 130"/>
          <p:cNvCxnSpPr>
            <a:cxnSpLocks/>
          </p:cNvCxnSpPr>
          <p:nvPr/>
        </p:nvCxnSpPr>
        <p:spPr>
          <a:xfrm flipH="1">
            <a:off x="1490109" y="6307478"/>
            <a:ext cx="19283829"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50" name="Subtitle here">
            <a:extLst>
              <a:ext uri="{FF2B5EF4-FFF2-40B4-BE49-F238E27FC236}">
                <a16:creationId xmlns:a16="http://schemas.microsoft.com/office/drawing/2014/main" id="{813F21C2-55D4-D080-478C-5B92F63F5A30}"/>
              </a:ext>
            </a:extLst>
          </p:cNvPr>
          <p:cNvSpPr txBox="1"/>
          <p:nvPr/>
        </p:nvSpPr>
        <p:spPr>
          <a:xfrm>
            <a:off x="13106272" y="7102202"/>
            <a:ext cx="1552216"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1" name="Subtitle here">
            <a:extLst>
              <a:ext uri="{FF2B5EF4-FFF2-40B4-BE49-F238E27FC236}">
                <a16:creationId xmlns:a16="http://schemas.microsoft.com/office/drawing/2014/main" id="{813F21C2-55D4-D080-478C-5B92F63F5A30}"/>
              </a:ext>
            </a:extLst>
          </p:cNvPr>
          <p:cNvSpPr txBox="1"/>
          <p:nvPr/>
        </p:nvSpPr>
        <p:spPr>
          <a:xfrm>
            <a:off x="13052486" y="9290156"/>
            <a:ext cx="1694245"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2" name="Subtitle here">
            <a:extLst>
              <a:ext uri="{FF2B5EF4-FFF2-40B4-BE49-F238E27FC236}">
                <a16:creationId xmlns:a16="http://schemas.microsoft.com/office/drawing/2014/main" id="{813F21C2-55D4-D080-478C-5B92F63F5A30}"/>
              </a:ext>
            </a:extLst>
          </p:cNvPr>
          <p:cNvSpPr txBox="1"/>
          <p:nvPr/>
        </p:nvSpPr>
        <p:spPr>
          <a:xfrm>
            <a:off x="15142940" y="7065269"/>
            <a:ext cx="155221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3" name="Subtitle here">
            <a:extLst>
              <a:ext uri="{FF2B5EF4-FFF2-40B4-BE49-F238E27FC236}">
                <a16:creationId xmlns:a16="http://schemas.microsoft.com/office/drawing/2014/main" id="{813F21C2-55D4-D080-478C-5B92F63F5A30}"/>
              </a:ext>
            </a:extLst>
          </p:cNvPr>
          <p:cNvSpPr txBox="1"/>
          <p:nvPr/>
        </p:nvSpPr>
        <p:spPr>
          <a:xfrm>
            <a:off x="15090167" y="9253223"/>
            <a:ext cx="169424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4" name="Subtitle here">
            <a:extLst>
              <a:ext uri="{FF2B5EF4-FFF2-40B4-BE49-F238E27FC236}">
                <a16:creationId xmlns:a16="http://schemas.microsoft.com/office/drawing/2014/main" id="{813F21C2-55D4-D080-478C-5B92F63F5A30}"/>
              </a:ext>
            </a:extLst>
          </p:cNvPr>
          <p:cNvSpPr txBox="1"/>
          <p:nvPr/>
        </p:nvSpPr>
        <p:spPr>
          <a:xfrm>
            <a:off x="16921225" y="7922132"/>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rPr>
              <a:t>0,0</a:t>
            </a:r>
            <a:r>
              <a:rPr lang="el-GR" sz="2200" i="0" spc="0" dirty="0">
                <a:solidFill>
                  <a:schemeClr val="tx1"/>
                </a:solidFill>
              </a:rPr>
              <a:t>8</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157" name="Line">
            <a:extLst>
              <a:ext uri="{FF2B5EF4-FFF2-40B4-BE49-F238E27FC236}">
                <a16:creationId xmlns:a16="http://schemas.microsoft.com/office/drawing/2014/main" id="{A1328507-483E-2BD3-5939-B7B39E42BAD8}"/>
              </a:ext>
            </a:extLst>
          </p:cNvPr>
          <p:cNvSpPr/>
          <p:nvPr/>
        </p:nvSpPr>
        <p:spPr>
          <a:xfrm>
            <a:off x="852000" y="4801728"/>
            <a:ext cx="22680000" cy="1"/>
          </a:xfrm>
          <a:prstGeom prst="line">
            <a:avLst/>
          </a:prstGeom>
          <a:ln w="25400">
            <a:solidFill>
              <a:srgbClr val="E38C19"/>
            </a:solidFill>
            <a:miter lim="400000"/>
          </a:ln>
        </p:spPr>
        <p:txBody>
          <a:bodyPr lIns="50800" tIns="50800" rIns="50800" bIns="50800" anchor="ctr"/>
          <a:lstStyle/>
          <a:p>
            <a:pPr marL="0" marR="0" lvl="0" indent="0" algn="ctr" defTabSz="825500" rtl="0" eaLnBrk="1" fontAlgn="auto" latinLnBrk="0" hangingPunct="0">
              <a:lnSpc>
                <a:spcPct val="80000"/>
              </a:lnSpc>
              <a:spcBef>
                <a:spcPts val="0"/>
              </a:spcBef>
              <a:spcAft>
                <a:spcPts val="0"/>
              </a:spcAft>
              <a:buClrTx/>
              <a:buSzTx/>
              <a:buFontTx/>
              <a:buNone/>
              <a:tabLst/>
              <a:defRPr sz="4000" b="0" cap="all">
                <a:solidFill>
                  <a:srgbClr val="838787"/>
                </a:solidFill>
                <a:latin typeface="Avenir Heavy"/>
                <a:ea typeface="Avenir Heavy"/>
                <a:cs typeface="Avenir Heavy"/>
                <a:sym typeface="Avenir Heavy"/>
              </a:defRPr>
            </a:pPr>
            <a:endParaRPr kumimoji="0" sz="4000" b="0" i="0" u="none" strike="noStrike" kern="0" cap="all" spc="0" normalizeH="0" baseline="0" noProof="0">
              <a:ln>
                <a:noFill/>
              </a:ln>
              <a:solidFill>
                <a:srgbClr val="838787"/>
              </a:solidFill>
              <a:effectLst/>
              <a:uLnTx/>
              <a:uFillTx/>
              <a:latin typeface="Avenir Heavy"/>
              <a:sym typeface="Avenir Heavy"/>
            </a:endParaRPr>
          </a:p>
        </p:txBody>
      </p:sp>
      <p:sp>
        <p:nvSpPr>
          <p:cNvPr id="5" name="Rectangle 4"/>
          <p:cNvSpPr/>
          <p:nvPr/>
        </p:nvSpPr>
        <p:spPr>
          <a:xfrm>
            <a:off x="11175757" y="8058203"/>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58" name="Subtitle here">
            <a:extLst>
              <a:ext uri="{FF2B5EF4-FFF2-40B4-BE49-F238E27FC236}">
                <a16:creationId xmlns:a16="http://schemas.microsoft.com/office/drawing/2014/main" id="{813F21C2-55D4-D080-478C-5B92F63F5A30}"/>
              </a:ext>
            </a:extLst>
          </p:cNvPr>
          <p:cNvSpPr txBox="1"/>
          <p:nvPr/>
        </p:nvSpPr>
        <p:spPr>
          <a:xfrm>
            <a:off x="7324162" y="7995271"/>
            <a:ext cx="2101138" cy="4103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endParaRPr lang="el-GR" sz="2000" i="0" spc="0" dirty="0">
              <a:solidFill>
                <a:srgbClr val="5E5E5E"/>
              </a:solidFill>
            </a:endParaRPr>
          </a:p>
        </p:txBody>
      </p:sp>
      <p:sp>
        <p:nvSpPr>
          <p:cNvPr id="68" name="Subtitle here">
            <a:extLst>
              <a:ext uri="{FF2B5EF4-FFF2-40B4-BE49-F238E27FC236}">
                <a16:creationId xmlns:a16="http://schemas.microsoft.com/office/drawing/2014/main" id="{813F21C2-55D4-D080-478C-5B92F63F5A30}"/>
              </a:ext>
            </a:extLst>
          </p:cNvPr>
          <p:cNvSpPr txBox="1"/>
          <p:nvPr/>
        </p:nvSpPr>
        <p:spPr>
          <a:xfrm>
            <a:off x="7314613" y="8087997"/>
            <a:ext cx="2032948"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000" b="0" i="0" u="none" strike="noStrike" kern="0" cap="none" spc="0" normalizeH="0" baseline="0" noProof="0" dirty="0">
              <a:ln>
                <a:noFill/>
              </a:ln>
              <a:solidFill>
                <a:srgbClr val="000000">
                  <a:lumMod val="65000"/>
                  <a:lumOff val="35000"/>
                </a:srgbClr>
              </a:solidFill>
              <a:effectLst/>
              <a:uLnTx/>
              <a:uFillTx/>
              <a:sym typeface="Arial" panose="020B0604020202020204"/>
            </a:endParaRPr>
          </a:p>
        </p:txBody>
      </p:sp>
      <p:sp>
        <p:nvSpPr>
          <p:cNvPr id="71" name="Subtitle here">
            <a:extLst>
              <a:ext uri="{FF2B5EF4-FFF2-40B4-BE49-F238E27FC236}">
                <a16:creationId xmlns:a16="http://schemas.microsoft.com/office/drawing/2014/main" id="{813F21C2-55D4-D080-478C-5B92F63F5A30}"/>
              </a:ext>
            </a:extLst>
          </p:cNvPr>
          <p:cNvSpPr txBox="1"/>
          <p:nvPr/>
        </p:nvSpPr>
        <p:spPr>
          <a:xfrm>
            <a:off x="989398" y="10615638"/>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69" name="Subtitle here">
            <a:extLst>
              <a:ext uri="{FF2B5EF4-FFF2-40B4-BE49-F238E27FC236}">
                <a16:creationId xmlns:a16="http://schemas.microsoft.com/office/drawing/2014/main" id="{813F21C2-55D4-D080-478C-5B92F63F5A30}"/>
              </a:ext>
            </a:extLst>
          </p:cNvPr>
          <p:cNvSpPr txBox="1"/>
          <p:nvPr/>
        </p:nvSpPr>
        <p:spPr>
          <a:xfrm>
            <a:off x="834801" y="10836500"/>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2" name="Subtitle here">
            <a:extLst>
              <a:ext uri="{FF2B5EF4-FFF2-40B4-BE49-F238E27FC236}">
                <a16:creationId xmlns:a16="http://schemas.microsoft.com/office/drawing/2014/main" id="{813F21C2-55D4-D080-478C-5B92F63F5A30}"/>
              </a:ext>
            </a:extLst>
          </p:cNvPr>
          <p:cNvSpPr txBox="1"/>
          <p:nvPr/>
        </p:nvSpPr>
        <p:spPr>
          <a:xfrm>
            <a:off x="16726725" y="8977656"/>
            <a:ext cx="1585239"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000" b="0" i="0" u="none" strike="noStrike" kern="0" cap="none" spc="0" normalizeH="0" baseline="0" noProof="0" dirty="0">
              <a:ln>
                <a:noFill/>
              </a:ln>
              <a:solidFill>
                <a:srgbClr val="2F7788"/>
              </a:solidFill>
              <a:effectLst/>
              <a:uLnTx/>
              <a:uFillTx/>
              <a:sym typeface="Arial" panose="020B0604020202020204"/>
            </a:endParaRPr>
          </a:p>
        </p:txBody>
      </p:sp>
      <p:sp>
        <p:nvSpPr>
          <p:cNvPr id="77" name="Rectangle 76"/>
          <p:cNvSpPr/>
          <p:nvPr/>
        </p:nvSpPr>
        <p:spPr>
          <a:xfrm>
            <a:off x="7408851" y="7785799"/>
            <a:ext cx="1808578" cy="797078"/>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52" name="Subtitle here">
            <a:extLst>
              <a:ext uri="{FF2B5EF4-FFF2-40B4-BE49-F238E27FC236}">
                <a16:creationId xmlns:a16="http://schemas.microsoft.com/office/drawing/2014/main" id="{D43C7DCA-02FA-7EFC-0AEB-8FAF94D29299}"/>
              </a:ext>
            </a:extLst>
          </p:cNvPr>
          <p:cNvSpPr txBox="1"/>
          <p:nvPr/>
        </p:nvSpPr>
        <p:spPr>
          <a:xfrm>
            <a:off x="1035892" y="3622698"/>
            <a:ext cx="5466233" cy="96436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a:solidFill>
                  <a:schemeClr val="bg1"/>
                </a:solidFill>
              </a:rPr>
              <a:t>Στήριξη/ Προσέλκυση Επενδύσεων στον Τουρισμό</a:t>
            </a:r>
          </a:p>
        </p:txBody>
      </p:sp>
      <p:sp>
        <p:nvSpPr>
          <p:cNvPr id="3" name="Rectangle 2"/>
          <p:cNvSpPr/>
          <p:nvPr/>
        </p:nvSpPr>
        <p:spPr>
          <a:xfrm>
            <a:off x="9593376" y="13340341"/>
            <a:ext cx="527709" cy="461665"/>
          </a:xfrm>
          <a:prstGeom prst="rect">
            <a:avLst/>
          </a:prstGeom>
        </p:spPr>
        <p:txBody>
          <a:bodyPr wrap="none">
            <a:spAutoFit/>
          </a:bodyPr>
          <a:lstStyle/>
          <a:p>
            <a:fld id="{470C7D5C-4B39-40EB-8260-BCA5868C742F}" type="slidenum">
              <a:rPr lang="el-GR" sz="2400" b="0" smtClean="0">
                <a:latin typeface="Helvetica Neue Light"/>
                <a:sym typeface="Helvetica Neue Light"/>
              </a:rPr>
              <a:t>27</a:t>
            </a:fld>
            <a:endParaRPr lang="el-GR" dirty="0"/>
          </a:p>
        </p:txBody>
      </p:sp>
      <p:sp>
        <p:nvSpPr>
          <p:cNvPr id="6" name="Subtitle here">
            <a:extLst>
              <a:ext uri="{FF2B5EF4-FFF2-40B4-BE49-F238E27FC236}">
                <a16:creationId xmlns:a16="http://schemas.microsoft.com/office/drawing/2014/main" id="{8FB053AE-AC8C-8DAE-DD2F-DAED44BC7610}"/>
              </a:ext>
            </a:extLst>
          </p:cNvPr>
          <p:cNvSpPr txBox="1"/>
          <p:nvPr/>
        </p:nvSpPr>
        <p:spPr>
          <a:xfrm>
            <a:off x="9557897" y="7725915"/>
            <a:ext cx="1585239"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dirty="0">
                <a:solidFill>
                  <a:schemeClr val="tx1"/>
                </a:solidFill>
              </a:rPr>
              <a:t>Invest Cyprus</a:t>
            </a:r>
            <a:endPar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7" name="Subtitle here">
            <a:extLst>
              <a:ext uri="{FF2B5EF4-FFF2-40B4-BE49-F238E27FC236}">
                <a16:creationId xmlns:a16="http://schemas.microsoft.com/office/drawing/2014/main" id="{196C656D-56A6-D092-5C5A-1A528A4B8A40}"/>
              </a:ext>
            </a:extLst>
          </p:cNvPr>
          <p:cNvSpPr txBox="1"/>
          <p:nvPr/>
        </p:nvSpPr>
        <p:spPr>
          <a:xfrm>
            <a:off x="13028347" y="7988687"/>
            <a:ext cx="1798365"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ubtitle here">
            <a:extLst>
              <a:ext uri="{FF2B5EF4-FFF2-40B4-BE49-F238E27FC236}">
                <a16:creationId xmlns:a16="http://schemas.microsoft.com/office/drawing/2014/main" id="{479722F5-315F-E0F7-F7E2-A4082D2C4BF7}"/>
              </a:ext>
            </a:extLst>
          </p:cNvPr>
          <p:cNvSpPr txBox="1"/>
          <p:nvPr/>
        </p:nvSpPr>
        <p:spPr>
          <a:xfrm>
            <a:off x="14890135" y="7856593"/>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Εθνικοί Πόροι</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9" name="Subtitle here">
            <a:extLst>
              <a:ext uri="{FF2B5EF4-FFF2-40B4-BE49-F238E27FC236}">
                <a16:creationId xmlns:a16="http://schemas.microsoft.com/office/drawing/2014/main" id="{9411B9B6-4236-E684-4D04-D85E04A0D78B}"/>
              </a:ext>
            </a:extLst>
          </p:cNvPr>
          <p:cNvSpPr txBox="1"/>
          <p:nvPr/>
        </p:nvSpPr>
        <p:spPr>
          <a:xfrm>
            <a:off x="18669902" y="7931830"/>
            <a:ext cx="2094665"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Ενίσχυση Επενδύσεων</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55" name="Subtitle here">
            <a:extLst>
              <a:ext uri="{FF2B5EF4-FFF2-40B4-BE49-F238E27FC236}">
                <a16:creationId xmlns:a16="http://schemas.microsoft.com/office/drawing/2014/main" id="{813F21C2-55D4-D080-478C-5B92F63F5A30}"/>
              </a:ext>
            </a:extLst>
          </p:cNvPr>
          <p:cNvSpPr txBox="1"/>
          <p:nvPr/>
        </p:nvSpPr>
        <p:spPr>
          <a:xfrm>
            <a:off x="16793555" y="5084872"/>
            <a:ext cx="1831463" cy="127214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Ένδειξη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Κόστους</a:t>
            </a:r>
            <a:r>
              <a:rPr kumimoji="0" lang="en-US" sz="1800" i="0" u="none" strike="noStrike" kern="0" cap="none" spc="0" normalizeH="0" baseline="0" noProof="0" dirty="0">
                <a:ln>
                  <a:noFill/>
                </a:ln>
                <a:solidFill>
                  <a:schemeClr val="tx1"/>
                </a:solidFill>
                <a:effectLst/>
                <a:uLnTx/>
                <a:uFillTx/>
                <a:sym typeface="Arial" panose="020B0604020202020204"/>
              </a:rPr>
              <a:t> </a:t>
            </a:r>
            <a:r>
              <a:rPr lang="el-GR" sz="1800" i="0" spc="0" dirty="0">
                <a:solidFill>
                  <a:schemeClr val="tx1"/>
                </a:solidFill>
              </a:rPr>
              <a:t>(εκ. </a:t>
            </a:r>
            <a:r>
              <a:rPr kumimoji="0" lang="el-GR" sz="1800" i="0" u="none" strike="noStrike" kern="0" cap="none" spc="0" normalizeH="0" baseline="0" noProof="0" dirty="0">
                <a:ln>
                  <a:noFill/>
                </a:ln>
                <a:solidFill>
                  <a:schemeClr val="tx1"/>
                </a:solidFill>
                <a:effectLst/>
                <a:uLnTx/>
                <a:uFillTx/>
                <a:sym typeface="Arial" panose="020B0604020202020204"/>
              </a:rPr>
              <a:t>€)</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000" i="0" u="none" strike="noStrike" kern="0" cap="none" spc="0" normalizeH="0" baseline="0" noProof="0" dirty="0">
                <a:ln>
                  <a:noFill/>
                </a:ln>
                <a:solidFill>
                  <a:schemeClr val="tx1"/>
                </a:solidFill>
                <a:effectLst/>
                <a:uLnTx/>
                <a:uFillTx/>
                <a:sym typeface="Arial" panose="020B0604020202020204"/>
              </a:rPr>
              <a:t>(</a:t>
            </a:r>
            <a:r>
              <a:rPr kumimoji="0" lang="en-US" sz="2000" i="0" u="none" strike="noStrike" kern="0" cap="none" spc="0" normalizeH="0" baseline="0" noProof="0" dirty="0">
                <a:ln>
                  <a:noFill/>
                </a:ln>
                <a:solidFill>
                  <a:schemeClr val="tx1"/>
                </a:solidFill>
                <a:effectLst/>
                <a:uLnTx/>
                <a:uFillTx/>
                <a:sym typeface="Arial" panose="020B0604020202020204"/>
              </a:rPr>
              <a:t>1/2023-12/2024</a:t>
            </a:r>
            <a:r>
              <a:rPr kumimoji="0" lang="el-GR" sz="2000" i="0" u="none" strike="noStrike" kern="0" cap="none" spc="0" normalizeH="0" baseline="0" noProof="0" dirty="0">
                <a:ln>
                  <a:noFill/>
                </a:ln>
                <a:solidFill>
                  <a:schemeClr val="tx1"/>
                </a:solidFill>
                <a:effectLst/>
                <a:uLnTx/>
                <a:uFillTx/>
                <a:sym typeface="Arial" panose="020B0604020202020204"/>
              </a:rPr>
              <a:t>)</a:t>
            </a:r>
          </a:p>
        </p:txBody>
      </p:sp>
    </p:spTree>
    <p:extLst>
      <p:ext uri="{BB962C8B-B14F-4D97-AF65-F5344CB8AC3E}">
        <p14:creationId xmlns:p14="http://schemas.microsoft.com/office/powerpoint/2010/main" val="129722358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220453B8-D369-162B-60F8-FE5455423D10}"/>
              </a:ext>
            </a:extLst>
          </p:cNvPr>
          <p:cNvPicPr>
            <a:picLocks noChangeAspect="1"/>
          </p:cNvPicPr>
          <p:nvPr/>
        </p:nvPicPr>
        <p:blipFill>
          <a:blip r:embed="rId3"/>
          <a:stretch>
            <a:fillRect/>
          </a:stretch>
        </p:blipFill>
        <p:spPr>
          <a:xfrm>
            <a:off x="9654484" y="10542784"/>
            <a:ext cx="14214764" cy="3028739"/>
          </a:xfrm>
          <a:prstGeom prst="rect">
            <a:avLst/>
          </a:prstGeom>
          <a:ln w="12700">
            <a:miter lim="400000"/>
          </a:ln>
        </p:spPr>
      </p:pic>
      <p:sp>
        <p:nvSpPr>
          <p:cNvPr id="3" name="headline goes here goes here">
            <a:extLst>
              <a:ext uri="{FF2B5EF4-FFF2-40B4-BE49-F238E27FC236}">
                <a16:creationId xmlns:a16="http://schemas.microsoft.com/office/drawing/2014/main" id="{FF3E1363-6414-D94C-EA07-4ABB27CB9609}"/>
              </a:ext>
            </a:extLst>
          </p:cNvPr>
          <p:cNvSpPr txBox="1">
            <a:spLocks noGrp="1"/>
          </p:cNvSpPr>
          <p:nvPr>
            <p:ph type="title"/>
          </p:nvPr>
        </p:nvSpPr>
        <p:spPr>
          <a:xfrm>
            <a:off x="1079500" y="493713"/>
            <a:ext cx="18745200" cy="1006475"/>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5" name="Subtitle here">
            <a:extLst>
              <a:ext uri="{FF2B5EF4-FFF2-40B4-BE49-F238E27FC236}">
                <a16:creationId xmlns:a16="http://schemas.microsoft.com/office/drawing/2014/main" id="{D4C6F5C1-0B95-69DF-6C45-CE9C0E983EAD}"/>
              </a:ext>
            </a:extLst>
          </p:cNvPr>
          <p:cNvSpPr txBox="1"/>
          <p:nvPr/>
        </p:nvSpPr>
        <p:spPr>
          <a:xfrm>
            <a:off x="495555" y="2276754"/>
            <a:ext cx="22437597" cy="96436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342900" indent="-342900" algn="just">
              <a:buClr>
                <a:srgbClr val="2F7788"/>
              </a:buClr>
              <a:buSzPct val="120000"/>
              <a:buFont typeface="Arial" panose="020B0604020202020204" pitchFamily="34" charset="0"/>
              <a:buChar char="•"/>
            </a:pPr>
            <a:endParaRPr lang="el-GR" sz="3200" i="0" kern="0" spc="0" dirty="0">
              <a:solidFill>
                <a:srgbClr val="5E5E5E"/>
              </a:solidFill>
            </a:endParaRPr>
          </a:p>
          <a:p>
            <a:pPr marL="342900" indent="-342900" algn="just">
              <a:buClr>
                <a:srgbClr val="2F7788"/>
              </a:buClr>
              <a:buSzPct val="120000"/>
              <a:buFont typeface="Arial" panose="020B0604020202020204" pitchFamily="34" charset="0"/>
              <a:buChar char="•"/>
            </a:pPr>
            <a:endParaRPr lang="el-GR" sz="2400" i="0" kern="0" spc="0" dirty="0">
              <a:solidFill>
                <a:srgbClr val="5E5E5E"/>
              </a:solidFill>
            </a:endParaRPr>
          </a:p>
        </p:txBody>
      </p:sp>
      <p:graphicFrame>
        <p:nvGraphicFramePr>
          <p:cNvPr id="6" name="Table 5">
            <a:extLst>
              <a:ext uri="{FF2B5EF4-FFF2-40B4-BE49-F238E27FC236}">
                <a16:creationId xmlns:a16="http://schemas.microsoft.com/office/drawing/2014/main" id="{32C197A6-C49F-7B70-49CB-F5062F10809B}"/>
              </a:ext>
            </a:extLst>
          </p:cNvPr>
          <p:cNvGraphicFramePr>
            <a:graphicFrameLocks noGrp="1"/>
          </p:cNvGraphicFramePr>
          <p:nvPr>
            <p:extLst>
              <p:ext uri="{D42A27DB-BD31-4B8C-83A1-F6EECF244321}">
                <p14:modId xmlns:p14="http://schemas.microsoft.com/office/powerpoint/2010/main" val="874905673"/>
              </p:ext>
            </p:extLst>
          </p:nvPr>
        </p:nvGraphicFramePr>
        <p:xfrm>
          <a:off x="685801" y="4134566"/>
          <a:ext cx="23042881" cy="7513320"/>
        </p:xfrm>
        <a:graphic>
          <a:graphicData uri="http://schemas.openxmlformats.org/drawingml/2006/table">
            <a:tbl>
              <a:tblPr firstRow="1" bandRow="1">
                <a:tableStyleId>{5940675A-B579-460E-94D1-54222C63F5DA}</a:tableStyleId>
              </a:tblPr>
              <a:tblGrid>
                <a:gridCol w="17311847">
                  <a:extLst>
                    <a:ext uri="{9D8B030D-6E8A-4147-A177-3AD203B41FA5}">
                      <a16:colId xmlns:a16="http://schemas.microsoft.com/office/drawing/2014/main" val="2987662054"/>
                    </a:ext>
                  </a:extLst>
                </a:gridCol>
                <a:gridCol w="2865517">
                  <a:extLst>
                    <a:ext uri="{9D8B030D-6E8A-4147-A177-3AD203B41FA5}">
                      <a16:colId xmlns:a16="http://schemas.microsoft.com/office/drawing/2014/main" val="660872308"/>
                    </a:ext>
                  </a:extLst>
                </a:gridCol>
                <a:gridCol w="2865517">
                  <a:extLst>
                    <a:ext uri="{9D8B030D-6E8A-4147-A177-3AD203B41FA5}">
                      <a16:colId xmlns:a16="http://schemas.microsoft.com/office/drawing/2014/main" val="541297816"/>
                    </a:ext>
                  </a:extLst>
                </a:gridCol>
              </a:tblGrid>
              <a:tr h="370840">
                <a:tc>
                  <a:txBody>
                    <a:bodyPr/>
                    <a:lstStyle/>
                    <a:p>
                      <a:pPr algn="l"/>
                      <a:r>
                        <a:rPr lang="el-GR" sz="3500" b="1" dirty="0">
                          <a:solidFill>
                            <a:schemeClr val="bg1"/>
                          </a:solidFill>
                          <a:latin typeface="Arial" panose="020B0604020202020204" pitchFamily="34" charset="0"/>
                          <a:cs typeface="Arial" panose="020B0604020202020204" pitchFamily="34" charset="0"/>
                        </a:rPr>
                        <a:t>Όνομα Σχεδίου Επιχορήγησης (Ειδικές Μορφές Τουρισμού)</a:t>
                      </a:r>
                    </a:p>
                  </a:txBody>
                  <a:tcPr>
                    <a:solidFill>
                      <a:srgbClr val="2F7788"/>
                    </a:solidFill>
                  </a:tcPr>
                </a:tc>
                <a:tc>
                  <a:txBody>
                    <a:bodyPr/>
                    <a:lstStyle/>
                    <a:p>
                      <a:r>
                        <a:rPr lang="el-GR" sz="3500" b="1" dirty="0">
                          <a:solidFill>
                            <a:schemeClr val="bg1"/>
                          </a:solidFill>
                          <a:latin typeface="Arial" panose="020B0604020202020204" pitchFamily="34" charset="0"/>
                          <a:cs typeface="Arial" panose="020B0604020202020204" pitchFamily="34" charset="0"/>
                        </a:rPr>
                        <a:t>2023</a:t>
                      </a:r>
                    </a:p>
                  </a:txBody>
                  <a:tcPr>
                    <a:solidFill>
                      <a:srgbClr val="2F7788"/>
                    </a:solidFill>
                  </a:tcPr>
                </a:tc>
                <a:tc>
                  <a:txBody>
                    <a:bodyPr/>
                    <a:lstStyle/>
                    <a:p>
                      <a:r>
                        <a:rPr lang="el-GR" sz="3500" b="1" dirty="0">
                          <a:solidFill>
                            <a:schemeClr val="bg1"/>
                          </a:solidFill>
                          <a:latin typeface="Arial" panose="020B0604020202020204" pitchFamily="34" charset="0"/>
                          <a:cs typeface="Arial" panose="020B0604020202020204" pitchFamily="34" charset="0"/>
                        </a:rPr>
                        <a:t>2024</a:t>
                      </a:r>
                    </a:p>
                  </a:txBody>
                  <a:tcPr>
                    <a:solidFill>
                      <a:srgbClr val="2F7788"/>
                    </a:solidFill>
                  </a:tcPr>
                </a:tc>
                <a:extLst>
                  <a:ext uri="{0D108BD9-81ED-4DB2-BD59-A6C34878D82A}">
                    <a16:rowId xmlns:a16="http://schemas.microsoft.com/office/drawing/2014/main" val="3278231355"/>
                  </a:ext>
                </a:extLst>
              </a:tr>
              <a:tr h="370840">
                <a:tc>
                  <a:txBody>
                    <a:bodyPr/>
                    <a:lstStyle/>
                    <a:p>
                      <a:pPr algn="l"/>
                      <a:r>
                        <a:rPr lang="el-GR" sz="2800" i="0" kern="0" spc="0" dirty="0">
                          <a:solidFill>
                            <a:srgbClr val="5E5E5E"/>
                          </a:solidFill>
                          <a:latin typeface="Arial" panose="020B0604020202020204" pitchFamily="34" charset="0"/>
                          <a:cs typeface="Arial" panose="020B0604020202020204" pitchFamily="34" charset="0"/>
                        </a:rPr>
                        <a:t>Σχέδιο Επιχορήγησης για τη ψηφιακή μετάβαση </a:t>
                      </a:r>
                      <a:r>
                        <a:rPr lang="el-GR" sz="2800" i="0" kern="0" spc="0" dirty="0" err="1">
                          <a:solidFill>
                            <a:srgbClr val="5E5E5E"/>
                          </a:solidFill>
                          <a:latin typeface="Arial" panose="020B0604020202020204" pitchFamily="34" charset="0"/>
                          <a:cs typeface="Arial" panose="020B0604020202020204" pitchFamily="34" charset="0"/>
                        </a:rPr>
                        <a:t>παροχέων</a:t>
                      </a:r>
                      <a:r>
                        <a:rPr lang="el-GR" sz="2800" i="0" kern="0" spc="0" dirty="0">
                          <a:solidFill>
                            <a:srgbClr val="5E5E5E"/>
                          </a:solidFill>
                          <a:latin typeface="Arial" panose="020B0604020202020204" pitchFamily="34" charset="0"/>
                          <a:cs typeface="Arial" panose="020B0604020202020204" pitchFamily="34" charset="0"/>
                        </a:rPr>
                        <a:t> ειδικών μορφών Τουρισμού</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€100.000</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€100.000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8984441"/>
                  </a:ext>
                </a:extLst>
              </a:tr>
              <a:tr h="37084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l-GR" sz="2800" i="0" kern="0" spc="0" dirty="0">
                          <a:solidFill>
                            <a:srgbClr val="5E5E5E"/>
                          </a:solidFill>
                          <a:latin typeface="Arial" panose="020B0604020202020204" pitchFamily="34" charset="0"/>
                          <a:cs typeface="Arial" panose="020B0604020202020204" pitchFamily="34" charset="0"/>
                        </a:rPr>
                        <a:t>Σχέδιο Επιχορήγησης για τη βελτίωση υποδομών προσβασιμότητας, περιβαλλοντικής συνείδησης και δημιουργίας / αναβάθμισης υποδομών ειδικών ενδιαφερόντων</a:t>
                      </a: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€200.000</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€200.000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2400244"/>
                  </a:ext>
                </a:extLst>
              </a:tr>
              <a:tr h="370840">
                <a:tc>
                  <a:txBody>
                    <a:bodyPr/>
                    <a:lstStyle/>
                    <a:p>
                      <a:pPr algn="l"/>
                      <a:r>
                        <a:rPr lang="el-GR" sz="2800" i="0" kern="0" spc="0" dirty="0">
                          <a:solidFill>
                            <a:srgbClr val="5E5E5E"/>
                          </a:solidFill>
                          <a:latin typeface="Arial" panose="020B0604020202020204" pitchFamily="34" charset="0"/>
                          <a:cs typeface="Arial" panose="020B0604020202020204" pitchFamily="34" charset="0"/>
                        </a:rPr>
                        <a:t>Σχέδιο Επιχορήγησης ξένων αθλητικών ομάδων, ομίλων, συνδέσμων και ομοσπονδιών για </a:t>
                      </a:r>
                      <a:r>
                        <a:rPr lang="el-GR" sz="2800" i="0" spc="0" dirty="0">
                          <a:solidFill>
                            <a:srgbClr val="5E5E5E"/>
                          </a:solidFill>
                          <a:latin typeface="Arial" panose="020B0604020202020204" pitchFamily="34" charset="0"/>
                          <a:cs typeface="Arial" panose="020B0604020202020204" pitchFamily="34" charset="0"/>
                        </a:rPr>
                        <a:t> προπόνηση και προετοιμασία στην Κύπρο</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€200.000</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€300.000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73303426"/>
                  </a:ext>
                </a:extLst>
              </a:tr>
              <a:tr h="37084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l-GR" sz="2800" i="0" spc="0" dirty="0">
                          <a:solidFill>
                            <a:srgbClr val="5E5E5E"/>
                          </a:solidFill>
                          <a:latin typeface="Arial" panose="020B0604020202020204" pitchFamily="34" charset="0"/>
                          <a:cs typeface="Arial" panose="020B0604020202020204" pitchFamily="34" charset="0"/>
                        </a:rPr>
                        <a:t>Σχέδιο Επιχορήγησης για τη διοργάνωση </a:t>
                      </a:r>
                      <a:r>
                        <a:rPr lang="el-GR" sz="2800" i="0" kern="0" spc="0" dirty="0">
                          <a:solidFill>
                            <a:srgbClr val="5E5E5E"/>
                          </a:solidFill>
                          <a:latin typeface="Arial" panose="020B0604020202020204" pitchFamily="34" charset="0"/>
                          <a:cs typeface="Arial" panose="020B0604020202020204" pitchFamily="34" charset="0"/>
                        </a:rPr>
                        <a:t>διε</a:t>
                      </a:r>
                      <a:r>
                        <a:rPr lang="el-GR" sz="2800" i="0" spc="0" dirty="0">
                          <a:solidFill>
                            <a:srgbClr val="5E5E5E"/>
                          </a:solidFill>
                          <a:latin typeface="Arial" panose="020B0604020202020204" pitchFamily="34" charset="0"/>
                          <a:cs typeface="Arial" panose="020B0604020202020204" pitchFamily="34" charset="0"/>
                        </a:rPr>
                        <a:t>θνών αθλητικών εκδηλώσεων στην Κύπρο</a:t>
                      </a: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€300.000</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€300.000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0671127"/>
                  </a:ext>
                </a:extLst>
              </a:tr>
              <a:tr h="370840">
                <a:tc>
                  <a:txBody>
                    <a:bodyPr/>
                    <a:lstStyle/>
                    <a:p>
                      <a:pPr algn="l"/>
                      <a:r>
                        <a:rPr lang="el-GR" sz="2800" i="0" kern="0" spc="0" dirty="0">
                          <a:solidFill>
                            <a:srgbClr val="5E5E5E"/>
                          </a:solidFill>
                          <a:latin typeface="Arial" panose="020B0604020202020204" pitchFamily="34" charset="0"/>
                          <a:cs typeface="Arial" panose="020B0604020202020204" pitchFamily="34" charset="0"/>
                        </a:rPr>
                        <a:t>Σχέδιο Επιχορήγησης (α) για την οργάνωση συνεδρίων/ συναντήσεων, (β) για την πραγματοποίηση </a:t>
                      </a:r>
                      <a:r>
                        <a:rPr lang="el-GR" sz="2800" i="0" kern="0" spc="0" dirty="0" err="1">
                          <a:solidFill>
                            <a:srgbClr val="5E5E5E"/>
                          </a:solidFill>
                          <a:latin typeface="Arial" panose="020B0604020202020204" pitchFamily="34" charset="0"/>
                          <a:cs typeface="Arial" panose="020B0604020202020204" pitchFamily="34" charset="0"/>
                        </a:rPr>
                        <a:t>ταξιδίων</a:t>
                      </a:r>
                      <a:r>
                        <a:rPr lang="el-GR" sz="2800" i="0" kern="0" spc="0" dirty="0">
                          <a:solidFill>
                            <a:srgbClr val="5E5E5E"/>
                          </a:solidFill>
                          <a:latin typeface="Arial" panose="020B0604020202020204" pitchFamily="34" charset="0"/>
                          <a:cs typeface="Arial" panose="020B0604020202020204" pitchFamily="34" charset="0"/>
                        </a:rPr>
                        <a:t> κινήτρων και (γ) για εκδηλώσεις λανσαρίσματος προϊόντων στην Κύπρο</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€200.000</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€100.000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65204525"/>
                  </a:ext>
                </a:extLst>
              </a:tr>
              <a:tr h="585053">
                <a:tc>
                  <a:txBody>
                    <a:bodyPr/>
                    <a:lstStyle/>
                    <a:p>
                      <a:pPr algn="l"/>
                      <a:r>
                        <a:rPr lang="el-GR" sz="2800" i="0" kern="0" spc="0" dirty="0">
                          <a:solidFill>
                            <a:srgbClr val="5E5E5E"/>
                          </a:solidFill>
                          <a:latin typeface="Arial" panose="020B0604020202020204" pitchFamily="34" charset="0"/>
                          <a:cs typeface="Arial" panose="020B0604020202020204" pitchFamily="34" charset="0"/>
                        </a:rPr>
                        <a:t>Σχέδιο Επιχορήγησης εκδηλώσεων που αφορούν στην προώθηση της </a:t>
                      </a:r>
                      <a:r>
                        <a:rPr lang="el-GR" sz="2800" i="0" kern="0" spc="0" dirty="0" err="1">
                          <a:solidFill>
                            <a:srgbClr val="5E5E5E"/>
                          </a:solidFill>
                          <a:latin typeface="Arial" panose="020B0604020202020204" pitchFamily="34" charset="0"/>
                          <a:cs typeface="Arial" panose="020B0604020202020204" pitchFamily="34" charset="0"/>
                        </a:rPr>
                        <a:t>ο</a:t>
                      </a:r>
                      <a:r>
                        <a:rPr lang="el-GR" sz="2800" i="0" spc="0" dirty="0" err="1">
                          <a:solidFill>
                            <a:srgbClr val="5E5E5E"/>
                          </a:solidFill>
                          <a:latin typeface="Arial" panose="020B0604020202020204" pitchFamily="34" charset="0"/>
                          <a:cs typeface="Arial" panose="020B0604020202020204" pitchFamily="34" charset="0"/>
                        </a:rPr>
                        <a:t>ινογαστρονομίας</a:t>
                      </a:r>
                      <a:r>
                        <a:rPr lang="el-GR" sz="2800" i="0" spc="0" dirty="0">
                          <a:solidFill>
                            <a:srgbClr val="5E5E5E"/>
                          </a:solidFill>
                          <a:latin typeface="Arial" panose="020B0604020202020204" pitchFamily="34" charset="0"/>
                          <a:cs typeface="Arial" panose="020B0604020202020204" pitchFamily="34" charset="0"/>
                        </a:rPr>
                        <a:t> και των Τοπικών Προϊόντων που διοργανώνονται στην Κύπρο</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€100.000</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€100.000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10196976"/>
                  </a:ext>
                </a:extLst>
              </a:tr>
              <a:tr h="370840">
                <a:tc>
                  <a:txBody>
                    <a:bodyPr/>
                    <a:lstStyle/>
                    <a:p>
                      <a:pPr algn="l"/>
                      <a:r>
                        <a:rPr lang="el-GR" sz="2800" i="0" kern="0" spc="0" dirty="0">
                          <a:solidFill>
                            <a:srgbClr val="5E5E5E"/>
                          </a:solidFill>
                          <a:latin typeface="Arial" panose="020B0604020202020204" pitchFamily="34" charset="0"/>
                          <a:cs typeface="Arial" panose="020B0604020202020204" pitchFamily="34" charset="0"/>
                        </a:rPr>
                        <a:t>Σχέδιο </a:t>
                      </a:r>
                      <a:r>
                        <a:rPr lang="el-GR" sz="2800" i="0" spc="0" dirty="0">
                          <a:solidFill>
                            <a:srgbClr val="5E5E5E"/>
                          </a:solidFill>
                          <a:latin typeface="Arial" panose="020B0604020202020204" pitchFamily="34" charset="0"/>
                          <a:cs typeface="Arial" panose="020B0604020202020204" pitchFamily="34" charset="0"/>
                        </a:rPr>
                        <a:t>Επιχορήγησης για την πιστοποίηση παροχών υπηρεσιών καταδύσεων αναψυχής</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€25.000</a:t>
                      </a:r>
                      <a:endParaRPr lang="el-GR" sz="2800" dirty="0">
                        <a:latin typeface="Arial" panose="020B0604020202020204" pitchFamily="34" charset="0"/>
                        <a:cs typeface="Arial" panose="020B0604020202020204" pitchFamily="34" charset="0"/>
                      </a:endParaRPr>
                    </a:p>
                  </a:txBody>
                  <a:tcPr/>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l-GR" sz="2800" i="0" kern="0" spc="0" dirty="0">
                          <a:solidFill>
                            <a:srgbClr val="5E5E5E"/>
                          </a:solidFill>
                          <a:latin typeface="Arial" panose="020B0604020202020204" pitchFamily="34" charset="0"/>
                          <a:cs typeface="Arial" panose="020B0604020202020204" pitchFamily="34" charset="0"/>
                        </a:rPr>
                        <a:t>€20.000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99120974"/>
                  </a:ext>
                </a:extLst>
              </a:tr>
              <a:tr h="370840">
                <a:tc>
                  <a:txBody>
                    <a:bodyPr/>
                    <a:lstStyle/>
                    <a:p>
                      <a:pPr algn="l"/>
                      <a:r>
                        <a:rPr lang="el-GR" sz="2800" i="0" kern="0" spc="0" dirty="0">
                          <a:solidFill>
                            <a:srgbClr val="5E5E5E"/>
                          </a:solidFill>
                          <a:latin typeface="Arial" panose="020B0604020202020204" pitchFamily="34" charset="0"/>
                          <a:cs typeface="Arial" panose="020B0604020202020204" pitchFamily="34" charset="0"/>
                        </a:rPr>
                        <a:t>Σχέδιο </a:t>
                      </a:r>
                      <a:r>
                        <a:rPr lang="el-GR" sz="2800" i="0" spc="0" dirty="0">
                          <a:solidFill>
                            <a:srgbClr val="5E5E5E"/>
                          </a:solidFill>
                          <a:latin typeface="Arial" panose="020B0604020202020204" pitchFamily="34" charset="0"/>
                          <a:cs typeface="Arial" panose="020B0604020202020204" pitchFamily="34" charset="0"/>
                        </a:rPr>
                        <a:t>Επιχορηγήσεων</a:t>
                      </a:r>
                      <a:r>
                        <a:rPr lang="el-GR" sz="2800" i="0" kern="0" spc="0" dirty="0">
                          <a:solidFill>
                            <a:srgbClr val="5E5E5E"/>
                          </a:solidFill>
                          <a:latin typeface="Arial" panose="020B0604020202020204" pitchFamily="34" charset="0"/>
                          <a:cs typeface="Arial" panose="020B0604020202020204" pitchFamily="34" charset="0"/>
                        </a:rPr>
                        <a:t> για τη φιλοξενία κρουαζιερόπλοιών στην Κύπρο</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a:t>
                      </a:r>
                      <a:r>
                        <a:rPr lang="en-US" sz="2800" i="0" kern="0" spc="0" dirty="0">
                          <a:solidFill>
                            <a:srgbClr val="5E5E5E"/>
                          </a:solidFill>
                          <a:latin typeface="Arial" panose="020B0604020202020204" pitchFamily="34" charset="0"/>
                          <a:cs typeface="Arial" panose="020B0604020202020204" pitchFamily="34" charset="0"/>
                        </a:rPr>
                        <a:t>25</a:t>
                      </a:r>
                      <a:r>
                        <a:rPr lang="el-GR" sz="2800" i="0" kern="0" spc="0" dirty="0">
                          <a:solidFill>
                            <a:srgbClr val="5E5E5E"/>
                          </a:solidFill>
                          <a:latin typeface="Arial" panose="020B0604020202020204" pitchFamily="34" charset="0"/>
                          <a:cs typeface="Arial" panose="020B0604020202020204" pitchFamily="34" charset="0"/>
                        </a:rPr>
                        <a:t>.000</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a:t>
                      </a:r>
                      <a:r>
                        <a:rPr lang="en-US" sz="2800" i="0" kern="0" spc="0" dirty="0">
                          <a:solidFill>
                            <a:srgbClr val="5E5E5E"/>
                          </a:solidFill>
                          <a:latin typeface="Arial" panose="020B0604020202020204" pitchFamily="34" charset="0"/>
                          <a:cs typeface="Arial" panose="020B0604020202020204" pitchFamily="34" charset="0"/>
                        </a:rPr>
                        <a:t>20</a:t>
                      </a:r>
                      <a:r>
                        <a:rPr lang="el-GR" sz="2800" i="0" kern="0" spc="0" dirty="0">
                          <a:solidFill>
                            <a:srgbClr val="5E5E5E"/>
                          </a:solidFill>
                          <a:latin typeface="Arial" panose="020B0604020202020204" pitchFamily="34" charset="0"/>
                          <a:cs typeface="Arial" panose="020B0604020202020204" pitchFamily="34" charset="0"/>
                        </a:rPr>
                        <a:t>.000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08695561"/>
                  </a:ext>
                </a:extLst>
              </a:tr>
              <a:tr h="370840">
                <a:tc>
                  <a:txBody>
                    <a:bodyPr/>
                    <a:lstStyle/>
                    <a:p>
                      <a:pPr algn="l"/>
                      <a:r>
                        <a:rPr lang="el-GR" sz="2800" i="0" spc="0" dirty="0">
                          <a:solidFill>
                            <a:srgbClr val="5E5E5E"/>
                          </a:solidFill>
                          <a:latin typeface="Arial" panose="020B0604020202020204" pitchFamily="34" charset="0"/>
                          <a:cs typeface="Arial" panose="020B0604020202020204" pitchFamily="34" charset="0"/>
                        </a:rPr>
                        <a:t>Σχέδιο Επιχορήγησης Χριστουγεννιάτικων Χωριών</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€400.000</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€500.000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765574"/>
                  </a:ext>
                </a:extLst>
              </a:tr>
              <a:tr h="370840">
                <a:tc>
                  <a:txBody>
                    <a:bodyPr/>
                    <a:lstStyle/>
                    <a:p>
                      <a:pPr algn="l"/>
                      <a:r>
                        <a:rPr lang="el-GR" sz="2800" i="0" spc="0" dirty="0">
                          <a:solidFill>
                            <a:srgbClr val="5E5E5E"/>
                          </a:solidFill>
                          <a:latin typeface="Arial" panose="020B0604020202020204" pitchFamily="34" charset="0"/>
                          <a:cs typeface="Arial" panose="020B0604020202020204" pitchFamily="34" charset="0"/>
                        </a:rPr>
                        <a:t>Σχέδιο Επιχορήγησης επισκέψιμων εργαστηρίων χειροτεχνίας και </a:t>
                      </a:r>
                      <a:r>
                        <a:rPr lang="el-GR" sz="2800" i="0" spc="0" dirty="0" err="1">
                          <a:solidFill>
                            <a:srgbClr val="5E5E5E"/>
                          </a:solidFill>
                          <a:latin typeface="Arial" panose="020B0604020202020204" pitchFamily="34" charset="0"/>
                          <a:cs typeface="Arial" panose="020B0604020202020204" pitchFamily="34" charset="0"/>
                        </a:rPr>
                        <a:t>οινογαστρονομίας</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€250.000</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€250.000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0884546"/>
                  </a:ext>
                </a:extLst>
              </a:tr>
            </a:tbl>
          </a:graphicData>
        </a:graphic>
      </p:graphicFrame>
      <p:graphicFrame>
        <p:nvGraphicFramePr>
          <p:cNvPr id="8" name="Table 7">
            <a:extLst>
              <a:ext uri="{FF2B5EF4-FFF2-40B4-BE49-F238E27FC236}">
                <a16:creationId xmlns:a16="http://schemas.microsoft.com/office/drawing/2014/main" id="{437353A6-C849-3ACA-5B23-295FF3D68A25}"/>
              </a:ext>
            </a:extLst>
          </p:cNvPr>
          <p:cNvGraphicFramePr>
            <a:graphicFrameLocks noGrp="1"/>
          </p:cNvGraphicFramePr>
          <p:nvPr>
            <p:extLst>
              <p:ext uri="{D42A27DB-BD31-4B8C-83A1-F6EECF244321}">
                <p14:modId xmlns:p14="http://schemas.microsoft.com/office/powerpoint/2010/main" val="2780131864"/>
              </p:ext>
            </p:extLst>
          </p:nvPr>
        </p:nvGraphicFramePr>
        <p:xfrm>
          <a:off x="685801" y="1528526"/>
          <a:ext cx="23042881" cy="2087880"/>
        </p:xfrm>
        <a:graphic>
          <a:graphicData uri="http://schemas.openxmlformats.org/drawingml/2006/table">
            <a:tbl>
              <a:tblPr firstRow="1" bandRow="1">
                <a:tableStyleId>{5940675A-B579-460E-94D1-54222C63F5DA}</a:tableStyleId>
              </a:tblPr>
              <a:tblGrid>
                <a:gridCol w="17311847">
                  <a:extLst>
                    <a:ext uri="{9D8B030D-6E8A-4147-A177-3AD203B41FA5}">
                      <a16:colId xmlns:a16="http://schemas.microsoft.com/office/drawing/2014/main" val="2987662054"/>
                    </a:ext>
                  </a:extLst>
                </a:gridCol>
                <a:gridCol w="2865517">
                  <a:extLst>
                    <a:ext uri="{9D8B030D-6E8A-4147-A177-3AD203B41FA5}">
                      <a16:colId xmlns:a16="http://schemas.microsoft.com/office/drawing/2014/main" val="660872308"/>
                    </a:ext>
                  </a:extLst>
                </a:gridCol>
                <a:gridCol w="2865517">
                  <a:extLst>
                    <a:ext uri="{9D8B030D-6E8A-4147-A177-3AD203B41FA5}">
                      <a16:colId xmlns:a16="http://schemas.microsoft.com/office/drawing/2014/main" val="541297816"/>
                    </a:ext>
                  </a:extLst>
                </a:gridCol>
              </a:tblGrid>
              <a:tr h="370840">
                <a:tc>
                  <a:txBody>
                    <a:bodyPr/>
                    <a:lstStyle/>
                    <a:p>
                      <a:pPr algn="l"/>
                      <a:r>
                        <a:rPr lang="el-GR" sz="3500" b="1" dirty="0">
                          <a:solidFill>
                            <a:schemeClr val="bg1"/>
                          </a:solidFill>
                          <a:latin typeface="Arial" panose="020B0604020202020204" pitchFamily="34" charset="0"/>
                          <a:cs typeface="Arial" panose="020B0604020202020204" pitchFamily="34" charset="0"/>
                        </a:rPr>
                        <a:t>Όνομα Σχεδίου Επιχορήγησης (Γενικά)</a:t>
                      </a:r>
                    </a:p>
                  </a:txBody>
                  <a:tcPr>
                    <a:solidFill>
                      <a:srgbClr val="2F7788"/>
                    </a:solidFill>
                  </a:tcPr>
                </a:tc>
                <a:tc>
                  <a:txBody>
                    <a:bodyPr/>
                    <a:lstStyle/>
                    <a:p>
                      <a:r>
                        <a:rPr lang="el-GR" sz="3500" b="1" dirty="0">
                          <a:solidFill>
                            <a:schemeClr val="bg1"/>
                          </a:solidFill>
                          <a:latin typeface="Arial" panose="020B0604020202020204" pitchFamily="34" charset="0"/>
                          <a:cs typeface="Arial" panose="020B0604020202020204" pitchFamily="34" charset="0"/>
                        </a:rPr>
                        <a:t>2023</a:t>
                      </a:r>
                    </a:p>
                  </a:txBody>
                  <a:tcPr>
                    <a:solidFill>
                      <a:srgbClr val="2F7788"/>
                    </a:solidFill>
                  </a:tcPr>
                </a:tc>
                <a:tc>
                  <a:txBody>
                    <a:bodyPr/>
                    <a:lstStyle/>
                    <a:p>
                      <a:r>
                        <a:rPr lang="el-GR" sz="3500" b="1" dirty="0">
                          <a:solidFill>
                            <a:schemeClr val="bg1"/>
                          </a:solidFill>
                          <a:latin typeface="Arial" panose="020B0604020202020204" pitchFamily="34" charset="0"/>
                          <a:cs typeface="Arial" panose="020B0604020202020204" pitchFamily="34" charset="0"/>
                        </a:rPr>
                        <a:t>2024</a:t>
                      </a:r>
                    </a:p>
                  </a:txBody>
                  <a:tcPr>
                    <a:solidFill>
                      <a:srgbClr val="2F7788"/>
                    </a:solidFill>
                  </a:tcPr>
                </a:tc>
                <a:extLst>
                  <a:ext uri="{0D108BD9-81ED-4DB2-BD59-A6C34878D82A}">
                    <a16:rowId xmlns:a16="http://schemas.microsoft.com/office/drawing/2014/main" val="3278231355"/>
                  </a:ext>
                </a:extLst>
              </a:tr>
              <a:tr h="370840">
                <a:tc>
                  <a:txBody>
                    <a:bodyPr/>
                    <a:lstStyle/>
                    <a:p>
                      <a:pPr algn="l"/>
                      <a:r>
                        <a:rPr lang="el-GR" sz="2800" i="0" kern="0" spc="0" dirty="0">
                          <a:solidFill>
                            <a:srgbClr val="5E5E5E"/>
                          </a:solidFill>
                          <a:latin typeface="Arial" panose="020B0604020202020204" pitchFamily="34" charset="0"/>
                          <a:cs typeface="Arial" panose="020B0604020202020204" pitchFamily="34" charset="0"/>
                        </a:rPr>
                        <a:t>Σχέδιο Επιχορήγησης για Ενθάρρυνση Έργων για την Ποιοτική και Αισθητική Αναβάθμιση των Παραλιών</a:t>
                      </a: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€250.000</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€250.000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8984441"/>
                  </a:ext>
                </a:extLst>
              </a:tr>
              <a:tr h="37084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l-GR" sz="2800" i="0" kern="0" spc="0" dirty="0">
                          <a:solidFill>
                            <a:srgbClr val="5E5E5E"/>
                          </a:solidFill>
                          <a:latin typeface="Arial" panose="020B0604020202020204" pitchFamily="34" charset="0"/>
                          <a:cs typeface="Arial" panose="020B0604020202020204" pitchFamily="34" charset="0"/>
                        </a:rPr>
                        <a:t>Σχέδιο Επιχορήγησης για τη συμμετοχή σε προγράμματα εκπαίδευσης του Παγκόσμιου Οργανισμού Τουρισμού (UNWTO)</a:t>
                      </a:r>
                    </a:p>
                  </a:txBody>
                  <a:tcPr/>
                </a:tc>
                <a:tc>
                  <a:txBody>
                    <a:bodyPr/>
                    <a:lstStyle/>
                    <a:p>
                      <a:r>
                        <a:rPr lang="el-GR" sz="2800" dirty="0">
                          <a:latin typeface="Arial" panose="020B0604020202020204" pitchFamily="34" charset="0"/>
                          <a:cs typeface="Arial" panose="020B0604020202020204" pitchFamily="34" charset="0"/>
                        </a:rPr>
                        <a:t>-</a:t>
                      </a: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€1.000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2400244"/>
                  </a:ext>
                </a:extLst>
              </a:tr>
            </a:tbl>
          </a:graphicData>
        </a:graphic>
      </p:graphicFrame>
      <p:sp>
        <p:nvSpPr>
          <p:cNvPr id="4" name="Slide Number Placeholder 3"/>
          <p:cNvSpPr>
            <a:spLocks noGrp="1"/>
          </p:cNvSpPr>
          <p:nvPr>
            <p:ph type="sldNum" sz="quarter" idx="2"/>
          </p:nvPr>
        </p:nvSpPr>
        <p:spPr/>
        <p:txBody>
          <a:bodyPr/>
          <a:lstStyle/>
          <a:p>
            <a:fld id="{86CB4B4D-7CA3-9044-876B-883B54F8677D}" type="slidenum">
              <a:rPr lang="el-GR" smtClean="0"/>
              <a:t>28</a:t>
            </a:fld>
            <a:endParaRPr lang="el-GR"/>
          </a:p>
        </p:txBody>
      </p:sp>
      <p:sp>
        <p:nvSpPr>
          <p:cNvPr id="9" name="ΥΠΟΥΡΓΕΙΟ ΟΙΚΟΝΟΜΙΚΩΝ">
            <a:extLst>
              <a:ext uri="{FF2B5EF4-FFF2-40B4-BE49-F238E27FC236}">
                <a16:creationId xmlns:a16="http://schemas.microsoft.com/office/drawing/2014/main" id="{65AE965D-60BB-4625-8566-B0C3B8CC9363}"/>
              </a:ext>
            </a:extLst>
          </p:cNvPr>
          <p:cNvSpPr txBox="1">
            <a:spLocks/>
          </p:cNvSpPr>
          <p:nvPr/>
        </p:nvSpPr>
        <p:spPr>
          <a:xfrm>
            <a:off x="11959031" y="12385656"/>
            <a:ext cx="9605670" cy="613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a:p>
            <a:pPr hangingPunct="1"/>
            <a:endParaRPr lang="el-GR" dirty="0"/>
          </a:p>
        </p:txBody>
      </p:sp>
    </p:spTree>
    <p:extLst>
      <p:ext uri="{BB962C8B-B14F-4D97-AF65-F5344CB8AC3E}">
        <p14:creationId xmlns:p14="http://schemas.microsoft.com/office/powerpoint/2010/main" val="379919069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line goes here goes here">
            <a:extLst>
              <a:ext uri="{FF2B5EF4-FFF2-40B4-BE49-F238E27FC236}">
                <a16:creationId xmlns:a16="http://schemas.microsoft.com/office/drawing/2014/main" id="{FF3E1363-6414-D94C-EA07-4ABB27CB9609}"/>
              </a:ext>
            </a:extLst>
          </p:cNvPr>
          <p:cNvSpPr txBox="1">
            <a:spLocks noGrp="1"/>
          </p:cNvSpPr>
          <p:nvPr>
            <p:ph type="title"/>
          </p:nvPr>
        </p:nvSpPr>
        <p:spPr>
          <a:xfrm>
            <a:off x="1079500" y="493713"/>
            <a:ext cx="18745200" cy="1006475"/>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5" name="Subtitle here">
            <a:extLst>
              <a:ext uri="{FF2B5EF4-FFF2-40B4-BE49-F238E27FC236}">
                <a16:creationId xmlns:a16="http://schemas.microsoft.com/office/drawing/2014/main" id="{D4C6F5C1-0B95-69DF-6C45-CE9C0E983EAD}"/>
              </a:ext>
            </a:extLst>
          </p:cNvPr>
          <p:cNvSpPr txBox="1"/>
          <p:nvPr/>
        </p:nvSpPr>
        <p:spPr>
          <a:xfrm>
            <a:off x="495555" y="2276754"/>
            <a:ext cx="22437597" cy="96436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342900" indent="-342900" algn="just">
              <a:buClr>
                <a:srgbClr val="2F7788"/>
              </a:buClr>
              <a:buSzPct val="120000"/>
              <a:buFont typeface="Arial" panose="020B0604020202020204" pitchFamily="34" charset="0"/>
              <a:buChar char="•"/>
            </a:pPr>
            <a:endParaRPr lang="el-GR" sz="3200" i="0" kern="0" spc="0" dirty="0">
              <a:solidFill>
                <a:srgbClr val="5E5E5E"/>
              </a:solidFill>
            </a:endParaRPr>
          </a:p>
          <a:p>
            <a:pPr marL="342900" indent="-342900" algn="just">
              <a:buClr>
                <a:srgbClr val="2F7788"/>
              </a:buClr>
              <a:buSzPct val="120000"/>
              <a:buFont typeface="Arial" panose="020B0604020202020204" pitchFamily="34" charset="0"/>
              <a:buChar char="•"/>
            </a:pPr>
            <a:endParaRPr lang="el-GR" sz="2400" i="0" kern="0" spc="0" dirty="0">
              <a:solidFill>
                <a:srgbClr val="5E5E5E"/>
              </a:solidFill>
            </a:endParaRPr>
          </a:p>
        </p:txBody>
      </p:sp>
      <p:graphicFrame>
        <p:nvGraphicFramePr>
          <p:cNvPr id="8" name="Table 7">
            <a:extLst>
              <a:ext uri="{FF2B5EF4-FFF2-40B4-BE49-F238E27FC236}">
                <a16:creationId xmlns:a16="http://schemas.microsoft.com/office/drawing/2014/main" id="{437353A6-C849-3ACA-5B23-295FF3D68A25}"/>
              </a:ext>
            </a:extLst>
          </p:cNvPr>
          <p:cNvGraphicFramePr>
            <a:graphicFrameLocks noGrp="1"/>
          </p:cNvGraphicFramePr>
          <p:nvPr>
            <p:extLst>
              <p:ext uri="{D42A27DB-BD31-4B8C-83A1-F6EECF244321}">
                <p14:modId xmlns:p14="http://schemas.microsoft.com/office/powerpoint/2010/main" val="1549863594"/>
              </p:ext>
            </p:extLst>
          </p:nvPr>
        </p:nvGraphicFramePr>
        <p:xfrm>
          <a:off x="685801" y="1528526"/>
          <a:ext cx="23042881" cy="5257800"/>
        </p:xfrm>
        <a:graphic>
          <a:graphicData uri="http://schemas.openxmlformats.org/drawingml/2006/table">
            <a:tbl>
              <a:tblPr firstRow="1" bandRow="1">
                <a:tableStyleId>{5940675A-B579-460E-94D1-54222C63F5DA}</a:tableStyleId>
              </a:tblPr>
              <a:tblGrid>
                <a:gridCol w="17311847">
                  <a:extLst>
                    <a:ext uri="{9D8B030D-6E8A-4147-A177-3AD203B41FA5}">
                      <a16:colId xmlns:a16="http://schemas.microsoft.com/office/drawing/2014/main" val="2987662054"/>
                    </a:ext>
                  </a:extLst>
                </a:gridCol>
                <a:gridCol w="2865517">
                  <a:extLst>
                    <a:ext uri="{9D8B030D-6E8A-4147-A177-3AD203B41FA5}">
                      <a16:colId xmlns:a16="http://schemas.microsoft.com/office/drawing/2014/main" val="660872308"/>
                    </a:ext>
                  </a:extLst>
                </a:gridCol>
                <a:gridCol w="2865517">
                  <a:extLst>
                    <a:ext uri="{9D8B030D-6E8A-4147-A177-3AD203B41FA5}">
                      <a16:colId xmlns:a16="http://schemas.microsoft.com/office/drawing/2014/main" val="541297816"/>
                    </a:ext>
                  </a:extLst>
                </a:gridCol>
              </a:tblGrid>
              <a:tr h="370840">
                <a:tc>
                  <a:txBody>
                    <a:bodyPr/>
                    <a:lstStyle/>
                    <a:p>
                      <a:pPr algn="l"/>
                      <a:r>
                        <a:rPr lang="el-GR" sz="3500" b="1" dirty="0">
                          <a:solidFill>
                            <a:schemeClr val="bg1"/>
                          </a:solidFill>
                          <a:latin typeface="Arial" panose="020B0604020202020204" pitchFamily="34" charset="0"/>
                          <a:cs typeface="Arial" panose="020B0604020202020204" pitchFamily="34" charset="0"/>
                        </a:rPr>
                        <a:t>Όνομα Σχεδίου Χορηγιών (Σχέδια Ταμείου Ανάκαμψης και Ανθεκτικότητας)</a:t>
                      </a:r>
                    </a:p>
                  </a:txBody>
                  <a:tcPr>
                    <a:solidFill>
                      <a:srgbClr val="2F7788"/>
                    </a:solidFill>
                  </a:tcPr>
                </a:tc>
                <a:tc>
                  <a:txBody>
                    <a:bodyPr/>
                    <a:lstStyle/>
                    <a:p>
                      <a:r>
                        <a:rPr lang="el-GR" sz="3500" b="1" dirty="0">
                          <a:solidFill>
                            <a:schemeClr val="bg1"/>
                          </a:solidFill>
                          <a:latin typeface="Arial" panose="020B0604020202020204" pitchFamily="34" charset="0"/>
                          <a:cs typeface="Arial" panose="020B0604020202020204" pitchFamily="34" charset="0"/>
                        </a:rPr>
                        <a:t>2023</a:t>
                      </a:r>
                    </a:p>
                  </a:txBody>
                  <a:tcPr>
                    <a:solidFill>
                      <a:srgbClr val="2F7788"/>
                    </a:solidFill>
                  </a:tcPr>
                </a:tc>
                <a:tc>
                  <a:txBody>
                    <a:bodyPr/>
                    <a:lstStyle/>
                    <a:p>
                      <a:r>
                        <a:rPr lang="el-GR" sz="3500" b="1" dirty="0">
                          <a:solidFill>
                            <a:schemeClr val="bg1"/>
                          </a:solidFill>
                          <a:latin typeface="Arial" panose="020B0604020202020204" pitchFamily="34" charset="0"/>
                          <a:cs typeface="Arial" panose="020B0604020202020204" pitchFamily="34" charset="0"/>
                        </a:rPr>
                        <a:t>2024</a:t>
                      </a:r>
                    </a:p>
                  </a:txBody>
                  <a:tcPr>
                    <a:solidFill>
                      <a:srgbClr val="2F7788"/>
                    </a:solidFill>
                  </a:tcPr>
                </a:tc>
                <a:extLst>
                  <a:ext uri="{0D108BD9-81ED-4DB2-BD59-A6C34878D82A}">
                    <a16:rowId xmlns:a16="http://schemas.microsoft.com/office/drawing/2014/main" val="3278231355"/>
                  </a:ext>
                </a:extLst>
              </a:tr>
              <a:tr h="370840">
                <a:tc>
                  <a:txBody>
                    <a:bodyPr/>
                    <a:lstStyle/>
                    <a:p>
                      <a:pPr algn="l"/>
                      <a:r>
                        <a:rPr lang="el-GR" sz="2800" i="0" kern="0" spc="0" dirty="0">
                          <a:solidFill>
                            <a:srgbClr val="5E5E5E"/>
                          </a:solidFill>
                          <a:latin typeface="Arial" panose="020B0604020202020204" pitchFamily="34" charset="0"/>
                          <a:cs typeface="Arial" panose="020B0604020202020204" pitchFamily="34" charset="0"/>
                        </a:rPr>
                        <a:t>Σχέδιο Χορηγιών για την αναβάθμιση παραδοσιακών χώρων εστίασης ή πώλησης παραδοσιακών προϊόντων με την προϋπόθεση ένταξης τους στο σύμφωνο «</a:t>
                      </a:r>
                      <a:r>
                        <a:rPr lang="el-GR" sz="2800" i="0" kern="0" spc="0" dirty="0" err="1">
                          <a:solidFill>
                            <a:srgbClr val="5E5E5E"/>
                          </a:solidFill>
                          <a:latin typeface="Arial" panose="020B0604020202020204" pitchFamily="34" charset="0"/>
                          <a:cs typeface="Arial" panose="020B0604020202020204" pitchFamily="34" charset="0"/>
                        </a:rPr>
                        <a:t>Taste</a:t>
                      </a:r>
                      <a:r>
                        <a:rPr lang="el-GR" sz="2800" i="0" kern="0" spc="0" dirty="0">
                          <a:solidFill>
                            <a:srgbClr val="5E5E5E"/>
                          </a:solidFill>
                          <a:latin typeface="Arial" panose="020B0604020202020204" pitchFamily="34" charset="0"/>
                          <a:cs typeface="Arial" panose="020B0604020202020204" pitchFamily="34" charset="0"/>
                        </a:rPr>
                        <a:t> of Cyprus»</a:t>
                      </a: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€2.525.000</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€2.500.000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8984441"/>
                  </a:ext>
                </a:extLst>
              </a:tr>
              <a:tr h="37084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l-GR" sz="2800" i="0" kern="0" spc="0" dirty="0">
                          <a:solidFill>
                            <a:srgbClr val="5E5E5E"/>
                          </a:solidFill>
                          <a:latin typeface="Arial" panose="020B0604020202020204" pitchFamily="34" charset="0"/>
                          <a:cs typeface="Arial" panose="020B0604020202020204" pitchFamily="34" charset="0"/>
                        </a:rPr>
                        <a:t>Σχέδιο Χορηγιών για έργα αναβάθμισης ξενοδοχείων και τουριστικών καταλυμάτων σε ύπαιθρο, ορεινές και απομακρυσμένες περιοχές, για τον εκσυγχρονισμό και βελτίωση της ανταγωνιστικότητας του τουριστικού προϊόντος</a:t>
                      </a: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€2.350.000</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€2.300.000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2400244"/>
                  </a:ext>
                </a:extLst>
              </a:tr>
              <a:tr h="37084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l-GR" sz="2800" i="0" kern="0" spc="0" dirty="0">
                          <a:solidFill>
                            <a:srgbClr val="5E5E5E"/>
                          </a:solidFill>
                          <a:latin typeface="Arial" panose="020B0604020202020204" pitchFamily="34" charset="0"/>
                          <a:cs typeface="Arial" panose="020B0604020202020204" pitchFamily="34" charset="0"/>
                        </a:rPr>
                        <a:t>Σχέδιο Χορηγιών για τη Δημιουργία και Εμπλουτισμό Εγκαταστάσεων και Υπηρεσιών Τουρισμού Υγείας, Ευεξίας, Αποκατάστασης, Προσβασιμότητας και Αυτόνομης Υποβοηθούμενης Διαβίωσης σε Ξενοδοχεία και Τουριστικά Καταλύματα με στόχο την Προσέλκυση Τουρισμού Υγείας και Ευεξίας</a:t>
                      </a: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€2.400.000</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€1.600.000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19382427"/>
                  </a:ext>
                </a:extLst>
              </a:tr>
              <a:tr h="37084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l-GR" sz="2800" i="0" kern="0" spc="0" dirty="0">
                          <a:solidFill>
                            <a:srgbClr val="5E5E5E"/>
                          </a:solidFill>
                          <a:latin typeface="Arial" panose="020B0604020202020204" pitchFamily="34" charset="0"/>
                          <a:cs typeface="Arial" panose="020B0604020202020204" pitchFamily="34" charset="0"/>
                        </a:rPr>
                        <a:t>Σχέδιο Χορηγιών για την αναβίωση περιοχών της υπαίθρου, ορεινών και απομακρυσμένων περιοχών μέσω της δημιουργίας αυθεντικών εμπειριών για εμπλουτισμό και αναβάθμιση του τουριστικού προϊόντος</a:t>
                      </a: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€1.512.500</a:t>
                      </a:r>
                      <a:endParaRPr lang="el-GR" sz="2800" dirty="0">
                        <a:latin typeface="Arial" panose="020B0604020202020204" pitchFamily="34" charset="0"/>
                        <a:cs typeface="Arial" panose="020B0604020202020204" pitchFamily="34" charset="0"/>
                      </a:endParaRPr>
                    </a:p>
                  </a:txBody>
                  <a:tcPr/>
                </a:tc>
                <a:tc>
                  <a:txBody>
                    <a:bodyPr/>
                    <a:lstStyle/>
                    <a:p>
                      <a:r>
                        <a:rPr lang="el-GR" sz="2800" i="0" kern="0" spc="0" dirty="0">
                          <a:solidFill>
                            <a:srgbClr val="5E5E5E"/>
                          </a:solidFill>
                          <a:latin typeface="Arial" panose="020B0604020202020204" pitchFamily="34" charset="0"/>
                          <a:cs typeface="Arial" panose="020B0604020202020204" pitchFamily="34" charset="0"/>
                        </a:rPr>
                        <a:t>€1.700.000</a:t>
                      </a:r>
                      <a:endParaRPr lang="el-GR"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5100991"/>
                  </a:ext>
                </a:extLst>
              </a:tr>
            </a:tbl>
          </a:graphicData>
        </a:graphic>
      </p:graphicFrame>
      <p:sp>
        <p:nvSpPr>
          <p:cNvPr id="4" name="Slide Number Placeholder 3"/>
          <p:cNvSpPr>
            <a:spLocks noGrp="1"/>
          </p:cNvSpPr>
          <p:nvPr>
            <p:ph type="sldNum" sz="quarter" idx="2"/>
          </p:nvPr>
        </p:nvSpPr>
        <p:spPr/>
        <p:txBody>
          <a:bodyPr/>
          <a:lstStyle/>
          <a:p>
            <a:fld id="{86CB4B4D-7CA3-9044-876B-883B54F8677D}" type="slidenum">
              <a:rPr lang="el-GR" smtClean="0"/>
              <a:t>29</a:t>
            </a:fld>
            <a:endParaRPr lang="el-GR" dirty="0"/>
          </a:p>
        </p:txBody>
      </p:sp>
      <p:pic>
        <p:nvPicPr>
          <p:cNvPr id="6" name="Image" descr="Image">
            <a:extLst>
              <a:ext uri="{FF2B5EF4-FFF2-40B4-BE49-F238E27FC236}">
                <a16:creationId xmlns:a16="http://schemas.microsoft.com/office/drawing/2014/main" id="{220453B8-D369-162B-60F8-FE5455423D10}"/>
              </a:ext>
            </a:extLst>
          </p:cNvPr>
          <p:cNvPicPr>
            <a:picLocks noChangeAspect="1"/>
          </p:cNvPicPr>
          <p:nvPr/>
        </p:nvPicPr>
        <p:blipFill>
          <a:blip r:embed="rId3"/>
          <a:stretch>
            <a:fillRect/>
          </a:stretch>
        </p:blipFill>
        <p:spPr>
          <a:xfrm>
            <a:off x="8683277" y="10196707"/>
            <a:ext cx="15700723" cy="3345352"/>
          </a:xfrm>
          <a:prstGeom prst="rect">
            <a:avLst/>
          </a:prstGeom>
          <a:ln w="12700">
            <a:miter lim="400000"/>
          </a:ln>
        </p:spPr>
      </p:pic>
      <p:sp>
        <p:nvSpPr>
          <p:cNvPr id="7" name="ΥΠΟΥΡΓΕΙΟ ΟΙΚΟΝΟΜΙΚΩΝ">
            <a:extLst>
              <a:ext uri="{FF2B5EF4-FFF2-40B4-BE49-F238E27FC236}">
                <a16:creationId xmlns:a16="http://schemas.microsoft.com/office/drawing/2014/main" id="{65AE965D-60BB-4625-8566-B0C3B8CC9363}"/>
              </a:ext>
            </a:extLst>
          </p:cNvPr>
          <p:cNvSpPr txBox="1">
            <a:spLocks/>
          </p:cNvSpPr>
          <p:nvPr/>
        </p:nvSpPr>
        <p:spPr>
          <a:xfrm>
            <a:off x="11104845" y="12269436"/>
            <a:ext cx="9605670" cy="613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a:p>
            <a:pPr hangingPunct="1"/>
            <a:endParaRPr lang="el-GR" dirty="0"/>
          </a:p>
        </p:txBody>
      </p:sp>
    </p:spTree>
    <p:extLst>
      <p:ext uri="{BB962C8B-B14F-4D97-AF65-F5344CB8AC3E}">
        <p14:creationId xmlns:p14="http://schemas.microsoft.com/office/powerpoint/2010/main" val="409262911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pic>
        <p:nvPicPr>
          <p:cNvPr id="13" name="Picture 12" descr="A blue and grey circle with arrow in center&#10;&#10;Description automatically generated">
            <a:extLst>
              <a:ext uri="{FF2B5EF4-FFF2-40B4-BE49-F238E27FC236}">
                <a16:creationId xmlns:a16="http://schemas.microsoft.com/office/drawing/2014/main" id="{F85F54A2-0B75-D064-CAF0-FD45846B19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1467" y="2226772"/>
            <a:ext cx="1895678" cy="1902245"/>
          </a:xfrm>
          <a:prstGeom prst="rect">
            <a:avLst/>
          </a:prstGeom>
        </p:spPr>
      </p:pic>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9357019"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1321593" y="1819912"/>
            <a:ext cx="7269281"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Γνωρίστε το Υπουργείο</a:t>
            </a:r>
          </a:p>
        </p:txBody>
      </p:sp>
      <p:sp>
        <p:nvSpPr>
          <p:cNvPr id="10" name="Subtitle here">
            <a:extLst>
              <a:ext uri="{FF2B5EF4-FFF2-40B4-BE49-F238E27FC236}">
                <a16:creationId xmlns:a16="http://schemas.microsoft.com/office/drawing/2014/main" id="{0643F226-AD6E-7EBB-1663-C1BCFB355AAF}"/>
              </a:ext>
            </a:extLst>
          </p:cNvPr>
          <p:cNvSpPr txBox="1"/>
          <p:nvPr/>
        </p:nvSpPr>
        <p:spPr>
          <a:xfrm>
            <a:off x="1210618" y="4144056"/>
            <a:ext cx="10995874" cy="7959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15000"/>
              </a:lnSpc>
              <a:spcBef>
                <a:spcPts val="1000"/>
              </a:spcBef>
              <a:spcAft>
                <a:spcPts val="1000"/>
              </a:spcAft>
            </a:pPr>
            <a:r>
              <a:rPr lang="el-GR" sz="35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Η δημιουργία των κατάλληλων συνθηκών με σκοπό</a:t>
            </a:r>
            <a:r>
              <a:rPr lang="en-US" sz="35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571500" indent="-571500">
              <a:lnSpc>
                <a:spcPct val="115000"/>
              </a:lnSpc>
              <a:spcBef>
                <a:spcPts val="1000"/>
              </a:spcBef>
              <a:spcAft>
                <a:spcPts val="1000"/>
              </a:spcAft>
              <a:buFont typeface="Arial" panose="020B0604020202020204" pitchFamily="34" charset="0"/>
              <a:buChar char="•"/>
            </a:pPr>
            <a:r>
              <a:rPr lang="el-GR" sz="35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την καθιέρωση της Κύπρου ως ενός ποιοτικού προορισμού</a:t>
            </a:r>
            <a:endParaRPr lang="en-US" sz="35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Bef>
                <a:spcPts val="1000"/>
              </a:spcBef>
              <a:spcAft>
                <a:spcPts val="1000"/>
              </a:spcAft>
              <a:buFont typeface="Arial" panose="020B0604020202020204" pitchFamily="34" charset="0"/>
              <a:buChar char="•"/>
            </a:pPr>
            <a:r>
              <a:rPr lang="el-GR" sz="35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το</a:t>
            </a:r>
            <a:r>
              <a:rPr lang="el-GR" sz="3500" i="0" dirty="0">
                <a:solidFill>
                  <a:schemeClr val="tx1"/>
                </a:solidFill>
                <a:latin typeface="Arial" panose="020B0604020202020204" pitchFamily="34" charset="0"/>
                <a:ea typeface="Times New Roman" panose="02020603050405020304" pitchFamily="18" charset="0"/>
                <a:cs typeface="Arial" panose="020B0604020202020204" pitchFamily="34" charset="0"/>
              </a:rPr>
              <a:t>ν</a:t>
            </a:r>
            <a:r>
              <a:rPr lang="el-GR" sz="35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εκσυγχρονισμό του τουριστικού προϊόντος </a:t>
            </a:r>
            <a:endParaRPr lang="el-GR" sz="3500" i="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Bef>
                <a:spcPts val="1000"/>
              </a:spcBef>
              <a:spcAft>
                <a:spcPts val="1000"/>
              </a:spcAft>
              <a:buFont typeface="Arial" panose="020B0604020202020204" pitchFamily="34" charset="0"/>
              <a:buChar char="•"/>
            </a:pPr>
            <a:r>
              <a:rPr lang="el-GR" sz="35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την ενίσχυση των υποδομών </a:t>
            </a:r>
            <a:r>
              <a:rPr lang="el-GR" sz="3500" i="0" dirty="0">
                <a:solidFill>
                  <a:schemeClr val="tx1"/>
                </a:solidFill>
                <a:latin typeface="Arial" panose="020B0604020202020204" pitchFamily="34" charset="0"/>
                <a:ea typeface="Times New Roman" panose="02020603050405020304" pitchFamily="18" charset="0"/>
                <a:cs typeface="Arial" panose="020B0604020202020204" pitchFamily="34" charset="0"/>
              </a:rPr>
              <a:t>που συνδέονται άμεσα ή έμμεσα με τον τουρισμό και ειδικά με τους επιμέρους τουριστικούς προορισμούς</a:t>
            </a:r>
            <a:r>
              <a:rPr lang="el-GR" sz="35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571500" indent="-571500">
              <a:lnSpc>
                <a:spcPct val="115000"/>
              </a:lnSpc>
              <a:spcBef>
                <a:spcPts val="1000"/>
              </a:spcBef>
              <a:spcAft>
                <a:spcPts val="1000"/>
              </a:spcAft>
              <a:buFont typeface="Arial" panose="020B0604020202020204" pitchFamily="34" charset="0"/>
              <a:buChar char="•"/>
            </a:pPr>
            <a:r>
              <a:rPr lang="el-GR" sz="35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την προώθηση και την προβολή της Κύπρου ως τουριστικού προορισμού τόσο στο εξωτερικό όσο και στο εσωτερικό</a:t>
            </a:r>
            <a:r>
              <a:rPr lang="el-GR" sz="36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l-GR" sz="3600" b="1"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Subtitle here">
            <a:extLst>
              <a:ext uri="{FF2B5EF4-FFF2-40B4-BE49-F238E27FC236}">
                <a16:creationId xmlns:a16="http://schemas.microsoft.com/office/drawing/2014/main" id="{7C622072-3656-2907-9EFE-F6496E6A6684}"/>
              </a:ext>
            </a:extLst>
          </p:cNvPr>
          <p:cNvSpPr txBox="1"/>
          <p:nvPr/>
        </p:nvSpPr>
        <p:spPr>
          <a:xfrm>
            <a:off x="12255168" y="5947285"/>
            <a:ext cx="10604187" cy="225702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3500" i="0" dirty="0">
                <a:solidFill>
                  <a:schemeClr val="tx1"/>
                </a:solidFill>
                <a:latin typeface="Arial" panose="020B0604020202020204" pitchFamily="34" charset="0"/>
                <a:ea typeface="Times New Roman" panose="02020603050405020304" pitchFamily="18" charset="0"/>
                <a:cs typeface="Arial" panose="020B0604020202020204" pitchFamily="34" charset="0"/>
              </a:rPr>
              <a:t>Η</a:t>
            </a:r>
            <a:r>
              <a:rPr lang="el-GR" sz="35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καθιέρωση της Κύπρου ως</a:t>
            </a:r>
            <a:r>
              <a:rPr lang="en-US" sz="35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l-GR" sz="3500" i="0" dirty="0">
                <a:solidFill>
                  <a:schemeClr val="tx1"/>
                </a:solidFill>
                <a:latin typeface="Arial" panose="020B0604020202020204" pitchFamily="34" charset="0"/>
                <a:ea typeface="Times New Roman" panose="02020603050405020304" pitchFamily="18" charset="0"/>
                <a:cs typeface="Arial" panose="020B0604020202020204" pitchFamily="34" charset="0"/>
              </a:rPr>
              <a:t>ενός ποιοτικού, αειφόρου, ψηφιακά έξυπνου, </a:t>
            </a:r>
            <a:r>
              <a:rPr lang="el-GR" sz="3500" i="0" dirty="0" err="1">
                <a:solidFill>
                  <a:schemeClr val="tx1"/>
                </a:solidFill>
                <a:latin typeface="Arial" panose="020B0604020202020204" pitchFamily="34" charset="0"/>
                <a:ea typeface="Times New Roman" panose="02020603050405020304" pitchFamily="18" charset="0"/>
                <a:cs typeface="Arial" panose="020B0604020202020204" pitchFamily="34" charset="0"/>
              </a:rPr>
              <a:t>προσβάσιμου</a:t>
            </a:r>
            <a:r>
              <a:rPr lang="el-GR" sz="3500" i="0" dirty="0">
                <a:solidFill>
                  <a:schemeClr val="tx1"/>
                </a:solidFill>
                <a:latin typeface="Arial" panose="020B0604020202020204" pitchFamily="34" charset="0"/>
                <a:ea typeface="Times New Roman" panose="02020603050405020304" pitchFamily="18" charset="0"/>
                <a:cs typeface="Arial" panose="020B0604020202020204" pitchFamily="34" charset="0"/>
              </a:rPr>
              <a:t> σε όλους, κοινωνικά ωφέλιμου και </a:t>
            </a:r>
            <a:r>
              <a:rPr lang="el-GR" sz="3500" i="0" dirty="0" err="1">
                <a:solidFill>
                  <a:schemeClr val="tx1"/>
                </a:solidFill>
                <a:latin typeface="Arial" panose="020B0604020202020204" pitchFamily="34" charset="0"/>
                <a:ea typeface="Times New Roman" panose="02020603050405020304" pitchFamily="18" charset="0"/>
                <a:cs typeface="Arial" panose="020B0604020202020204" pitchFamily="34" charset="0"/>
              </a:rPr>
              <a:t>ολόχρονου</a:t>
            </a:r>
            <a:r>
              <a:rPr lang="el-GR" sz="3500" i="0" dirty="0">
                <a:solidFill>
                  <a:schemeClr val="tx1"/>
                </a:solidFill>
                <a:latin typeface="Arial" panose="020B0604020202020204" pitchFamily="34" charset="0"/>
                <a:ea typeface="Times New Roman" panose="02020603050405020304" pitchFamily="18" charset="0"/>
                <a:cs typeface="Arial" panose="020B0604020202020204" pitchFamily="34" charset="0"/>
              </a:rPr>
              <a:t> προορισμού.</a:t>
            </a:r>
            <a:endParaRPr lang="el-GR" sz="35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01/…">
            <a:extLst>
              <a:ext uri="{FF2B5EF4-FFF2-40B4-BE49-F238E27FC236}">
                <a16:creationId xmlns:a16="http://schemas.microsoft.com/office/drawing/2014/main" id="{4EF7D83A-A232-036D-4AFC-60DE9B18EAF2}"/>
              </a:ext>
            </a:extLst>
          </p:cNvPr>
          <p:cNvSpPr txBox="1"/>
          <p:nvPr/>
        </p:nvSpPr>
        <p:spPr>
          <a:xfrm>
            <a:off x="1284010" y="3307701"/>
            <a:ext cx="8933938" cy="773313"/>
          </a:xfrm>
          <a:prstGeom prst="rect">
            <a:avLst/>
          </a:prstGeom>
          <a:ln w="12700">
            <a:miter lim="400000"/>
          </a:ln>
        </p:spPr>
        <p:txBody>
          <a:bodyPr wrap="square" lIns="50780" tIns="50780" rIns="50780" bIns="50780">
            <a:spAutoFit/>
          </a:bodyPr>
          <a:lstStyle/>
          <a:p>
            <a:pPr algn="l" defTabSz="821055">
              <a:lnSpc>
                <a:spcPct val="120000"/>
              </a:lnSpc>
              <a:defRPr sz="4000">
                <a:solidFill>
                  <a:srgbClr val="3B8396"/>
                </a:solidFill>
                <a:latin typeface="Arial" panose="020B0604020202020204"/>
                <a:ea typeface="Arial" panose="020B0604020202020204"/>
                <a:cs typeface="Arial" panose="020B0604020202020204"/>
                <a:sym typeface="Arial" panose="020B0604020202020204"/>
              </a:defRPr>
            </a:pPr>
            <a:r>
              <a:rPr lang="el-GR" sz="4000" b="0" i="1" cap="all" spc="150" dirty="0">
                <a:solidFill>
                  <a:srgbClr val="307687"/>
                </a:solidFill>
                <a:latin typeface="Arial" panose="020B0604020202020204"/>
                <a:ea typeface="Arial" panose="020B0604020202020204"/>
                <a:cs typeface="Arial" panose="020B0604020202020204"/>
                <a:sym typeface="Arial" panose="020B0604020202020204"/>
              </a:rPr>
              <a:t>Η Αποστολ</a:t>
            </a:r>
            <a:r>
              <a:rPr lang="en-US" sz="4000" b="0" i="1" cap="all" spc="150" dirty="0">
                <a:solidFill>
                  <a:srgbClr val="307687"/>
                </a:solidFill>
                <a:latin typeface="Arial" panose="020B0604020202020204"/>
                <a:ea typeface="Arial" panose="020B0604020202020204"/>
                <a:cs typeface="Arial" panose="020B0604020202020204"/>
                <a:sym typeface="Arial" panose="020B0604020202020204"/>
              </a:rPr>
              <a:t>H</a:t>
            </a:r>
            <a:r>
              <a:rPr lang="el-GR" sz="4000" b="0" i="1" cap="all" spc="150" dirty="0">
                <a:solidFill>
                  <a:srgbClr val="307687"/>
                </a:solidFill>
                <a:latin typeface="Arial" panose="020B0604020202020204"/>
                <a:ea typeface="Arial" panose="020B0604020202020204"/>
                <a:cs typeface="Arial" panose="020B0604020202020204"/>
                <a:sym typeface="Arial" panose="020B0604020202020204"/>
              </a:rPr>
              <a:t> μας</a:t>
            </a:r>
          </a:p>
        </p:txBody>
      </p:sp>
      <p:sp>
        <p:nvSpPr>
          <p:cNvPr id="22" name="01/…">
            <a:extLst>
              <a:ext uri="{FF2B5EF4-FFF2-40B4-BE49-F238E27FC236}">
                <a16:creationId xmlns:a16="http://schemas.microsoft.com/office/drawing/2014/main" id="{28761A81-79EC-6699-BDF7-745BB0B69474}"/>
              </a:ext>
            </a:extLst>
          </p:cNvPr>
          <p:cNvSpPr txBox="1"/>
          <p:nvPr/>
        </p:nvSpPr>
        <p:spPr>
          <a:xfrm>
            <a:off x="12206492" y="3307701"/>
            <a:ext cx="10652863" cy="773313"/>
          </a:xfrm>
          <a:prstGeom prst="rect">
            <a:avLst/>
          </a:prstGeom>
          <a:ln w="12700">
            <a:miter lim="400000"/>
          </a:ln>
        </p:spPr>
        <p:txBody>
          <a:bodyPr wrap="square" lIns="50780" tIns="50780" rIns="50780" bIns="50780">
            <a:spAutoFit/>
          </a:bodyPr>
          <a:lstStyle/>
          <a:p>
            <a:pPr algn="l" defTabSz="821055">
              <a:lnSpc>
                <a:spcPct val="120000"/>
              </a:lnSpc>
              <a:defRPr sz="4000">
                <a:solidFill>
                  <a:srgbClr val="3B8396"/>
                </a:solidFill>
                <a:latin typeface="Arial" panose="020B0604020202020204"/>
                <a:ea typeface="Arial" panose="020B0604020202020204"/>
                <a:cs typeface="Arial" panose="020B0604020202020204"/>
                <a:sym typeface="Arial" panose="020B0604020202020204"/>
              </a:defRPr>
            </a:pPr>
            <a:r>
              <a:rPr lang="el-GR" sz="4000" b="0" i="1" cap="all" spc="150" dirty="0">
                <a:solidFill>
                  <a:srgbClr val="307687"/>
                </a:solidFill>
                <a:latin typeface="Arial" panose="020B0604020202020204"/>
                <a:ea typeface="Arial" panose="020B0604020202020204"/>
                <a:cs typeface="Arial" panose="020B0604020202020204"/>
                <a:sym typeface="Arial" panose="020B0604020202020204"/>
              </a:rPr>
              <a:t>Το </a:t>
            </a:r>
            <a:r>
              <a:rPr lang="en-US" sz="4000" b="0" i="1" cap="all" spc="150" dirty="0">
                <a:solidFill>
                  <a:srgbClr val="307687"/>
                </a:solidFill>
                <a:latin typeface="Arial" panose="020B0604020202020204"/>
                <a:ea typeface="Arial" panose="020B0604020202020204"/>
                <a:cs typeface="Arial" panose="020B0604020202020204"/>
                <a:sym typeface="Arial" panose="020B0604020202020204"/>
              </a:rPr>
              <a:t>O</a:t>
            </a:r>
            <a:r>
              <a:rPr lang="el-GR" sz="4000" b="0" i="1" cap="all" spc="150" dirty="0">
                <a:solidFill>
                  <a:srgbClr val="307687"/>
                </a:solidFill>
                <a:latin typeface="Arial" panose="020B0604020202020204"/>
                <a:ea typeface="Arial" panose="020B0604020202020204"/>
                <a:cs typeface="Arial" panose="020B0604020202020204"/>
                <a:sym typeface="Arial" panose="020B0604020202020204"/>
              </a:rPr>
              <a:t>ραμ</a:t>
            </a:r>
            <a:r>
              <a:rPr lang="en-US" sz="4000" b="0" i="1" cap="all" spc="150" dirty="0">
                <a:solidFill>
                  <a:srgbClr val="307687"/>
                </a:solidFill>
                <a:latin typeface="Arial" panose="020B0604020202020204"/>
                <a:ea typeface="Arial" panose="020B0604020202020204"/>
                <a:cs typeface="Arial" panose="020B0604020202020204"/>
                <a:sym typeface="Arial" panose="020B0604020202020204"/>
              </a:rPr>
              <a:t>A </a:t>
            </a:r>
            <a:r>
              <a:rPr lang="el-GR" sz="4000" b="0" i="1" cap="all" spc="150" dirty="0">
                <a:solidFill>
                  <a:srgbClr val="307687"/>
                </a:solidFill>
                <a:latin typeface="Arial" panose="020B0604020202020204"/>
                <a:ea typeface="Arial" panose="020B0604020202020204"/>
                <a:cs typeface="Arial" panose="020B0604020202020204"/>
                <a:sym typeface="Arial" panose="020B0604020202020204"/>
              </a:rPr>
              <a:t>μας</a:t>
            </a:r>
          </a:p>
        </p:txBody>
      </p:sp>
      <p:cxnSp>
        <p:nvCxnSpPr>
          <p:cNvPr id="39" name="Straight Connector 38">
            <a:extLst>
              <a:ext uri="{FF2B5EF4-FFF2-40B4-BE49-F238E27FC236}">
                <a16:creationId xmlns:a16="http://schemas.microsoft.com/office/drawing/2014/main" id="{F85808CB-E87C-925A-F74E-8C77E198FEC1}"/>
              </a:ext>
            </a:extLst>
          </p:cNvPr>
          <p:cNvCxnSpPr>
            <a:cxnSpLocks/>
          </p:cNvCxnSpPr>
          <p:nvPr/>
        </p:nvCxnSpPr>
        <p:spPr>
          <a:xfrm>
            <a:off x="12206492" y="4096053"/>
            <a:ext cx="10059148" cy="32964"/>
          </a:xfrm>
          <a:prstGeom prst="line">
            <a:avLst/>
          </a:prstGeom>
          <a:noFill/>
          <a:ln w="2540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45" name="Straight Connector 44">
            <a:extLst>
              <a:ext uri="{FF2B5EF4-FFF2-40B4-BE49-F238E27FC236}">
                <a16:creationId xmlns:a16="http://schemas.microsoft.com/office/drawing/2014/main" id="{28381BB6-23CA-7213-80F5-50C2C9A305A5}"/>
              </a:ext>
            </a:extLst>
          </p:cNvPr>
          <p:cNvCxnSpPr>
            <a:cxnSpLocks/>
          </p:cNvCxnSpPr>
          <p:nvPr/>
        </p:nvCxnSpPr>
        <p:spPr>
          <a:xfrm>
            <a:off x="1321593" y="4081014"/>
            <a:ext cx="10137450" cy="48003"/>
          </a:xfrm>
          <a:prstGeom prst="line">
            <a:avLst/>
          </a:prstGeom>
          <a:noFill/>
          <a:ln w="25400" cap="flat">
            <a:solidFill>
              <a:srgbClr val="2F7788"/>
            </a:solidFill>
            <a:prstDash val="solid"/>
            <a:miter lim="400000"/>
          </a:ln>
          <a:effectLst/>
          <a:sp3d/>
        </p:spPr>
        <p:style>
          <a:lnRef idx="0">
            <a:scrgbClr r="0" g="0" b="0"/>
          </a:lnRef>
          <a:fillRef idx="0">
            <a:scrgbClr r="0" g="0" b="0"/>
          </a:fillRef>
          <a:effectRef idx="0">
            <a:scrgbClr r="0" g="0" b="0"/>
          </a:effectRef>
          <a:fontRef idx="none"/>
        </p:style>
      </p:cxnSp>
      <p:pic>
        <p:nvPicPr>
          <p:cNvPr id="46" name="Picture 45" descr="A black and grey logo&#10;&#10;Description automatically generated">
            <a:extLst>
              <a:ext uri="{FF2B5EF4-FFF2-40B4-BE49-F238E27FC236}">
                <a16:creationId xmlns:a16="http://schemas.microsoft.com/office/drawing/2014/main" id="{9B7BDBE2-9FB4-FA30-01BB-808F7076F8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8289" y="2281132"/>
            <a:ext cx="1322888" cy="1793525"/>
          </a:xfrm>
          <a:prstGeom prst="rect">
            <a:avLst/>
          </a:prstGeom>
        </p:spPr>
      </p:pic>
      <p:pic>
        <p:nvPicPr>
          <p:cNvPr id="4" name="Image" descr="Image">
            <a:extLst>
              <a:ext uri="{FF2B5EF4-FFF2-40B4-BE49-F238E27FC236}">
                <a16:creationId xmlns:a16="http://schemas.microsoft.com/office/drawing/2014/main" id="{85DA70D9-6938-6607-34F6-0FE3C73CCF93}"/>
              </a:ext>
            </a:extLst>
          </p:cNvPr>
          <p:cNvPicPr>
            <a:picLocks noChangeAspect="1"/>
          </p:cNvPicPr>
          <p:nvPr/>
        </p:nvPicPr>
        <p:blipFill>
          <a:blip r:embed="rId5"/>
          <a:stretch>
            <a:fillRect/>
          </a:stretch>
        </p:blipFill>
        <p:spPr>
          <a:xfrm>
            <a:off x="8936984" y="10370648"/>
            <a:ext cx="15700723" cy="3345352"/>
          </a:xfrm>
          <a:prstGeom prst="rect">
            <a:avLst/>
          </a:prstGeom>
          <a:ln w="12700">
            <a:miter lim="400000"/>
          </a:ln>
        </p:spPr>
      </p:pic>
      <p:sp>
        <p:nvSpPr>
          <p:cNvPr id="5" name="ΥΠΟΥΡΓΕΙΟ ΟΙΚΟΝΟΜΙΚΩΝ">
            <a:extLst>
              <a:ext uri="{FF2B5EF4-FFF2-40B4-BE49-F238E27FC236}">
                <a16:creationId xmlns:a16="http://schemas.microsoft.com/office/drawing/2014/main" id="{D49D8E38-7860-D900-3B70-47ED56D9F522}"/>
              </a:ext>
            </a:extLst>
          </p:cNvPr>
          <p:cNvSpPr txBox="1">
            <a:spLocks/>
          </p:cNvSpPr>
          <p:nvPr/>
        </p:nvSpPr>
        <p:spPr>
          <a:xfrm>
            <a:off x="11205001" y="12345494"/>
            <a:ext cx="9605670" cy="613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a:p>
            <a:pPr hangingPunct="1"/>
            <a:endParaRPr lang="el-GR" dirty="0"/>
          </a:p>
        </p:txBody>
      </p:sp>
      <p:sp>
        <p:nvSpPr>
          <p:cNvPr id="2" name="Rectangle 1"/>
          <p:cNvSpPr/>
          <p:nvPr/>
        </p:nvSpPr>
        <p:spPr>
          <a:xfrm>
            <a:off x="9664727" y="13155443"/>
            <a:ext cx="356188" cy="461665"/>
          </a:xfrm>
          <a:prstGeom prst="rect">
            <a:avLst/>
          </a:prstGeom>
        </p:spPr>
        <p:txBody>
          <a:bodyPr wrap="none">
            <a:spAutoFit/>
          </a:bodyPr>
          <a:lstStyle/>
          <a:p>
            <a:fld id="{B010B3A9-A3C7-4914-A7D4-827DA9629D0F}" type="slidenum">
              <a:rPr lang="el-GR" sz="2400" b="0" smtClean="0">
                <a:latin typeface="Helvetica Neue Light"/>
                <a:sym typeface="Helvetica Neue Light"/>
              </a:rPr>
              <a:t>3</a:t>
            </a:fld>
            <a:endParaRPr lang="el-GR" dirty="0"/>
          </a:p>
        </p:txBody>
      </p:sp>
    </p:spTree>
    <p:extLst>
      <p:ext uri="{BB962C8B-B14F-4D97-AF65-F5344CB8AC3E}">
        <p14:creationId xmlns:p14="http://schemas.microsoft.com/office/powerpoint/2010/main" val="89652315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9" y="562098"/>
            <a:ext cx="10243916"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Στρατηγικοί Στόχοι</a:t>
            </a:r>
          </a:p>
        </p:txBody>
      </p:sp>
      <p:sp>
        <p:nvSpPr>
          <p:cNvPr id="2" name="Line">
            <a:extLst>
              <a:ext uri="{FF2B5EF4-FFF2-40B4-BE49-F238E27FC236}">
                <a16:creationId xmlns:a16="http://schemas.microsoft.com/office/drawing/2014/main" id="{1886EEB6-9BC0-5D12-EBED-623414732DEF}"/>
              </a:ext>
            </a:extLst>
          </p:cNvPr>
          <p:cNvSpPr/>
          <p:nvPr/>
        </p:nvSpPr>
        <p:spPr>
          <a:xfrm>
            <a:off x="852000" y="3030791"/>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3135952"/>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Στόχος</a:t>
            </a:r>
            <a:endParaRPr lang="el-GR" sz="2400" b="1" i="0" kern="0" spc="0" dirty="0">
              <a:solidFill>
                <a:schemeClr val="tx1"/>
              </a:solidFill>
            </a:endParaRPr>
          </a:p>
        </p:txBody>
      </p:sp>
      <p:sp>
        <p:nvSpPr>
          <p:cNvPr id="18" name="Subtitle here">
            <a:extLst>
              <a:ext uri="{FF2B5EF4-FFF2-40B4-BE49-F238E27FC236}">
                <a16:creationId xmlns:a16="http://schemas.microsoft.com/office/drawing/2014/main" id="{E21FE21D-8559-B180-2463-6ED0750C6D07}"/>
              </a:ext>
            </a:extLst>
          </p:cNvPr>
          <p:cNvSpPr txBox="1"/>
          <p:nvPr/>
        </p:nvSpPr>
        <p:spPr>
          <a:xfrm>
            <a:off x="5285450" y="3135952"/>
            <a:ext cx="2568902"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Περιγραφή</a:t>
            </a:r>
            <a:endParaRPr lang="el-GR" sz="2400" b="1" i="0" kern="0" spc="0" dirty="0">
              <a:solidFill>
                <a:schemeClr val="tx1"/>
              </a:solidFill>
            </a:endParaRPr>
          </a:p>
        </p:txBody>
      </p:sp>
      <p:sp>
        <p:nvSpPr>
          <p:cNvPr id="30" name="Subtitle here">
            <a:extLst>
              <a:ext uri="{FF2B5EF4-FFF2-40B4-BE49-F238E27FC236}">
                <a16:creationId xmlns:a16="http://schemas.microsoft.com/office/drawing/2014/main" id="{E67CABA6-59DE-E45F-25D4-86E6FF97669C}"/>
              </a:ext>
            </a:extLst>
          </p:cNvPr>
          <p:cNvSpPr txBox="1"/>
          <p:nvPr/>
        </p:nvSpPr>
        <p:spPr>
          <a:xfrm>
            <a:off x="18174127" y="3135952"/>
            <a:ext cx="378380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Χρονοδιάγραμμα</a:t>
            </a:r>
            <a:endParaRPr lang="el-GR" sz="2400" b="1" i="0" kern="0" spc="0" dirty="0">
              <a:solidFill>
                <a:schemeClr val="tx1"/>
              </a:solidFill>
            </a:endParaRPr>
          </a:p>
        </p:txBody>
      </p:sp>
      <p:sp>
        <p:nvSpPr>
          <p:cNvPr id="33" name="Subtitle here">
            <a:extLst>
              <a:ext uri="{FF2B5EF4-FFF2-40B4-BE49-F238E27FC236}">
                <a16:creationId xmlns:a16="http://schemas.microsoft.com/office/drawing/2014/main" id="{30BC3C46-7AD4-C6C6-13C4-127C830B5542}"/>
              </a:ext>
            </a:extLst>
          </p:cNvPr>
          <p:cNvSpPr txBox="1"/>
          <p:nvPr/>
        </p:nvSpPr>
        <p:spPr>
          <a:xfrm>
            <a:off x="21726262" y="3078423"/>
            <a:ext cx="167729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Αφορά</a:t>
            </a:r>
          </a:p>
        </p:txBody>
      </p:sp>
      <p:pic>
        <p:nvPicPr>
          <p:cNvPr id="36" name="Picture 35"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6262" y="1271344"/>
            <a:ext cx="1960918" cy="1902647"/>
          </a:xfrm>
          <a:prstGeom prst="rect">
            <a:avLst/>
          </a:prstGeom>
        </p:spPr>
      </p:pic>
      <p:sp>
        <p:nvSpPr>
          <p:cNvPr id="49" name="Rectangle 48">
            <a:extLst>
              <a:ext uri="{FF2B5EF4-FFF2-40B4-BE49-F238E27FC236}">
                <a16:creationId xmlns:a16="http://schemas.microsoft.com/office/drawing/2014/main" id="{CB6CF44E-5D63-FA5A-748D-6CC969F7B7FA}"/>
              </a:ext>
            </a:extLst>
          </p:cNvPr>
          <p:cNvSpPr/>
          <p:nvPr/>
        </p:nvSpPr>
        <p:spPr>
          <a:xfrm>
            <a:off x="852000" y="3759608"/>
            <a:ext cx="4226642" cy="1343301"/>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Rectangle 51">
            <a:extLst>
              <a:ext uri="{FF2B5EF4-FFF2-40B4-BE49-F238E27FC236}">
                <a16:creationId xmlns:a16="http://schemas.microsoft.com/office/drawing/2014/main" id="{F29D2E5A-D73D-B8F4-0879-44AFE9E8D5BE}"/>
              </a:ext>
            </a:extLst>
          </p:cNvPr>
          <p:cNvSpPr/>
          <p:nvPr/>
        </p:nvSpPr>
        <p:spPr>
          <a:xfrm>
            <a:off x="5285450" y="3759608"/>
            <a:ext cx="9846453"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Rectangle 54">
            <a:extLst>
              <a:ext uri="{FF2B5EF4-FFF2-40B4-BE49-F238E27FC236}">
                <a16:creationId xmlns:a16="http://schemas.microsoft.com/office/drawing/2014/main" id="{52FBA867-A332-BAAF-1A63-E7C3460610C1}"/>
              </a:ext>
            </a:extLst>
          </p:cNvPr>
          <p:cNvSpPr/>
          <p:nvPr/>
        </p:nvSpPr>
        <p:spPr>
          <a:xfrm>
            <a:off x="15368564"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Rectangle 57">
            <a:extLst>
              <a:ext uri="{FF2B5EF4-FFF2-40B4-BE49-F238E27FC236}">
                <a16:creationId xmlns:a16="http://schemas.microsoft.com/office/drawing/2014/main" id="{D156E402-D196-B61F-48E0-F060CF4A0B53}"/>
              </a:ext>
            </a:extLst>
          </p:cNvPr>
          <p:cNvSpPr/>
          <p:nvPr/>
        </p:nvSpPr>
        <p:spPr>
          <a:xfrm>
            <a:off x="18174127"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Rectangle 60">
            <a:extLst>
              <a:ext uri="{FF2B5EF4-FFF2-40B4-BE49-F238E27FC236}">
                <a16:creationId xmlns:a16="http://schemas.microsoft.com/office/drawing/2014/main" id="{3061DBBB-7DA5-8ED7-68F0-B9A8BAAED7C2}"/>
              </a:ext>
            </a:extLst>
          </p:cNvPr>
          <p:cNvSpPr/>
          <p:nvPr/>
        </p:nvSpPr>
        <p:spPr>
          <a:xfrm>
            <a:off x="20963098"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837618" y="3919628"/>
            <a:ext cx="4226642" cy="96436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a:solidFill>
                  <a:schemeClr val="bg1"/>
                </a:solidFill>
              </a:rPr>
              <a:t>Γενική Προώθηση του Τουριστικού Προϊόντος</a:t>
            </a: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6" y="2119207"/>
            <a:ext cx="18237624"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pPr>
            <a:r>
              <a:rPr lang="el-GR" sz="3600" b="1" i="0" dirty="0">
                <a:solidFill>
                  <a:srgbClr val="E38C19"/>
                </a:solidFill>
              </a:rPr>
              <a:t>Γενική Προώθηση του Τουριστικού Προϊόντος</a:t>
            </a:r>
          </a:p>
        </p:txBody>
      </p:sp>
      <p:sp>
        <p:nvSpPr>
          <p:cNvPr id="24" name="Rectangle 23">
            <a:extLst>
              <a:ext uri="{FF2B5EF4-FFF2-40B4-BE49-F238E27FC236}">
                <a16:creationId xmlns:a16="http://schemas.microsoft.com/office/drawing/2014/main" id="{F8773CAD-6845-523F-27F7-16D569DAB4EB}"/>
              </a:ext>
            </a:extLst>
          </p:cNvPr>
          <p:cNvSpPr/>
          <p:nvPr/>
        </p:nvSpPr>
        <p:spPr>
          <a:xfrm>
            <a:off x="837618" y="5443424"/>
            <a:ext cx="288860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Line">
            <a:extLst>
              <a:ext uri="{FF2B5EF4-FFF2-40B4-BE49-F238E27FC236}">
                <a16:creationId xmlns:a16="http://schemas.microsoft.com/office/drawing/2014/main" id="{A1328507-483E-2BD3-5939-B7B39E42BAD8}"/>
              </a:ext>
            </a:extLst>
          </p:cNvPr>
          <p:cNvSpPr/>
          <p:nvPr/>
        </p:nvSpPr>
        <p:spPr>
          <a:xfrm>
            <a:off x="852000" y="5326657"/>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29" name="Subtitle here">
            <a:extLst>
              <a:ext uri="{FF2B5EF4-FFF2-40B4-BE49-F238E27FC236}">
                <a16:creationId xmlns:a16="http://schemas.microsoft.com/office/drawing/2014/main" id="{4C3067CC-53E4-36D2-6C83-492A1376F375}"/>
              </a:ext>
            </a:extLst>
          </p:cNvPr>
          <p:cNvSpPr txBox="1"/>
          <p:nvPr/>
        </p:nvSpPr>
        <p:spPr>
          <a:xfrm>
            <a:off x="837617" y="5443825"/>
            <a:ext cx="2617310"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Παρεμβάσεις</a:t>
            </a:r>
          </a:p>
        </p:txBody>
      </p:sp>
      <p:sp>
        <p:nvSpPr>
          <p:cNvPr id="39" name="Rectangle 38">
            <a:extLst>
              <a:ext uri="{FF2B5EF4-FFF2-40B4-BE49-F238E27FC236}">
                <a16:creationId xmlns:a16="http://schemas.microsoft.com/office/drawing/2014/main" id="{5942514B-BE11-1B9C-57F6-2BDEC03CF1B7}"/>
              </a:ext>
            </a:extLst>
          </p:cNvPr>
          <p:cNvSpPr/>
          <p:nvPr/>
        </p:nvSpPr>
        <p:spPr>
          <a:xfrm>
            <a:off x="837617" y="6127424"/>
            <a:ext cx="11961593" cy="61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Subtitle here">
            <a:extLst>
              <a:ext uri="{FF2B5EF4-FFF2-40B4-BE49-F238E27FC236}">
                <a16:creationId xmlns:a16="http://schemas.microsoft.com/office/drawing/2014/main" id="{23AD6CE5-7152-651A-0B75-816C709ED253}"/>
              </a:ext>
            </a:extLst>
          </p:cNvPr>
          <p:cNvSpPr txBox="1"/>
          <p:nvPr/>
        </p:nvSpPr>
        <p:spPr>
          <a:xfrm>
            <a:off x="897864" y="6087174"/>
            <a:ext cx="2888604"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b="1" i="0" spc="0" dirty="0">
                <a:solidFill>
                  <a:srgbClr val="5E5E5E"/>
                </a:solidFill>
              </a:rPr>
              <a:t>Έργο</a:t>
            </a:r>
            <a:endParaRPr lang="el-GR" sz="2400" b="1" i="0" kern="0" spc="0" dirty="0">
              <a:solidFill>
                <a:srgbClr val="2F7788"/>
              </a:solidFill>
            </a:endParaRPr>
          </a:p>
        </p:txBody>
      </p:sp>
      <p:sp>
        <p:nvSpPr>
          <p:cNvPr id="41" name="Subtitle here">
            <a:extLst>
              <a:ext uri="{FF2B5EF4-FFF2-40B4-BE49-F238E27FC236}">
                <a16:creationId xmlns:a16="http://schemas.microsoft.com/office/drawing/2014/main" id="{1B4171CA-4CC7-AECB-EF83-2275810AD296}"/>
              </a:ext>
            </a:extLst>
          </p:cNvPr>
          <p:cNvSpPr txBox="1"/>
          <p:nvPr/>
        </p:nvSpPr>
        <p:spPr>
          <a:xfrm>
            <a:off x="876580" y="7023586"/>
            <a:ext cx="11922630" cy="453457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lgn="just">
              <a:buClr>
                <a:srgbClr val="2F7788"/>
              </a:buClr>
              <a:buSzPct val="120000"/>
              <a:buFont typeface="+mj-lt"/>
              <a:buAutoNum type="arabicPeriod"/>
            </a:pPr>
            <a:r>
              <a:rPr lang="el-GR" sz="2400" i="0" spc="0" dirty="0">
                <a:solidFill>
                  <a:schemeClr val="tx1"/>
                </a:solidFill>
              </a:rPr>
              <a:t>Δημιουργία και Λειτουργία Φορέα Προβολής</a:t>
            </a:r>
          </a:p>
          <a:p>
            <a:pPr marL="457200" indent="-457200" algn="just">
              <a:buClr>
                <a:srgbClr val="2F7788"/>
              </a:buClr>
              <a:buSzPct val="120000"/>
              <a:buFont typeface="+mj-lt"/>
              <a:buAutoNum type="arabicPeriod"/>
            </a:pPr>
            <a:endParaRPr lang="el-GR"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Αξιοποίηση της ψηφιακής τεχνολογίας για διενέργεια διαφημιστικών εκστρατειών σε 29 αγορές ή και περισσότερες, εάν κριθεί αναγκαίο. </a:t>
            </a:r>
          </a:p>
          <a:p>
            <a:pPr marL="457200" indent="-457200" algn="just">
              <a:buClr>
                <a:srgbClr val="2F7788"/>
              </a:buClr>
              <a:buSzPct val="120000"/>
              <a:buFont typeface="+mj-lt"/>
              <a:buAutoNum type="arabicPeriod"/>
            </a:pPr>
            <a:endParaRPr lang="el-GR"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Ενίσχυσης της αεροπορικής σύνδεσης και ενίσχυση της συνεργασίας με Οργανωτές </a:t>
            </a:r>
            <a:r>
              <a:rPr lang="el-GR" sz="2400" i="0" spc="0" dirty="0" err="1">
                <a:solidFill>
                  <a:schemeClr val="tx1"/>
                </a:solidFill>
              </a:rPr>
              <a:t>Ταξιδίων</a:t>
            </a:r>
            <a:r>
              <a:rPr lang="el-GR" sz="2400" i="0" spc="0" dirty="0">
                <a:solidFill>
                  <a:schemeClr val="tx1"/>
                </a:solidFill>
              </a:rPr>
              <a:t> μέσω σχετικών συμφωνιών</a:t>
            </a:r>
          </a:p>
          <a:p>
            <a:pPr marL="457200" indent="-457200" algn="just">
              <a:buClr>
                <a:srgbClr val="2F7788"/>
              </a:buClr>
              <a:buSzPct val="120000"/>
              <a:buFont typeface="+mj-lt"/>
              <a:buAutoNum type="arabicPeriod"/>
            </a:pPr>
            <a:endParaRPr lang="el-GR"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Εδραίωση σχέσεων με άλλα κράτη μέσω οικονομικής διπλωματίας (</a:t>
            </a:r>
            <a:r>
              <a:rPr lang="el-GR" sz="2400" i="0" spc="0" dirty="0" err="1">
                <a:solidFill>
                  <a:schemeClr val="tx1"/>
                </a:solidFill>
              </a:rPr>
              <a:t>MoU</a:t>
            </a:r>
            <a:r>
              <a:rPr lang="el-GR" sz="2400" i="0" spc="0" dirty="0">
                <a:solidFill>
                  <a:schemeClr val="tx1"/>
                </a:solidFill>
              </a:rPr>
              <a:t>)</a:t>
            </a:r>
          </a:p>
          <a:p>
            <a:pPr marL="457200" indent="-457200" algn="just">
              <a:buClr>
                <a:srgbClr val="2F7788"/>
              </a:buClr>
              <a:buSzPct val="120000"/>
              <a:buFont typeface="+mj-lt"/>
              <a:buAutoNum type="arabicPeriod"/>
            </a:pPr>
            <a:endParaRPr lang="el-GR"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Προβολή μέσω φιλοξενίας δημοσιογράφων, </a:t>
            </a:r>
            <a:r>
              <a:rPr lang="el-GR" sz="2400" i="0" spc="0" dirty="0" err="1">
                <a:solidFill>
                  <a:schemeClr val="tx1"/>
                </a:solidFill>
              </a:rPr>
              <a:t>bloggers</a:t>
            </a:r>
            <a:r>
              <a:rPr lang="el-GR" sz="2400" i="0" spc="0" dirty="0">
                <a:solidFill>
                  <a:schemeClr val="tx1"/>
                </a:solidFill>
              </a:rPr>
              <a:t>, </a:t>
            </a:r>
            <a:r>
              <a:rPr lang="el-GR" sz="2400" i="0" spc="0" dirty="0" err="1">
                <a:solidFill>
                  <a:schemeClr val="tx1"/>
                </a:solidFill>
              </a:rPr>
              <a:t>influencers</a:t>
            </a:r>
            <a:r>
              <a:rPr lang="el-GR" sz="2400" i="0" spc="0" dirty="0">
                <a:solidFill>
                  <a:schemeClr val="tx1"/>
                </a:solidFill>
              </a:rPr>
              <a:t> και </a:t>
            </a:r>
            <a:r>
              <a:rPr lang="el-GR" sz="2400" i="0" spc="0" dirty="0" err="1">
                <a:solidFill>
                  <a:schemeClr val="tx1"/>
                </a:solidFill>
              </a:rPr>
              <a:t>instagrammers</a:t>
            </a:r>
            <a:endParaRPr lang="el-GR" sz="2400" i="0" spc="0" dirty="0">
              <a:solidFill>
                <a:schemeClr val="tx1"/>
              </a:solidFill>
            </a:endParaRPr>
          </a:p>
        </p:txBody>
      </p:sp>
      <p:sp>
        <p:nvSpPr>
          <p:cNvPr id="210" name="Rectangle 209">
            <a:extLst>
              <a:ext uri="{FF2B5EF4-FFF2-40B4-BE49-F238E27FC236}">
                <a16:creationId xmlns:a16="http://schemas.microsoft.com/office/drawing/2014/main" id="{B08CAFFE-90E3-A169-3C7C-0E2FEAC336F0}"/>
              </a:ext>
            </a:extLst>
          </p:cNvPr>
          <p:cNvSpPr/>
          <p:nvPr/>
        </p:nvSpPr>
        <p:spPr>
          <a:xfrm>
            <a:off x="17166284" y="6127424"/>
            <a:ext cx="6490719"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Subtitle here">
            <a:extLst>
              <a:ext uri="{FF2B5EF4-FFF2-40B4-BE49-F238E27FC236}">
                <a16:creationId xmlns:a16="http://schemas.microsoft.com/office/drawing/2014/main" id="{7970DFA0-483F-CF6A-C53A-869FF8A276E8}"/>
              </a:ext>
            </a:extLst>
          </p:cNvPr>
          <p:cNvSpPr txBox="1"/>
          <p:nvPr/>
        </p:nvSpPr>
        <p:spPr>
          <a:xfrm>
            <a:off x="18174127" y="4165833"/>
            <a:ext cx="258609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7" name="Subtitle here">
            <a:extLst>
              <a:ext uri="{FF2B5EF4-FFF2-40B4-BE49-F238E27FC236}">
                <a16:creationId xmlns:a16="http://schemas.microsoft.com/office/drawing/2014/main" id="{88BFC1D9-6841-C5D6-BA13-157A626164C8}"/>
              </a:ext>
            </a:extLst>
          </p:cNvPr>
          <p:cNvSpPr txBox="1"/>
          <p:nvPr/>
        </p:nvSpPr>
        <p:spPr>
          <a:xfrm>
            <a:off x="5375401" y="4182714"/>
            <a:ext cx="973364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Ενέργειες προβολής της Κύπρου ως τουριστικού προορισμού</a:t>
            </a:r>
            <a:endParaRPr lang="el-GR" sz="2400" i="0" strike="sngStrike" kern="0" spc="0" dirty="0">
              <a:solidFill>
                <a:schemeClr val="tx1"/>
              </a:solidFill>
            </a:endParaRPr>
          </a:p>
        </p:txBody>
      </p:sp>
      <p:sp>
        <p:nvSpPr>
          <p:cNvPr id="3" name="Subtitle here">
            <a:extLst>
              <a:ext uri="{FF2B5EF4-FFF2-40B4-BE49-F238E27FC236}">
                <a16:creationId xmlns:a16="http://schemas.microsoft.com/office/drawing/2014/main" id="{8AA3F6DD-15C1-1034-1838-292378962B32}"/>
              </a:ext>
            </a:extLst>
          </p:cNvPr>
          <p:cNvSpPr txBox="1"/>
          <p:nvPr/>
        </p:nvSpPr>
        <p:spPr>
          <a:xfrm>
            <a:off x="20955359" y="3726632"/>
            <a:ext cx="2570400" cy="139140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Δυνητικούς επισκέπτες από αγορές-πηγές</a:t>
            </a:r>
          </a:p>
        </p:txBody>
      </p:sp>
      <p:pic>
        <p:nvPicPr>
          <p:cNvPr id="19" name="Image" descr="Image">
            <a:extLst>
              <a:ext uri="{FF2B5EF4-FFF2-40B4-BE49-F238E27FC236}">
                <a16:creationId xmlns:a16="http://schemas.microsoft.com/office/drawing/2014/main" id="{220453B8-D369-162B-60F8-FE5455423D10}"/>
              </a:ext>
            </a:extLst>
          </p:cNvPr>
          <p:cNvPicPr>
            <a:picLocks noChangeAspect="1"/>
          </p:cNvPicPr>
          <p:nvPr/>
        </p:nvPicPr>
        <p:blipFill>
          <a:blip r:embed="rId4"/>
          <a:stretch>
            <a:fillRect/>
          </a:stretch>
        </p:blipFill>
        <p:spPr>
          <a:xfrm>
            <a:off x="9399930" y="10864462"/>
            <a:ext cx="14656743" cy="3122911"/>
          </a:xfrm>
          <a:prstGeom prst="rect">
            <a:avLst/>
          </a:prstGeom>
          <a:ln w="12700">
            <a:miter lim="400000"/>
          </a:ln>
        </p:spPr>
      </p:pic>
      <p:sp>
        <p:nvSpPr>
          <p:cNvPr id="20" name="ΥΠΟΥΡΓΕΙΟ ΟΙΚΟΝΟΜΙΚΩΝ">
            <a:extLst>
              <a:ext uri="{FF2B5EF4-FFF2-40B4-BE49-F238E27FC236}">
                <a16:creationId xmlns:a16="http://schemas.microsoft.com/office/drawing/2014/main" id="{211F5A0B-76D0-AD77-BF64-206F3BA00457}"/>
              </a:ext>
            </a:extLst>
          </p:cNvPr>
          <p:cNvSpPr txBox="1">
            <a:spLocks/>
          </p:cNvSpPr>
          <p:nvPr/>
        </p:nvSpPr>
        <p:spPr>
          <a:xfrm>
            <a:off x="11631318" y="12743016"/>
            <a:ext cx="9605670" cy="613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p:txBody>
      </p:sp>
      <p:sp>
        <p:nvSpPr>
          <p:cNvPr id="10" name="TextBox 9">
            <a:extLst>
              <a:ext uri="{FF2B5EF4-FFF2-40B4-BE49-F238E27FC236}">
                <a16:creationId xmlns:a16="http://schemas.microsoft.com/office/drawing/2014/main" id="{5C1BC83D-A5AD-D0F9-C82B-F3A985030977}"/>
              </a:ext>
            </a:extLst>
          </p:cNvPr>
          <p:cNvSpPr txBox="1"/>
          <p:nvPr/>
        </p:nvSpPr>
        <p:spPr>
          <a:xfrm>
            <a:off x="15368564" y="4022504"/>
            <a:ext cx="260268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19,72</a:t>
            </a:r>
          </a:p>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2024: 20,72</a:t>
            </a:r>
          </a:p>
        </p:txBody>
      </p:sp>
      <p:sp>
        <p:nvSpPr>
          <p:cNvPr id="5" name="Rectangle 4"/>
          <p:cNvSpPr/>
          <p:nvPr/>
        </p:nvSpPr>
        <p:spPr>
          <a:xfrm>
            <a:off x="9714513" y="13294186"/>
            <a:ext cx="527709" cy="461665"/>
          </a:xfrm>
          <a:prstGeom prst="rect">
            <a:avLst/>
          </a:prstGeom>
        </p:spPr>
        <p:txBody>
          <a:bodyPr wrap="none">
            <a:spAutoFit/>
          </a:bodyPr>
          <a:lstStyle/>
          <a:p>
            <a:fld id="{EF86E6C6-521A-4D62-85DF-4D3BD2D145C8}" type="slidenum">
              <a:rPr lang="el-GR" sz="2400" b="0" smtClean="0">
                <a:latin typeface="Helvetica Neue Light"/>
                <a:sym typeface="Helvetica Neue Light"/>
              </a:rPr>
              <a:t>30</a:t>
            </a:fld>
            <a:endParaRPr lang="el-GR" dirty="0"/>
          </a:p>
        </p:txBody>
      </p:sp>
      <p:sp>
        <p:nvSpPr>
          <p:cNvPr id="9" name="Subtitle here">
            <a:extLst>
              <a:ext uri="{FF2B5EF4-FFF2-40B4-BE49-F238E27FC236}">
                <a16:creationId xmlns:a16="http://schemas.microsoft.com/office/drawing/2014/main" id="{77B54239-6102-5333-E975-A22E7170B020}"/>
              </a:ext>
            </a:extLst>
          </p:cNvPr>
          <p:cNvSpPr txBox="1"/>
          <p:nvPr/>
        </p:nvSpPr>
        <p:spPr>
          <a:xfrm>
            <a:off x="17287910" y="6296848"/>
            <a:ext cx="6120478" cy="281102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buClr>
                <a:srgbClr val="2F7788"/>
              </a:buClr>
              <a:buSzPct val="120000"/>
              <a:buFont typeface="+mj-lt"/>
              <a:buAutoNum type="arabicPeriod"/>
            </a:pPr>
            <a:r>
              <a:rPr lang="el-GR" sz="2200" i="0" spc="0" dirty="0">
                <a:solidFill>
                  <a:schemeClr val="tx1"/>
                </a:solidFill>
              </a:rPr>
              <a:t>Επαγγελματίες τουρισμού</a:t>
            </a:r>
          </a:p>
          <a:p>
            <a:pPr marL="457200" indent="-457200">
              <a:buClr>
                <a:srgbClr val="2F7788"/>
              </a:buClr>
              <a:buSzPct val="120000"/>
              <a:buFont typeface="+mj-lt"/>
              <a:buAutoNum type="arabicPeriod"/>
            </a:pPr>
            <a:r>
              <a:rPr lang="el-GR" sz="2200" i="0" spc="0" dirty="0">
                <a:solidFill>
                  <a:schemeClr val="tx1"/>
                </a:solidFill>
              </a:rPr>
              <a:t>Δυνητικοί επισκέπτες</a:t>
            </a:r>
          </a:p>
          <a:p>
            <a:pPr marL="457200" indent="-457200">
              <a:buClr>
                <a:srgbClr val="2F7788"/>
              </a:buClr>
              <a:buSzPct val="120000"/>
              <a:buFont typeface="+mj-lt"/>
              <a:buAutoNum type="arabicPeriod"/>
            </a:pPr>
            <a:r>
              <a:rPr lang="el-GR" sz="2200" i="0" spc="0" dirty="0">
                <a:solidFill>
                  <a:schemeClr val="tx1"/>
                </a:solidFill>
              </a:rPr>
              <a:t>Αεροπορικές εταιρείες και Οργανωτές Ταξιδιών</a:t>
            </a:r>
          </a:p>
          <a:p>
            <a:pPr marL="457200" indent="-457200">
              <a:buClr>
                <a:srgbClr val="2F7788"/>
              </a:buClr>
              <a:buSzPct val="120000"/>
              <a:buFont typeface="+mj-lt"/>
              <a:buAutoNum type="arabicPeriod"/>
            </a:pPr>
            <a:r>
              <a:rPr lang="el-GR" sz="2200" i="0" spc="0" dirty="0">
                <a:solidFill>
                  <a:schemeClr val="tx1"/>
                </a:solidFill>
              </a:rPr>
              <a:t>Κυβερνήσεις άλλων χωρών</a:t>
            </a:r>
          </a:p>
          <a:p>
            <a:pPr marL="457200" indent="-457200">
              <a:buClr>
                <a:srgbClr val="2F7788"/>
              </a:buClr>
              <a:buSzPct val="120000"/>
              <a:buFont typeface="+mj-lt"/>
              <a:buAutoNum type="arabicPeriod"/>
            </a:pPr>
            <a:r>
              <a:rPr lang="el-GR" sz="2200" i="0" spc="0" dirty="0">
                <a:solidFill>
                  <a:schemeClr val="tx1"/>
                </a:solidFill>
              </a:rPr>
              <a:t>Δημοσιογράφοι, </a:t>
            </a:r>
            <a:r>
              <a:rPr lang="en-US" sz="2200" i="0" spc="0" dirty="0">
                <a:solidFill>
                  <a:schemeClr val="tx1"/>
                </a:solidFill>
              </a:rPr>
              <a:t>bloggers, influences </a:t>
            </a:r>
            <a:r>
              <a:rPr lang="el-GR" sz="2200" i="0" spc="0" dirty="0">
                <a:solidFill>
                  <a:schemeClr val="tx1"/>
                </a:solidFill>
              </a:rPr>
              <a:t>και </a:t>
            </a:r>
            <a:r>
              <a:rPr lang="en-US" sz="2200" i="0" spc="0" dirty="0" err="1">
                <a:solidFill>
                  <a:schemeClr val="tx1"/>
                </a:solidFill>
              </a:rPr>
              <a:t>instagrammers</a:t>
            </a:r>
            <a:endParaRPr lang="el-GR" sz="2200" i="0" spc="0" dirty="0">
              <a:solidFill>
                <a:schemeClr val="tx1"/>
              </a:solidFill>
            </a:endParaRPr>
          </a:p>
          <a:p>
            <a:pPr marL="457200" indent="-457200">
              <a:buClr>
                <a:srgbClr val="2F7788"/>
              </a:buClr>
              <a:buSzPct val="120000"/>
              <a:buFont typeface="+mj-lt"/>
              <a:buAutoNum type="arabicPeriod"/>
            </a:pPr>
            <a:endParaRPr lang="el-GR" sz="2200" i="0" spc="0" dirty="0">
              <a:solidFill>
                <a:schemeClr val="tx1"/>
              </a:solidFill>
            </a:endParaRPr>
          </a:p>
        </p:txBody>
      </p:sp>
      <p:sp>
        <p:nvSpPr>
          <p:cNvPr id="11" name="Rectangle 10">
            <a:extLst>
              <a:ext uri="{FF2B5EF4-FFF2-40B4-BE49-F238E27FC236}">
                <a16:creationId xmlns:a16="http://schemas.microsoft.com/office/drawing/2014/main" id="{D297A218-3C07-F1AE-1912-42A154065672}"/>
              </a:ext>
            </a:extLst>
          </p:cNvPr>
          <p:cNvSpPr/>
          <p:nvPr/>
        </p:nvSpPr>
        <p:spPr>
          <a:xfrm>
            <a:off x="13221902" y="6127424"/>
            <a:ext cx="3506400"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Subtitle here">
            <a:extLst>
              <a:ext uri="{FF2B5EF4-FFF2-40B4-BE49-F238E27FC236}">
                <a16:creationId xmlns:a16="http://schemas.microsoft.com/office/drawing/2014/main" id="{A05C5BBE-5AFD-66A0-2183-C3582A5EB2FC}"/>
              </a:ext>
            </a:extLst>
          </p:cNvPr>
          <p:cNvSpPr txBox="1"/>
          <p:nvPr/>
        </p:nvSpPr>
        <p:spPr>
          <a:xfrm>
            <a:off x="13272105" y="6511876"/>
            <a:ext cx="3434373" cy="133369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buClr>
                <a:srgbClr val="2F7788"/>
              </a:buClr>
              <a:buSzPct val="120000"/>
            </a:pPr>
            <a:endParaRPr lang="el-GR" sz="2000" i="0" spc="0" dirty="0">
              <a:solidFill>
                <a:srgbClr val="5E5E5E"/>
              </a:solidFill>
            </a:endParaRPr>
          </a:p>
          <a:p>
            <a:pPr algn="ctr">
              <a:buClr>
                <a:srgbClr val="2F7788"/>
              </a:buClr>
              <a:buSzPct val="120000"/>
            </a:pPr>
            <a:endParaRPr lang="el-GR" sz="2000" i="0" spc="0" dirty="0">
              <a:solidFill>
                <a:srgbClr val="5E5E5E"/>
              </a:solidFill>
            </a:endParaRPr>
          </a:p>
          <a:p>
            <a:pPr algn="ctr">
              <a:buClr>
                <a:srgbClr val="2F7788"/>
              </a:buClr>
              <a:buSzPct val="120000"/>
            </a:pPr>
            <a:endParaRPr lang="el-GR" sz="2000" i="0" spc="0" dirty="0">
              <a:solidFill>
                <a:srgbClr val="5E5E5E"/>
              </a:solidFill>
            </a:endParaRPr>
          </a:p>
          <a:p>
            <a:pPr algn="ctr">
              <a:buClr>
                <a:srgbClr val="2F7788"/>
              </a:buClr>
              <a:buSzPct val="120000"/>
            </a:pPr>
            <a:r>
              <a:rPr lang="el-GR" sz="2000" i="0" spc="0" dirty="0">
                <a:solidFill>
                  <a:schemeClr val="tx1"/>
                </a:solidFill>
              </a:rPr>
              <a:t>ΥΦΤ</a:t>
            </a:r>
          </a:p>
        </p:txBody>
      </p:sp>
      <p:sp>
        <p:nvSpPr>
          <p:cNvPr id="15" name="Rectangle 14">
            <a:extLst>
              <a:ext uri="{FF2B5EF4-FFF2-40B4-BE49-F238E27FC236}">
                <a16:creationId xmlns:a16="http://schemas.microsoft.com/office/drawing/2014/main" id="{B198F14F-BB61-7B6D-8BF5-0F30F69F2CA4}"/>
              </a:ext>
            </a:extLst>
          </p:cNvPr>
          <p:cNvSpPr/>
          <p:nvPr/>
        </p:nvSpPr>
        <p:spPr>
          <a:xfrm>
            <a:off x="13174557" y="9246713"/>
            <a:ext cx="4539327"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Subtitle here">
            <a:extLst>
              <a:ext uri="{FF2B5EF4-FFF2-40B4-BE49-F238E27FC236}">
                <a16:creationId xmlns:a16="http://schemas.microsoft.com/office/drawing/2014/main" id="{76D95B74-439C-1ED2-DC08-65BB38BAD993}"/>
              </a:ext>
            </a:extLst>
          </p:cNvPr>
          <p:cNvSpPr txBox="1"/>
          <p:nvPr/>
        </p:nvSpPr>
        <p:spPr>
          <a:xfrm>
            <a:off x="13288525" y="9243793"/>
            <a:ext cx="4539327" cy="57214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800" i="0" kern="0" spc="0" dirty="0">
                <a:solidFill>
                  <a:schemeClr val="bg1"/>
                </a:solidFill>
              </a:rPr>
              <a:t>Οφέλη προς την Κοινωνία</a:t>
            </a:r>
          </a:p>
        </p:txBody>
      </p:sp>
      <p:sp>
        <p:nvSpPr>
          <p:cNvPr id="17" name="Rectangle 16">
            <a:extLst>
              <a:ext uri="{FF2B5EF4-FFF2-40B4-BE49-F238E27FC236}">
                <a16:creationId xmlns:a16="http://schemas.microsoft.com/office/drawing/2014/main" id="{EDB5716A-5F89-8774-7F89-B40875FFE4A1}"/>
              </a:ext>
            </a:extLst>
          </p:cNvPr>
          <p:cNvSpPr/>
          <p:nvPr/>
        </p:nvSpPr>
        <p:spPr>
          <a:xfrm>
            <a:off x="13168533" y="9941173"/>
            <a:ext cx="10620000" cy="216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Subtitle here">
            <a:extLst>
              <a:ext uri="{FF2B5EF4-FFF2-40B4-BE49-F238E27FC236}">
                <a16:creationId xmlns:a16="http://schemas.microsoft.com/office/drawing/2014/main" id="{B29E13E0-18E1-2A9C-E735-93BDDDC954DB}"/>
              </a:ext>
            </a:extLst>
          </p:cNvPr>
          <p:cNvSpPr txBox="1"/>
          <p:nvPr/>
        </p:nvSpPr>
        <p:spPr>
          <a:xfrm>
            <a:off x="13243450" y="9986273"/>
            <a:ext cx="10645249" cy="213391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200" i="0" spc="0" dirty="0">
                <a:solidFill>
                  <a:schemeClr val="tx1"/>
                </a:solidFill>
              </a:rPr>
              <a:t>Οι τουριστικές αφίξεις και τα έσοδα από τον τουρισμό έχουν πρωτίστως άμεση συνεισφορά στο Ακαθάριστο Εγχώριο Προϊόν (ΑΕΠ) καθώς και έμμεση επίδραση σε άλλους τομείς της οικονομίας. Ως αποτέλεσμα, δημιουργούνται νέες επιχειρήσεις,  θέσεις απασχόλησης και ευκαιρίες για επενδύσεις τόσο στον τουριστικό τομέα όσο και σε άλλους συναφείς τομείς οικονομικής δραστηριότητας</a:t>
            </a:r>
            <a:r>
              <a:rPr lang="en-US" sz="2200" i="0" spc="0" dirty="0">
                <a:solidFill>
                  <a:schemeClr val="tx1"/>
                </a:solidFill>
              </a:rPr>
              <a:t>, </a:t>
            </a:r>
            <a:r>
              <a:rPr lang="el-GR" sz="2200" i="0" spc="0" dirty="0">
                <a:solidFill>
                  <a:schemeClr val="tx1"/>
                </a:solidFill>
              </a:rPr>
              <a:t>ενώ με την τουριστική ανάπτυξη παράλληλα ανεβαίνει το βιοτικό επίπεδο του πληθυσμού.</a:t>
            </a:r>
          </a:p>
        </p:txBody>
      </p:sp>
      <p:sp>
        <p:nvSpPr>
          <p:cNvPr id="25" name="Rectangle 24">
            <a:extLst>
              <a:ext uri="{FF2B5EF4-FFF2-40B4-BE49-F238E27FC236}">
                <a16:creationId xmlns:a16="http://schemas.microsoft.com/office/drawing/2014/main" id="{FA9D1B01-8049-F8BA-7A17-8FED0BF48AF3}"/>
              </a:ext>
            </a:extLst>
          </p:cNvPr>
          <p:cNvSpPr/>
          <p:nvPr/>
        </p:nvSpPr>
        <p:spPr>
          <a:xfrm>
            <a:off x="13221902" y="5443424"/>
            <a:ext cx="3506400"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Rectangle 25">
            <a:extLst>
              <a:ext uri="{FF2B5EF4-FFF2-40B4-BE49-F238E27FC236}">
                <a16:creationId xmlns:a16="http://schemas.microsoft.com/office/drawing/2014/main" id="{91AD6CA2-47BB-9844-C772-AD7312BB27C4}"/>
              </a:ext>
            </a:extLst>
          </p:cNvPr>
          <p:cNvSpPr/>
          <p:nvPr/>
        </p:nvSpPr>
        <p:spPr>
          <a:xfrm>
            <a:off x="17166284" y="5443424"/>
            <a:ext cx="282398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Subtitle here">
            <a:extLst>
              <a:ext uri="{FF2B5EF4-FFF2-40B4-BE49-F238E27FC236}">
                <a16:creationId xmlns:a16="http://schemas.microsoft.com/office/drawing/2014/main" id="{5AEF2B52-5682-2E2C-49DA-1653EA7DD0D1}"/>
              </a:ext>
            </a:extLst>
          </p:cNvPr>
          <p:cNvSpPr txBox="1"/>
          <p:nvPr/>
        </p:nvSpPr>
        <p:spPr>
          <a:xfrm>
            <a:off x="17166284" y="5443825"/>
            <a:ext cx="2590833"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Στόχος</a:t>
            </a:r>
          </a:p>
        </p:txBody>
      </p:sp>
      <p:sp>
        <p:nvSpPr>
          <p:cNvPr id="34" name="Subtitle here">
            <a:extLst>
              <a:ext uri="{FF2B5EF4-FFF2-40B4-BE49-F238E27FC236}">
                <a16:creationId xmlns:a16="http://schemas.microsoft.com/office/drawing/2014/main" id="{9DA76848-6FEE-770C-FA17-B4DCB68B79B9}"/>
              </a:ext>
            </a:extLst>
          </p:cNvPr>
          <p:cNvSpPr txBox="1"/>
          <p:nvPr/>
        </p:nvSpPr>
        <p:spPr>
          <a:xfrm>
            <a:off x="13248687" y="5443825"/>
            <a:ext cx="3457792"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Υλοποίησης</a:t>
            </a:r>
          </a:p>
        </p:txBody>
      </p:sp>
      <p:sp>
        <p:nvSpPr>
          <p:cNvPr id="44" name="Subtitle here">
            <a:extLst>
              <a:ext uri="{FF2B5EF4-FFF2-40B4-BE49-F238E27FC236}">
                <a16:creationId xmlns:a16="http://schemas.microsoft.com/office/drawing/2014/main" id="{813F21C2-55D4-D080-478C-5B92F63F5A30}"/>
              </a:ext>
            </a:extLst>
          </p:cNvPr>
          <p:cNvSpPr txBox="1"/>
          <p:nvPr/>
        </p:nvSpPr>
        <p:spPr>
          <a:xfrm>
            <a:off x="15207325" y="3135952"/>
            <a:ext cx="3218540"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Κόστος</a:t>
            </a:r>
            <a:r>
              <a:rPr lang="en-US" sz="2400" i="0" kern="0" spc="0" dirty="0">
                <a:solidFill>
                  <a:schemeClr val="tx1"/>
                </a:solidFill>
              </a:rPr>
              <a:t> (</a:t>
            </a:r>
            <a:r>
              <a:rPr lang="el-GR" sz="2400" i="0" kern="0" spc="0" dirty="0">
                <a:solidFill>
                  <a:schemeClr val="tx1"/>
                </a:solidFill>
              </a:rPr>
              <a:t>σε εκ. ευρώ</a:t>
            </a:r>
            <a:r>
              <a:rPr lang="en-US" sz="2400" i="0" kern="0" spc="0" dirty="0">
                <a:solidFill>
                  <a:schemeClr val="tx1"/>
                </a:solidFill>
              </a:rPr>
              <a:t>)</a:t>
            </a:r>
            <a:endParaRPr lang="el-GR" sz="2400" b="1" i="0" kern="0" spc="0" dirty="0">
              <a:solidFill>
                <a:schemeClr val="tx1"/>
              </a:solidFill>
            </a:endParaRPr>
          </a:p>
        </p:txBody>
      </p:sp>
    </p:spTree>
    <p:extLst>
      <p:ext uri="{BB962C8B-B14F-4D97-AF65-F5344CB8AC3E}">
        <p14:creationId xmlns:p14="http://schemas.microsoft.com/office/powerpoint/2010/main" val="330903280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9" y="562098"/>
            <a:ext cx="10243916"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Στρατηγικοί Στόχοι</a:t>
            </a:r>
          </a:p>
        </p:txBody>
      </p:sp>
      <p:sp>
        <p:nvSpPr>
          <p:cNvPr id="2" name="Line">
            <a:extLst>
              <a:ext uri="{FF2B5EF4-FFF2-40B4-BE49-F238E27FC236}">
                <a16:creationId xmlns:a16="http://schemas.microsoft.com/office/drawing/2014/main" id="{1886EEB6-9BC0-5D12-EBED-623414732DEF}"/>
              </a:ext>
            </a:extLst>
          </p:cNvPr>
          <p:cNvSpPr/>
          <p:nvPr/>
        </p:nvSpPr>
        <p:spPr>
          <a:xfrm>
            <a:off x="852000" y="3030791"/>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3135952"/>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Στόχος</a:t>
            </a:r>
            <a:endParaRPr lang="el-GR" sz="2400" b="1" i="0" kern="0" spc="0" dirty="0">
              <a:solidFill>
                <a:schemeClr val="tx1"/>
              </a:solidFill>
            </a:endParaRPr>
          </a:p>
        </p:txBody>
      </p:sp>
      <p:sp>
        <p:nvSpPr>
          <p:cNvPr id="18" name="Subtitle here">
            <a:extLst>
              <a:ext uri="{FF2B5EF4-FFF2-40B4-BE49-F238E27FC236}">
                <a16:creationId xmlns:a16="http://schemas.microsoft.com/office/drawing/2014/main" id="{E21FE21D-8559-B180-2463-6ED0750C6D07}"/>
              </a:ext>
            </a:extLst>
          </p:cNvPr>
          <p:cNvSpPr txBox="1"/>
          <p:nvPr/>
        </p:nvSpPr>
        <p:spPr>
          <a:xfrm>
            <a:off x="5285450" y="3135952"/>
            <a:ext cx="2568902"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Περιγραφή</a:t>
            </a:r>
            <a:endParaRPr lang="el-GR" sz="2400" b="1" i="0" kern="0" spc="0" dirty="0">
              <a:solidFill>
                <a:schemeClr val="tx1"/>
              </a:solidFill>
            </a:endParaRPr>
          </a:p>
        </p:txBody>
      </p:sp>
      <p:sp>
        <p:nvSpPr>
          <p:cNvPr id="30" name="Subtitle here">
            <a:extLst>
              <a:ext uri="{FF2B5EF4-FFF2-40B4-BE49-F238E27FC236}">
                <a16:creationId xmlns:a16="http://schemas.microsoft.com/office/drawing/2014/main" id="{E67CABA6-59DE-E45F-25D4-86E6FF97669C}"/>
              </a:ext>
            </a:extLst>
          </p:cNvPr>
          <p:cNvSpPr txBox="1"/>
          <p:nvPr/>
        </p:nvSpPr>
        <p:spPr>
          <a:xfrm>
            <a:off x="18174127" y="3135952"/>
            <a:ext cx="378380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Χρονοδιάγραμμα</a:t>
            </a:r>
            <a:endParaRPr lang="el-GR" sz="2400" b="1" i="0" kern="0" spc="0" dirty="0">
              <a:solidFill>
                <a:schemeClr val="tx1"/>
              </a:solidFill>
            </a:endParaRPr>
          </a:p>
        </p:txBody>
      </p:sp>
      <p:sp>
        <p:nvSpPr>
          <p:cNvPr id="33" name="Subtitle here">
            <a:extLst>
              <a:ext uri="{FF2B5EF4-FFF2-40B4-BE49-F238E27FC236}">
                <a16:creationId xmlns:a16="http://schemas.microsoft.com/office/drawing/2014/main" id="{30BC3C46-7AD4-C6C6-13C4-127C830B5542}"/>
              </a:ext>
            </a:extLst>
          </p:cNvPr>
          <p:cNvSpPr txBox="1"/>
          <p:nvPr/>
        </p:nvSpPr>
        <p:spPr>
          <a:xfrm>
            <a:off x="21669525" y="3135855"/>
            <a:ext cx="167729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Αφορά</a:t>
            </a:r>
          </a:p>
        </p:txBody>
      </p:sp>
      <p:pic>
        <p:nvPicPr>
          <p:cNvPr id="36" name="Picture 35"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6262" y="1271344"/>
            <a:ext cx="1960918" cy="1902647"/>
          </a:xfrm>
          <a:prstGeom prst="rect">
            <a:avLst/>
          </a:prstGeom>
        </p:spPr>
      </p:pic>
      <p:sp>
        <p:nvSpPr>
          <p:cNvPr id="49" name="Rectangle 48">
            <a:extLst>
              <a:ext uri="{FF2B5EF4-FFF2-40B4-BE49-F238E27FC236}">
                <a16:creationId xmlns:a16="http://schemas.microsoft.com/office/drawing/2014/main" id="{CB6CF44E-5D63-FA5A-748D-6CC969F7B7FA}"/>
              </a:ext>
            </a:extLst>
          </p:cNvPr>
          <p:cNvSpPr/>
          <p:nvPr/>
        </p:nvSpPr>
        <p:spPr>
          <a:xfrm>
            <a:off x="852000" y="3759608"/>
            <a:ext cx="4226642" cy="1343301"/>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Rectangle 51">
            <a:extLst>
              <a:ext uri="{FF2B5EF4-FFF2-40B4-BE49-F238E27FC236}">
                <a16:creationId xmlns:a16="http://schemas.microsoft.com/office/drawing/2014/main" id="{F29D2E5A-D73D-B8F4-0879-44AFE9E8D5BE}"/>
              </a:ext>
            </a:extLst>
          </p:cNvPr>
          <p:cNvSpPr/>
          <p:nvPr/>
        </p:nvSpPr>
        <p:spPr>
          <a:xfrm>
            <a:off x="5285450" y="3759608"/>
            <a:ext cx="9846453"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Rectangle 54">
            <a:extLst>
              <a:ext uri="{FF2B5EF4-FFF2-40B4-BE49-F238E27FC236}">
                <a16:creationId xmlns:a16="http://schemas.microsoft.com/office/drawing/2014/main" id="{52FBA867-A332-BAAF-1A63-E7C3460610C1}"/>
              </a:ext>
            </a:extLst>
          </p:cNvPr>
          <p:cNvSpPr/>
          <p:nvPr/>
        </p:nvSpPr>
        <p:spPr>
          <a:xfrm>
            <a:off x="15368564"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Rectangle 57">
            <a:extLst>
              <a:ext uri="{FF2B5EF4-FFF2-40B4-BE49-F238E27FC236}">
                <a16:creationId xmlns:a16="http://schemas.microsoft.com/office/drawing/2014/main" id="{D156E402-D196-B61F-48E0-F060CF4A0B53}"/>
              </a:ext>
            </a:extLst>
          </p:cNvPr>
          <p:cNvSpPr/>
          <p:nvPr/>
        </p:nvSpPr>
        <p:spPr>
          <a:xfrm>
            <a:off x="18174127"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Rectangle 60">
            <a:extLst>
              <a:ext uri="{FF2B5EF4-FFF2-40B4-BE49-F238E27FC236}">
                <a16:creationId xmlns:a16="http://schemas.microsoft.com/office/drawing/2014/main" id="{3061DBBB-7DA5-8ED7-68F0-B9A8BAAED7C2}"/>
              </a:ext>
            </a:extLst>
          </p:cNvPr>
          <p:cNvSpPr/>
          <p:nvPr/>
        </p:nvSpPr>
        <p:spPr>
          <a:xfrm>
            <a:off x="20963098"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837618" y="3919628"/>
            <a:ext cx="4226642" cy="96436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a:solidFill>
                  <a:schemeClr val="bg1"/>
                </a:solidFill>
              </a:rPr>
              <a:t>Γενική Προώθηση του Τουριστικού Προϊόντος</a:t>
            </a: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6" y="2119207"/>
            <a:ext cx="18237624"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pPr>
            <a:r>
              <a:rPr lang="el-GR" sz="3600" b="1" i="0" dirty="0">
                <a:solidFill>
                  <a:srgbClr val="E38C19"/>
                </a:solidFill>
              </a:rPr>
              <a:t>Γενική Προώθηση του Τουριστικού Προϊόντος</a:t>
            </a:r>
            <a:r>
              <a:rPr lang="en-US" sz="3600" b="1" i="0" dirty="0">
                <a:solidFill>
                  <a:srgbClr val="E38C19"/>
                </a:solidFill>
              </a:rPr>
              <a:t> (</a:t>
            </a:r>
            <a:r>
              <a:rPr lang="el-GR" sz="3600" b="1" i="0" dirty="0">
                <a:solidFill>
                  <a:srgbClr val="E38C19"/>
                </a:solidFill>
              </a:rPr>
              <a:t>συνεχίζεται)</a:t>
            </a:r>
          </a:p>
        </p:txBody>
      </p:sp>
      <p:sp>
        <p:nvSpPr>
          <p:cNvPr id="24" name="Rectangle 23">
            <a:extLst>
              <a:ext uri="{FF2B5EF4-FFF2-40B4-BE49-F238E27FC236}">
                <a16:creationId xmlns:a16="http://schemas.microsoft.com/office/drawing/2014/main" id="{F8773CAD-6845-523F-27F7-16D569DAB4EB}"/>
              </a:ext>
            </a:extLst>
          </p:cNvPr>
          <p:cNvSpPr/>
          <p:nvPr/>
        </p:nvSpPr>
        <p:spPr>
          <a:xfrm>
            <a:off x="837618" y="5443424"/>
            <a:ext cx="288860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Line">
            <a:extLst>
              <a:ext uri="{FF2B5EF4-FFF2-40B4-BE49-F238E27FC236}">
                <a16:creationId xmlns:a16="http://schemas.microsoft.com/office/drawing/2014/main" id="{A1328507-483E-2BD3-5939-B7B39E42BAD8}"/>
              </a:ext>
            </a:extLst>
          </p:cNvPr>
          <p:cNvSpPr/>
          <p:nvPr/>
        </p:nvSpPr>
        <p:spPr>
          <a:xfrm>
            <a:off x="852000" y="5326657"/>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29" name="Subtitle here">
            <a:extLst>
              <a:ext uri="{FF2B5EF4-FFF2-40B4-BE49-F238E27FC236}">
                <a16:creationId xmlns:a16="http://schemas.microsoft.com/office/drawing/2014/main" id="{4C3067CC-53E4-36D2-6C83-492A1376F375}"/>
              </a:ext>
            </a:extLst>
          </p:cNvPr>
          <p:cNvSpPr txBox="1"/>
          <p:nvPr/>
        </p:nvSpPr>
        <p:spPr>
          <a:xfrm>
            <a:off x="837617" y="5443825"/>
            <a:ext cx="2617310"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Παρεμβάσεις</a:t>
            </a:r>
          </a:p>
        </p:txBody>
      </p:sp>
      <p:sp>
        <p:nvSpPr>
          <p:cNvPr id="39" name="Rectangle 38">
            <a:extLst>
              <a:ext uri="{FF2B5EF4-FFF2-40B4-BE49-F238E27FC236}">
                <a16:creationId xmlns:a16="http://schemas.microsoft.com/office/drawing/2014/main" id="{5942514B-BE11-1B9C-57F6-2BDEC03CF1B7}"/>
              </a:ext>
            </a:extLst>
          </p:cNvPr>
          <p:cNvSpPr/>
          <p:nvPr/>
        </p:nvSpPr>
        <p:spPr>
          <a:xfrm>
            <a:off x="837617" y="6127424"/>
            <a:ext cx="11961593" cy="61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Subtitle here">
            <a:extLst>
              <a:ext uri="{FF2B5EF4-FFF2-40B4-BE49-F238E27FC236}">
                <a16:creationId xmlns:a16="http://schemas.microsoft.com/office/drawing/2014/main" id="{23AD6CE5-7152-651A-0B75-816C709ED253}"/>
              </a:ext>
            </a:extLst>
          </p:cNvPr>
          <p:cNvSpPr txBox="1"/>
          <p:nvPr/>
        </p:nvSpPr>
        <p:spPr>
          <a:xfrm>
            <a:off x="897864" y="6087174"/>
            <a:ext cx="2888604"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b="1" i="0" spc="0" dirty="0">
                <a:solidFill>
                  <a:schemeClr val="tx1"/>
                </a:solidFill>
              </a:rPr>
              <a:t>Έργο</a:t>
            </a:r>
            <a:endParaRPr lang="el-GR" sz="2400" b="1" i="0" kern="0" spc="0" dirty="0">
              <a:solidFill>
                <a:schemeClr val="tx1"/>
              </a:solidFill>
            </a:endParaRPr>
          </a:p>
        </p:txBody>
      </p:sp>
      <p:sp>
        <p:nvSpPr>
          <p:cNvPr id="41" name="Subtitle here">
            <a:extLst>
              <a:ext uri="{FF2B5EF4-FFF2-40B4-BE49-F238E27FC236}">
                <a16:creationId xmlns:a16="http://schemas.microsoft.com/office/drawing/2014/main" id="{1B4171CA-4CC7-AECB-EF83-2275810AD296}"/>
              </a:ext>
            </a:extLst>
          </p:cNvPr>
          <p:cNvSpPr txBox="1"/>
          <p:nvPr/>
        </p:nvSpPr>
        <p:spPr>
          <a:xfrm>
            <a:off x="956004" y="7036670"/>
            <a:ext cx="11679693" cy="318035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lgn="just">
              <a:buClr>
                <a:srgbClr val="2F7788"/>
              </a:buClr>
              <a:buSzPct val="120000"/>
              <a:buFont typeface="+mj-lt"/>
              <a:buAutoNum type="arabicPeriod" startAt="6"/>
            </a:pPr>
            <a:r>
              <a:rPr lang="el-GR" sz="2000" i="0" spc="0" dirty="0">
                <a:solidFill>
                  <a:schemeClr val="tx1"/>
                </a:solidFill>
              </a:rPr>
              <a:t>Συμμετοχή σε εκθέσεις Γενικού Ενδιαφέροντος</a:t>
            </a:r>
          </a:p>
          <a:p>
            <a:pPr marL="457200" indent="-457200" algn="just">
              <a:buClr>
                <a:srgbClr val="2F7788"/>
              </a:buClr>
              <a:buSzPct val="120000"/>
              <a:buFont typeface="+mj-lt"/>
              <a:buAutoNum type="arabicPeriod" startAt="6"/>
            </a:pPr>
            <a:endParaRPr lang="el-GR" sz="2000" i="0" spc="0" dirty="0">
              <a:solidFill>
                <a:schemeClr val="tx1"/>
              </a:solidFill>
            </a:endParaRPr>
          </a:p>
          <a:p>
            <a:pPr marL="457200" indent="-457200" algn="just">
              <a:buClr>
                <a:srgbClr val="2F7788"/>
              </a:buClr>
              <a:buSzPct val="120000"/>
              <a:buFont typeface="+mj-lt"/>
              <a:buAutoNum type="arabicPeriod" startAt="6"/>
            </a:pPr>
            <a:r>
              <a:rPr lang="el-GR" sz="2000" i="0" spc="0" dirty="0">
                <a:solidFill>
                  <a:schemeClr val="tx1"/>
                </a:solidFill>
              </a:rPr>
              <a:t>Διενέργεια εκδηλώσεων (PR </a:t>
            </a:r>
            <a:r>
              <a:rPr lang="el-GR" sz="2000" i="0" spc="0" dirty="0" err="1">
                <a:solidFill>
                  <a:schemeClr val="tx1"/>
                </a:solidFill>
              </a:rPr>
              <a:t>actions</a:t>
            </a:r>
            <a:r>
              <a:rPr lang="el-GR" sz="2000" i="0" spc="0" dirty="0">
                <a:solidFill>
                  <a:schemeClr val="tx1"/>
                </a:solidFill>
              </a:rPr>
              <a:t>) στο πλαίσιο διεθνών εκθέσεων και αλλού, με σκοπό την ενδυνάμωση των σχέσεων συνεργασίας με επιμέρους οργανισμούς της τουριστικής βιομηχανίας</a:t>
            </a:r>
          </a:p>
          <a:p>
            <a:pPr marL="457200" indent="-457200" algn="just">
              <a:buClr>
                <a:srgbClr val="2F7788"/>
              </a:buClr>
              <a:buSzPct val="120000"/>
              <a:buFont typeface="+mj-lt"/>
              <a:buAutoNum type="arabicPeriod" startAt="6"/>
            </a:pPr>
            <a:endParaRPr lang="el-GR" sz="2000" i="0" spc="0" dirty="0">
              <a:solidFill>
                <a:schemeClr val="tx1"/>
              </a:solidFill>
            </a:endParaRPr>
          </a:p>
          <a:p>
            <a:pPr marL="457200" indent="-457200" algn="just">
              <a:buClr>
                <a:srgbClr val="2F7788"/>
              </a:buClr>
              <a:buSzPct val="120000"/>
              <a:buFont typeface="+mj-lt"/>
              <a:buAutoNum type="arabicPeriod" startAt="6"/>
            </a:pPr>
            <a:r>
              <a:rPr lang="el-GR" sz="2000" i="0" spc="0" dirty="0">
                <a:solidFill>
                  <a:schemeClr val="tx1"/>
                </a:solidFill>
              </a:rPr>
              <a:t>Διεκδίκηση διεθνών διακρίσεων με στόχο την προβολή της Κύπρου</a:t>
            </a:r>
          </a:p>
          <a:p>
            <a:pPr marL="457200" indent="-457200" algn="just">
              <a:buClr>
                <a:srgbClr val="2F7788"/>
              </a:buClr>
              <a:buSzPct val="120000"/>
              <a:buFont typeface="+mj-lt"/>
              <a:buAutoNum type="arabicPeriod" startAt="6"/>
            </a:pPr>
            <a:endParaRPr lang="el-GR" sz="2000" i="0" spc="0" dirty="0">
              <a:solidFill>
                <a:schemeClr val="tx1"/>
              </a:solidFill>
            </a:endParaRPr>
          </a:p>
          <a:p>
            <a:pPr marL="457200" indent="-457200" algn="just">
              <a:buClr>
                <a:srgbClr val="2F7788"/>
              </a:buClr>
              <a:buSzPct val="120000"/>
              <a:buFont typeface="+mj-lt"/>
              <a:buAutoNum type="arabicPeriod" startAt="6"/>
            </a:pPr>
            <a:r>
              <a:rPr lang="el-GR" sz="2000" i="0" spc="0" dirty="0">
                <a:solidFill>
                  <a:schemeClr val="tx1"/>
                </a:solidFill>
              </a:rPr>
              <a:t>Στήριξη έξι Εταιρειών Τουριστικής Ανάπτυξης και Προβολής (ΕΤΑΠ)</a:t>
            </a:r>
          </a:p>
          <a:p>
            <a:pPr marL="457200" indent="-457200" algn="just">
              <a:buClr>
                <a:srgbClr val="2F7788"/>
              </a:buClr>
              <a:buSzPct val="120000"/>
              <a:buFont typeface="+mj-lt"/>
              <a:buAutoNum type="arabicPeriod" startAt="6"/>
            </a:pPr>
            <a:endParaRPr lang="el-GR" sz="2000" i="0" spc="0" dirty="0">
              <a:solidFill>
                <a:schemeClr val="tx1"/>
              </a:solidFill>
            </a:endParaRPr>
          </a:p>
          <a:p>
            <a:pPr marL="457200" indent="-457200" algn="just">
              <a:buClr>
                <a:srgbClr val="2F7788"/>
              </a:buClr>
              <a:buSzPct val="120000"/>
              <a:buFont typeface="+mj-lt"/>
              <a:buAutoNum type="arabicPeriod" startAt="6"/>
            </a:pPr>
            <a:r>
              <a:rPr lang="el-GR" sz="2000" i="0" spc="0" dirty="0">
                <a:solidFill>
                  <a:schemeClr val="tx1"/>
                </a:solidFill>
              </a:rPr>
              <a:t>Δημιουργία Πλατφόρμας </a:t>
            </a:r>
            <a:r>
              <a:rPr lang="en-US" sz="2000" i="0" spc="0" dirty="0">
                <a:solidFill>
                  <a:schemeClr val="tx1"/>
                </a:solidFill>
              </a:rPr>
              <a:t>Digital Asset Management</a:t>
            </a:r>
            <a:endParaRPr lang="el-GR" sz="2000" i="0" spc="0" dirty="0">
              <a:solidFill>
                <a:schemeClr val="tx1"/>
              </a:solidFill>
            </a:endParaRPr>
          </a:p>
        </p:txBody>
      </p:sp>
      <p:sp>
        <p:nvSpPr>
          <p:cNvPr id="210" name="Rectangle 209">
            <a:extLst>
              <a:ext uri="{FF2B5EF4-FFF2-40B4-BE49-F238E27FC236}">
                <a16:creationId xmlns:a16="http://schemas.microsoft.com/office/drawing/2014/main" id="{B08CAFFE-90E3-A169-3C7C-0E2FEAC336F0}"/>
              </a:ext>
            </a:extLst>
          </p:cNvPr>
          <p:cNvSpPr/>
          <p:nvPr/>
        </p:nvSpPr>
        <p:spPr>
          <a:xfrm>
            <a:off x="17166284" y="6127424"/>
            <a:ext cx="6490719"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Subtitle here">
            <a:extLst>
              <a:ext uri="{FF2B5EF4-FFF2-40B4-BE49-F238E27FC236}">
                <a16:creationId xmlns:a16="http://schemas.microsoft.com/office/drawing/2014/main" id="{7970DFA0-483F-CF6A-C53A-869FF8A276E8}"/>
              </a:ext>
            </a:extLst>
          </p:cNvPr>
          <p:cNvSpPr txBox="1"/>
          <p:nvPr/>
        </p:nvSpPr>
        <p:spPr>
          <a:xfrm>
            <a:off x="18174127" y="4165833"/>
            <a:ext cx="258609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7" name="Subtitle here">
            <a:extLst>
              <a:ext uri="{FF2B5EF4-FFF2-40B4-BE49-F238E27FC236}">
                <a16:creationId xmlns:a16="http://schemas.microsoft.com/office/drawing/2014/main" id="{88BFC1D9-6841-C5D6-BA13-157A626164C8}"/>
              </a:ext>
            </a:extLst>
          </p:cNvPr>
          <p:cNvSpPr txBox="1"/>
          <p:nvPr/>
        </p:nvSpPr>
        <p:spPr>
          <a:xfrm>
            <a:off x="5404655" y="4232838"/>
            <a:ext cx="9733641" cy="54579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Ενέργειες προβολής της Κύπρου ως τουριστικού προορισμού</a:t>
            </a:r>
            <a:endParaRPr lang="el-GR" sz="2400" i="0" strike="sngStrike" kern="0" spc="0" dirty="0">
              <a:solidFill>
                <a:schemeClr val="tx1"/>
              </a:solidFill>
            </a:endParaRPr>
          </a:p>
        </p:txBody>
      </p:sp>
      <p:sp>
        <p:nvSpPr>
          <p:cNvPr id="3" name="Subtitle here">
            <a:extLst>
              <a:ext uri="{FF2B5EF4-FFF2-40B4-BE49-F238E27FC236}">
                <a16:creationId xmlns:a16="http://schemas.microsoft.com/office/drawing/2014/main" id="{8AA3F6DD-15C1-1034-1838-292378962B32}"/>
              </a:ext>
            </a:extLst>
          </p:cNvPr>
          <p:cNvSpPr txBox="1"/>
          <p:nvPr/>
        </p:nvSpPr>
        <p:spPr>
          <a:xfrm>
            <a:off x="20955359" y="3726632"/>
            <a:ext cx="2570400" cy="139140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Δυνητικούς επισκέπτες από αγορές-πηγές</a:t>
            </a:r>
          </a:p>
        </p:txBody>
      </p:sp>
      <p:pic>
        <p:nvPicPr>
          <p:cNvPr id="19" name="Image" descr="Image">
            <a:extLst>
              <a:ext uri="{FF2B5EF4-FFF2-40B4-BE49-F238E27FC236}">
                <a16:creationId xmlns:a16="http://schemas.microsoft.com/office/drawing/2014/main" id="{220453B8-D369-162B-60F8-FE5455423D10}"/>
              </a:ext>
            </a:extLst>
          </p:cNvPr>
          <p:cNvPicPr>
            <a:picLocks noChangeAspect="1"/>
          </p:cNvPicPr>
          <p:nvPr/>
        </p:nvPicPr>
        <p:blipFill>
          <a:blip r:embed="rId4"/>
          <a:stretch>
            <a:fillRect/>
          </a:stretch>
        </p:blipFill>
        <p:spPr>
          <a:xfrm>
            <a:off x="8936984" y="10727325"/>
            <a:ext cx="15700723" cy="3345352"/>
          </a:xfrm>
          <a:prstGeom prst="rect">
            <a:avLst/>
          </a:prstGeom>
          <a:ln w="12700">
            <a:miter lim="400000"/>
          </a:ln>
        </p:spPr>
      </p:pic>
      <p:sp>
        <p:nvSpPr>
          <p:cNvPr id="20" name="ΥΠΟΥΡΓΕΙΟ ΟΙΚΟΝΟΜΙΚΩΝ">
            <a:extLst>
              <a:ext uri="{FF2B5EF4-FFF2-40B4-BE49-F238E27FC236}">
                <a16:creationId xmlns:a16="http://schemas.microsoft.com/office/drawing/2014/main" id="{211F5A0B-76D0-AD77-BF64-206F3BA00457}"/>
              </a:ext>
            </a:extLst>
          </p:cNvPr>
          <p:cNvSpPr txBox="1">
            <a:spLocks/>
          </p:cNvSpPr>
          <p:nvPr/>
        </p:nvSpPr>
        <p:spPr>
          <a:xfrm>
            <a:off x="11104845" y="12629654"/>
            <a:ext cx="9605670" cy="61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p:txBody>
      </p:sp>
      <p:sp>
        <p:nvSpPr>
          <p:cNvPr id="5" name="TextBox 4">
            <a:extLst>
              <a:ext uri="{FF2B5EF4-FFF2-40B4-BE49-F238E27FC236}">
                <a16:creationId xmlns:a16="http://schemas.microsoft.com/office/drawing/2014/main" id="{3941F8BC-66D2-77CE-4E2B-6872E2B3B3BB}"/>
              </a:ext>
            </a:extLst>
          </p:cNvPr>
          <p:cNvSpPr txBox="1"/>
          <p:nvPr/>
        </p:nvSpPr>
        <p:spPr>
          <a:xfrm>
            <a:off x="15368564" y="4022504"/>
            <a:ext cx="260268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19,72</a:t>
            </a:r>
          </a:p>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2024: 20,72</a:t>
            </a:r>
          </a:p>
        </p:txBody>
      </p:sp>
      <p:sp>
        <p:nvSpPr>
          <p:cNvPr id="9" name="Rectangle 8"/>
          <p:cNvSpPr/>
          <p:nvPr/>
        </p:nvSpPr>
        <p:spPr>
          <a:xfrm>
            <a:off x="9715883" y="13268019"/>
            <a:ext cx="527709" cy="461665"/>
          </a:xfrm>
          <a:prstGeom prst="rect">
            <a:avLst/>
          </a:prstGeom>
        </p:spPr>
        <p:txBody>
          <a:bodyPr wrap="none">
            <a:spAutoFit/>
          </a:bodyPr>
          <a:lstStyle/>
          <a:p>
            <a:fld id="{2E13D54B-4A2D-4109-A329-3F4E6FB2CA2E}" type="slidenum">
              <a:rPr lang="el-GR" sz="2400" b="0" smtClean="0">
                <a:latin typeface="Helvetica Neue Light"/>
                <a:sym typeface="Helvetica Neue Light"/>
              </a:rPr>
              <a:t>31</a:t>
            </a:fld>
            <a:endParaRPr lang="el-GR" dirty="0"/>
          </a:p>
        </p:txBody>
      </p:sp>
      <p:sp>
        <p:nvSpPr>
          <p:cNvPr id="10" name="Subtitle here">
            <a:extLst>
              <a:ext uri="{FF2B5EF4-FFF2-40B4-BE49-F238E27FC236}">
                <a16:creationId xmlns:a16="http://schemas.microsoft.com/office/drawing/2014/main" id="{B7B3E15C-D6D2-B731-04B0-8BDE41C012D7}"/>
              </a:ext>
            </a:extLst>
          </p:cNvPr>
          <p:cNvSpPr txBox="1"/>
          <p:nvPr/>
        </p:nvSpPr>
        <p:spPr>
          <a:xfrm>
            <a:off x="17287910" y="6296848"/>
            <a:ext cx="6120478" cy="2472472"/>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buClr>
                <a:srgbClr val="2F7788"/>
              </a:buClr>
              <a:buSzPct val="120000"/>
              <a:buFont typeface="+mj-lt"/>
              <a:buAutoNum type="arabicPeriod" startAt="6"/>
            </a:pPr>
            <a:r>
              <a:rPr lang="el-GR" sz="2200" i="0" spc="0" dirty="0">
                <a:solidFill>
                  <a:schemeClr val="tx1"/>
                </a:solidFill>
              </a:rPr>
              <a:t>Δυνητικοί επισκέπτες</a:t>
            </a:r>
          </a:p>
          <a:p>
            <a:pPr marL="457200" indent="-457200">
              <a:buClr>
                <a:srgbClr val="2F7788"/>
              </a:buClr>
              <a:buSzPct val="120000"/>
              <a:buFont typeface="+mj-lt"/>
              <a:buAutoNum type="arabicPeriod" startAt="6"/>
            </a:pPr>
            <a:r>
              <a:rPr lang="el-GR" sz="2200" i="0" spc="0" dirty="0">
                <a:solidFill>
                  <a:schemeClr val="tx1"/>
                </a:solidFill>
              </a:rPr>
              <a:t>Επαγγελματίες τουρισμού στο εξωτερικό</a:t>
            </a:r>
          </a:p>
          <a:p>
            <a:pPr marL="457200" indent="-457200">
              <a:buClr>
                <a:srgbClr val="2F7788"/>
              </a:buClr>
              <a:buSzPct val="120000"/>
              <a:buFont typeface="+mj-lt"/>
              <a:buAutoNum type="arabicPeriod" startAt="6"/>
            </a:pPr>
            <a:r>
              <a:rPr lang="el-GR" sz="2200" i="0" spc="0" dirty="0">
                <a:solidFill>
                  <a:schemeClr val="tx1"/>
                </a:solidFill>
              </a:rPr>
              <a:t>Διεθνείς Οργανισμοί</a:t>
            </a:r>
          </a:p>
          <a:p>
            <a:pPr marL="457200" indent="-457200">
              <a:buClr>
                <a:srgbClr val="2F7788"/>
              </a:buClr>
              <a:buSzPct val="120000"/>
              <a:buFont typeface="+mj-lt"/>
              <a:buAutoNum type="arabicPeriod" startAt="6"/>
            </a:pPr>
            <a:r>
              <a:rPr lang="el-GR" sz="2200" i="0" spc="0" dirty="0">
                <a:solidFill>
                  <a:schemeClr val="tx1"/>
                </a:solidFill>
              </a:rPr>
              <a:t>Μέλη ΕΤΑΠ</a:t>
            </a:r>
            <a:endParaRPr lang="en-US" sz="2200" i="0" spc="0" dirty="0">
              <a:solidFill>
                <a:schemeClr val="tx1"/>
              </a:solidFill>
            </a:endParaRPr>
          </a:p>
          <a:p>
            <a:pPr marL="457200" indent="-457200">
              <a:buClr>
                <a:srgbClr val="2F7788"/>
              </a:buClr>
              <a:buSzPct val="120000"/>
              <a:buFont typeface="+mj-lt"/>
              <a:buAutoNum type="arabicPeriod" startAt="6"/>
            </a:pPr>
            <a:r>
              <a:rPr lang="el-GR" sz="2200" i="0" spc="0" dirty="0">
                <a:solidFill>
                  <a:schemeClr val="tx1"/>
                </a:solidFill>
              </a:rPr>
              <a:t> Επαγγελματίες Τουρισμού </a:t>
            </a:r>
          </a:p>
          <a:p>
            <a:pPr marL="457200" indent="-457200">
              <a:buClr>
                <a:srgbClr val="2F7788"/>
              </a:buClr>
              <a:buSzPct val="120000"/>
              <a:buFont typeface="+mj-lt"/>
              <a:buAutoNum type="arabicPeriod" startAt="6"/>
            </a:pPr>
            <a:endParaRPr lang="el-GR" sz="2200" i="0" spc="0" dirty="0">
              <a:solidFill>
                <a:srgbClr val="5E5E5E"/>
              </a:solidFill>
            </a:endParaRPr>
          </a:p>
          <a:p>
            <a:pPr marL="457200" indent="-457200">
              <a:buClr>
                <a:srgbClr val="2F7788"/>
              </a:buClr>
              <a:buSzPct val="120000"/>
              <a:buFont typeface="+mj-lt"/>
              <a:buAutoNum type="arabicPeriod" startAt="6"/>
            </a:pPr>
            <a:endParaRPr lang="el-GR" sz="2200" i="0" spc="0" dirty="0">
              <a:solidFill>
                <a:srgbClr val="5E5E5E"/>
              </a:solidFill>
            </a:endParaRPr>
          </a:p>
        </p:txBody>
      </p:sp>
      <p:sp>
        <p:nvSpPr>
          <p:cNvPr id="11" name="Rectangle 10">
            <a:extLst>
              <a:ext uri="{FF2B5EF4-FFF2-40B4-BE49-F238E27FC236}">
                <a16:creationId xmlns:a16="http://schemas.microsoft.com/office/drawing/2014/main" id="{FF36CF8C-7777-7832-26D0-E44E42353BB4}"/>
              </a:ext>
            </a:extLst>
          </p:cNvPr>
          <p:cNvSpPr/>
          <p:nvPr/>
        </p:nvSpPr>
        <p:spPr>
          <a:xfrm>
            <a:off x="13221902" y="6127424"/>
            <a:ext cx="3506400"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Subtitle here">
            <a:extLst>
              <a:ext uri="{FF2B5EF4-FFF2-40B4-BE49-F238E27FC236}">
                <a16:creationId xmlns:a16="http://schemas.microsoft.com/office/drawing/2014/main" id="{9145AF51-8FA1-3828-2C1F-602396353FC6}"/>
              </a:ext>
            </a:extLst>
          </p:cNvPr>
          <p:cNvSpPr txBox="1"/>
          <p:nvPr/>
        </p:nvSpPr>
        <p:spPr>
          <a:xfrm>
            <a:off x="13272105" y="6511876"/>
            <a:ext cx="3434373" cy="133369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buClr>
                <a:srgbClr val="2F7788"/>
              </a:buClr>
              <a:buSzPct val="120000"/>
            </a:pPr>
            <a:endParaRPr lang="el-GR" sz="2000" i="0" spc="0" dirty="0">
              <a:solidFill>
                <a:srgbClr val="5E5E5E"/>
              </a:solidFill>
            </a:endParaRPr>
          </a:p>
          <a:p>
            <a:pPr algn="ctr">
              <a:buClr>
                <a:srgbClr val="2F7788"/>
              </a:buClr>
              <a:buSzPct val="120000"/>
            </a:pPr>
            <a:endParaRPr lang="el-GR" sz="2000" i="0" spc="0" dirty="0">
              <a:solidFill>
                <a:srgbClr val="5E5E5E"/>
              </a:solidFill>
            </a:endParaRPr>
          </a:p>
          <a:p>
            <a:pPr algn="ctr">
              <a:buClr>
                <a:srgbClr val="2F7788"/>
              </a:buClr>
              <a:buSzPct val="120000"/>
            </a:pPr>
            <a:endParaRPr lang="el-GR" sz="2000" i="0" spc="0" dirty="0">
              <a:solidFill>
                <a:srgbClr val="5E5E5E"/>
              </a:solidFill>
            </a:endParaRPr>
          </a:p>
          <a:p>
            <a:pPr algn="ctr">
              <a:buClr>
                <a:srgbClr val="2F7788"/>
              </a:buClr>
              <a:buSzPct val="120000"/>
            </a:pPr>
            <a:r>
              <a:rPr lang="el-GR" sz="2000" i="0" spc="0" dirty="0">
                <a:solidFill>
                  <a:schemeClr val="tx1"/>
                </a:solidFill>
              </a:rPr>
              <a:t>ΥΦΤ</a:t>
            </a:r>
          </a:p>
        </p:txBody>
      </p:sp>
      <p:sp>
        <p:nvSpPr>
          <p:cNvPr id="15" name="Rectangle 14">
            <a:extLst>
              <a:ext uri="{FF2B5EF4-FFF2-40B4-BE49-F238E27FC236}">
                <a16:creationId xmlns:a16="http://schemas.microsoft.com/office/drawing/2014/main" id="{55368FE2-CBCA-5A68-29CC-12773FBE8106}"/>
              </a:ext>
            </a:extLst>
          </p:cNvPr>
          <p:cNvSpPr/>
          <p:nvPr/>
        </p:nvSpPr>
        <p:spPr>
          <a:xfrm>
            <a:off x="13174557" y="9246713"/>
            <a:ext cx="4539327"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Subtitle here">
            <a:extLst>
              <a:ext uri="{FF2B5EF4-FFF2-40B4-BE49-F238E27FC236}">
                <a16:creationId xmlns:a16="http://schemas.microsoft.com/office/drawing/2014/main" id="{D6A968DE-C9F7-3E60-29BF-2C872B20358D}"/>
              </a:ext>
            </a:extLst>
          </p:cNvPr>
          <p:cNvSpPr txBox="1"/>
          <p:nvPr/>
        </p:nvSpPr>
        <p:spPr>
          <a:xfrm>
            <a:off x="13288525" y="9243793"/>
            <a:ext cx="4539327" cy="57214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800" i="0" kern="0" spc="0" dirty="0">
                <a:solidFill>
                  <a:schemeClr val="bg1"/>
                </a:solidFill>
              </a:rPr>
              <a:t>Οφέλη προς την Κοινωνία</a:t>
            </a:r>
          </a:p>
        </p:txBody>
      </p:sp>
      <p:sp>
        <p:nvSpPr>
          <p:cNvPr id="17" name="Rectangle 16">
            <a:extLst>
              <a:ext uri="{FF2B5EF4-FFF2-40B4-BE49-F238E27FC236}">
                <a16:creationId xmlns:a16="http://schemas.microsoft.com/office/drawing/2014/main" id="{C3EB5231-BACE-46A9-778F-C8DF62CB72AA}"/>
              </a:ext>
            </a:extLst>
          </p:cNvPr>
          <p:cNvSpPr/>
          <p:nvPr/>
        </p:nvSpPr>
        <p:spPr>
          <a:xfrm>
            <a:off x="13168533" y="9941173"/>
            <a:ext cx="10620000" cy="216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Subtitle here">
            <a:extLst>
              <a:ext uri="{FF2B5EF4-FFF2-40B4-BE49-F238E27FC236}">
                <a16:creationId xmlns:a16="http://schemas.microsoft.com/office/drawing/2014/main" id="{0C235596-6B93-20F6-26D2-5955D5ECE818}"/>
              </a:ext>
            </a:extLst>
          </p:cNvPr>
          <p:cNvSpPr txBox="1"/>
          <p:nvPr/>
        </p:nvSpPr>
        <p:spPr>
          <a:xfrm>
            <a:off x="13243450" y="9986273"/>
            <a:ext cx="10645249" cy="213391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200" i="0" spc="0" dirty="0">
                <a:solidFill>
                  <a:schemeClr val="tx1"/>
                </a:solidFill>
              </a:rPr>
              <a:t>Οι τουριστικές αφίξεις και τα έσοδα από τον τουρισμό έχουν πρωτίστως άμεση συνεισφορά στο Ακαθάριστο Εγχώριο Προϊόν (ΑΕΠ) καθώς και έμμεση επίδραση σε άλλους τομείς της οικονομίας. Ως αποτέλεσμα, δημιουργούνται νέες επιχειρήσεις,  θέσεις απασχόλησης και ευκαιρίες για επενδύσεις τόσο στον τουριστικό τομέα όσο και σε άλλους συναφείς τομείς οικονομικής δραστηριότητας, ενώ με την τουριστική ανάπτυξη παράλληλα ανεβαίνει το βιοτικό επίπεδο του πληθυσμού.</a:t>
            </a:r>
          </a:p>
        </p:txBody>
      </p:sp>
      <p:sp>
        <p:nvSpPr>
          <p:cNvPr id="25" name="Rectangle 24">
            <a:extLst>
              <a:ext uri="{FF2B5EF4-FFF2-40B4-BE49-F238E27FC236}">
                <a16:creationId xmlns:a16="http://schemas.microsoft.com/office/drawing/2014/main" id="{E9FBC465-4B15-E432-485C-EB0D7F8FAA01}"/>
              </a:ext>
            </a:extLst>
          </p:cNvPr>
          <p:cNvSpPr/>
          <p:nvPr/>
        </p:nvSpPr>
        <p:spPr>
          <a:xfrm>
            <a:off x="13221902" y="5443424"/>
            <a:ext cx="3506400"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Rectangle 25">
            <a:extLst>
              <a:ext uri="{FF2B5EF4-FFF2-40B4-BE49-F238E27FC236}">
                <a16:creationId xmlns:a16="http://schemas.microsoft.com/office/drawing/2014/main" id="{C53CA546-6AEE-BA10-8E9B-037243A0EBC6}"/>
              </a:ext>
            </a:extLst>
          </p:cNvPr>
          <p:cNvSpPr/>
          <p:nvPr/>
        </p:nvSpPr>
        <p:spPr>
          <a:xfrm>
            <a:off x="17166284" y="5443424"/>
            <a:ext cx="282398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Subtitle here">
            <a:extLst>
              <a:ext uri="{FF2B5EF4-FFF2-40B4-BE49-F238E27FC236}">
                <a16:creationId xmlns:a16="http://schemas.microsoft.com/office/drawing/2014/main" id="{B412FC2B-6211-E3B2-D67D-DC36797894F0}"/>
              </a:ext>
            </a:extLst>
          </p:cNvPr>
          <p:cNvSpPr txBox="1"/>
          <p:nvPr/>
        </p:nvSpPr>
        <p:spPr>
          <a:xfrm>
            <a:off x="17166284" y="5443825"/>
            <a:ext cx="2590833"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Στόχος</a:t>
            </a:r>
          </a:p>
        </p:txBody>
      </p:sp>
      <p:sp>
        <p:nvSpPr>
          <p:cNvPr id="34" name="Subtitle here">
            <a:extLst>
              <a:ext uri="{FF2B5EF4-FFF2-40B4-BE49-F238E27FC236}">
                <a16:creationId xmlns:a16="http://schemas.microsoft.com/office/drawing/2014/main" id="{108FD684-7201-6695-F5B2-F88373C0D26E}"/>
              </a:ext>
            </a:extLst>
          </p:cNvPr>
          <p:cNvSpPr txBox="1"/>
          <p:nvPr/>
        </p:nvSpPr>
        <p:spPr>
          <a:xfrm>
            <a:off x="13248687" y="5443825"/>
            <a:ext cx="3457792"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Υλοποίησης</a:t>
            </a:r>
          </a:p>
        </p:txBody>
      </p:sp>
      <p:sp>
        <p:nvSpPr>
          <p:cNvPr id="44" name="Subtitle here">
            <a:extLst>
              <a:ext uri="{FF2B5EF4-FFF2-40B4-BE49-F238E27FC236}">
                <a16:creationId xmlns:a16="http://schemas.microsoft.com/office/drawing/2014/main" id="{813F21C2-55D4-D080-478C-5B92F63F5A30}"/>
              </a:ext>
            </a:extLst>
          </p:cNvPr>
          <p:cNvSpPr txBox="1"/>
          <p:nvPr/>
        </p:nvSpPr>
        <p:spPr>
          <a:xfrm>
            <a:off x="15207325" y="3135952"/>
            <a:ext cx="3218540"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Κόστος</a:t>
            </a:r>
            <a:r>
              <a:rPr lang="en-US" sz="2400" i="0" kern="0" spc="0" dirty="0">
                <a:solidFill>
                  <a:schemeClr val="tx1"/>
                </a:solidFill>
              </a:rPr>
              <a:t> (</a:t>
            </a:r>
            <a:r>
              <a:rPr lang="el-GR" sz="2400" i="0" kern="0" spc="0" dirty="0">
                <a:solidFill>
                  <a:schemeClr val="tx1"/>
                </a:solidFill>
              </a:rPr>
              <a:t>σε εκ. ευρώ</a:t>
            </a:r>
            <a:r>
              <a:rPr lang="en-US" sz="2400" i="0" kern="0" spc="0" dirty="0">
                <a:solidFill>
                  <a:schemeClr val="tx1"/>
                </a:solidFill>
              </a:rPr>
              <a:t>)</a:t>
            </a:r>
            <a:endParaRPr lang="el-GR" sz="2400" b="1" i="0" kern="0" spc="0" dirty="0">
              <a:solidFill>
                <a:schemeClr val="tx1"/>
              </a:solidFill>
            </a:endParaRPr>
          </a:p>
        </p:txBody>
      </p:sp>
    </p:spTree>
    <p:extLst>
      <p:ext uri="{BB962C8B-B14F-4D97-AF65-F5344CB8AC3E}">
        <p14:creationId xmlns:p14="http://schemas.microsoft.com/office/powerpoint/2010/main" val="16990704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dirty="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dirty="0">
                <a:ln>
                  <a:noFill/>
                </a:ln>
                <a:solidFill>
                  <a:srgbClr val="5E5E5E"/>
                </a:solidFill>
                <a:effectLst/>
                <a:uLnTx/>
                <a:uFillTx/>
                <a:latin typeface="Arial"/>
                <a:cs typeface="Arial"/>
                <a:sym typeface="Arial"/>
              </a:rPr>
              <a:t> / ΠΝΕΥΜΑΤΙΚΑ ΔΙΚΑΙΩΜΑΤΑ 202</a:t>
            </a:r>
            <a:r>
              <a:rPr kumimoji="0" lang="el-GR" sz="1000" b="0" i="0" u="none" strike="noStrike" kern="0" cap="none" spc="0" normalizeH="0" baseline="0" noProof="0" dirty="0">
                <a:ln>
                  <a:noFill/>
                </a:ln>
                <a:solidFill>
                  <a:srgbClr val="5E5E5E"/>
                </a:solidFill>
                <a:effectLst/>
                <a:uLnTx/>
                <a:uFillTx/>
                <a:latin typeface="Arial"/>
                <a:cs typeface="Arial"/>
                <a:sym typeface="Arial"/>
              </a:rPr>
              <a:t>3</a:t>
            </a:r>
            <a:endParaRPr kumimoji="0" sz="1000" b="0" i="0" u="none" strike="noStrike" kern="0" cap="none" spc="0" normalizeH="0" baseline="0" noProof="0" dirty="0">
              <a:ln>
                <a:noFill/>
              </a:ln>
              <a:solidFill>
                <a:srgbClr val="5E5E5E"/>
              </a:solidFill>
              <a:effectLst/>
              <a:uLnTx/>
              <a:uFillTx/>
              <a:latin typeface="Arial"/>
              <a:cs typeface="Arial"/>
              <a:sym typeface="Arial"/>
            </a:endParaRPr>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8996303"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Ετ</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h</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σιο Σχ</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e</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διο Δρ</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a</a:t>
            </a:r>
            <a:r>
              <a:rPr kumimoji="0" lang="el-GR" sz="4000" b="1" i="0" u="none" strike="noStrike" kern="0" cap="all" spc="0" normalizeH="0" baseline="0" noProof="0" dirty="0" err="1">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σης</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l-GR" sz="5000" b="0" i="1" u="none" strike="noStrike" kern="0" cap="none" spc="150" normalizeH="0" baseline="0" noProof="0" dirty="0">
                <a:ln>
                  <a:noFill/>
                </a:ln>
                <a:solidFill>
                  <a:srgbClr val="307687"/>
                </a:solidFill>
                <a:effectLst/>
                <a:uLnTx/>
                <a:uFillTx/>
                <a:latin typeface="Arial" panose="020B0604020202020204" pitchFamily="34" charset="0"/>
                <a:cs typeface="Arial" panose="020B0604020202020204" pitchFamily="34" charset="0"/>
                <a:sym typeface="Arial" panose="020B0604020202020204"/>
              </a:rPr>
              <a:t>Ετήσιος Σχεδιασμός</a:t>
            </a: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2949689"/>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5E5E5E"/>
                </a:solidFill>
                <a:effectLst/>
                <a:uLnTx/>
                <a:uFillTx/>
                <a:latin typeface="Arial" panose="020B0604020202020204"/>
                <a:cs typeface="Arial" panose="020B0604020202020204"/>
                <a:sym typeface="Arial" panose="020B0604020202020204"/>
              </a:rPr>
              <a:t>Στόχος</a:t>
            </a:r>
            <a:endParaRPr kumimoji="0" lang="el-GR" sz="2400" b="1"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22" name="Subtitle here">
            <a:extLst>
              <a:ext uri="{FF2B5EF4-FFF2-40B4-BE49-F238E27FC236}">
                <a16:creationId xmlns:a16="http://schemas.microsoft.com/office/drawing/2014/main" id="{813F21C2-55D4-D080-478C-5B92F63F5A30}"/>
              </a:ext>
            </a:extLst>
          </p:cNvPr>
          <p:cNvSpPr txBox="1"/>
          <p:nvPr/>
        </p:nvSpPr>
        <p:spPr>
          <a:xfrm>
            <a:off x="1671902" y="5370571"/>
            <a:ext cx="556749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Παρεμβάσεις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49" name="Rectangle 48">
            <a:extLst>
              <a:ext uri="{FF2B5EF4-FFF2-40B4-BE49-F238E27FC236}">
                <a16:creationId xmlns:a16="http://schemas.microsoft.com/office/drawing/2014/main" id="{CB6CF44E-5D63-FA5A-748D-6CC969F7B7FA}"/>
              </a:ext>
            </a:extLst>
          </p:cNvPr>
          <p:cNvSpPr/>
          <p:nvPr/>
        </p:nvSpPr>
        <p:spPr>
          <a:xfrm>
            <a:off x="852000" y="3587974"/>
            <a:ext cx="5781882" cy="1009242"/>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1118043" y="3789787"/>
            <a:ext cx="5360894"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30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7" y="2119207"/>
            <a:ext cx="13625094" cy="77335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r>
              <a:rPr kumimoji="0" lang="el-GR" sz="4000" b="1" i="0" u="none" strike="noStrike" kern="0" cap="none" spc="150" normalizeH="0" baseline="0" noProof="0" dirty="0">
                <a:ln>
                  <a:noFill/>
                </a:ln>
                <a:solidFill>
                  <a:srgbClr val="E38C19"/>
                </a:solidFill>
                <a:effectLst/>
                <a:uLnTx/>
                <a:uFillTx/>
                <a:latin typeface="Arial" panose="020B0604020202020204"/>
                <a:cs typeface="Arial" panose="020B0604020202020204"/>
                <a:sym typeface="Arial" panose="020B0604020202020204"/>
              </a:rPr>
              <a:t>Σχέδιο Δράσης Σεπτέμβριος 23 – Δεκέμβριος 24</a:t>
            </a:r>
          </a:p>
        </p:txBody>
      </p:sp>
      <p:pic>
        <p:nvPicPr>
          <p:cNvPr id="243" name="Image" descr="Image"/>
          <p:cNvPicPr>
            <a:picLocks noChangeAspect="1"/>
          </p:cNvPicPr>
          <p:nvPr/>
        </p:nvPicPr>
        <p:blipFill>
          <a:blip r:embed="rId3"/>
          <a:stretch>
            <a:fillRect/>
          </a:stretch>
        </p:blipFill>
        <p:spPr>
          <a:xfrm>
            <a:off x="8900148" y="10353110"/>
            <a:ext cx="15700723" cy="3345352"/>
          </a:xfrm>
          <a:prstGeom prst="rect">
            <a:avLst/>
          </a:prstGeom>
          <a:ln w="12700">
            <a:miter lim="400000"/>
          </a:ln>
        </p:spPr>
      </p:pic>
      <p:sp>
        <p:nvSpPr>
          <p:cNvPr id="263" name="ΥΠΟΥΡΓΕΙΟ ΟΙΚΟΝΟΜΙΚΩΝ"/>
          <p:cNvSpPr txBox="1">
            <a:spLocks noGrp="1"/>
          </p:cNvSpPr>
          <p:nvPr>
            <p:ph type="subTitle" sz="quarter" idx="1"/>
          </p:nvPr>
        </p:nvSpPr>
        <p:spPr>
          <a:xfrm>
            <a:off x="11191374" y="12282947"/>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pPr hangingPunct="1"/>
            <a:r>
              <a:rPr lang="el-GR" dirty="0"/>
              <a:t>ΥΦΥΠΟΥΡΓΕΙΟ ΤΟΥΡΙΣΜΟΥ</a:t>
            </a:r>
          </a:p>
        </p:txBody>
      </p:sp>
      <p:sp>
        <p:nvSpPr>
          <p:cNvPr id="50" name="Subtitle here">
            <a:extLst>
              <a:ext uri="{FF2B5EF4-FFF2-40B4-BE49-F238E27FC236}">
                <a16:creationId xmlns:a16="http://schemas.microsoft.com/office/drawing/2014/main" id="{813F21C2-55D4-D080-478C-5B92F63F5A30}"/>
              </a:ext>
            </a:extLst>
          </p:cNvPr>
          <p:cNvSpPr txBox="1"/>
          <p:nvPr/>
        </p:nvSpPr>
        <p:spPr>
          <a:xfrm>
            <a:off x="7257687" y="5250127"/>
            <a:ext cx="1980700"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Έναρξη /</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Ολοκλήρωση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1" name="Subtitle here">
            <a:extLst>
              <a:ext uri="{FF2B5EF4-FFF2-40B4-BE49-F238E27FC236}">
                <a16:creationId xmlns:a16="http://schemas.microsoft.com/office/drawing/2014/main" id="{813F21C2-55D4-D080-478C-5B92F63F5A30}"/>
              </a:ext>
            </a:extLst>
          </p:cNvPr>
          <p:cNvSpPr txBox="1"/>
          <p:nvPr/>
        </p:nvSpPr>
        <p:spPr>
          <a:xfrm>
            <a:off x="9277494" y="5250127"/>
            <a:ext cx="1865642"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Συναρμόδια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Υπουργεία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3" name="Subtitle here">
            <a:extLst>
              <a:ext uri="{FF2B5EF4-FFF2-40B4-BE49-F238E27FC236}">
                <a16:creationId xmlns:a16="http://schemas.microsoft.com/office/drawing/2014/main" id="{813F21C2-55D4-D080-478C-5B92F63F5A30}"/>
              </a:ext>
            </a:extLst>
          </p:cNvPr>
          <p:cNvSpPr txBox="1"/>
          <p:nvPr/>
        </p:nvSpPr>
        <p:spPr>
          <a:xfrm>
            <a:off x="11112334" y="5250127"/>
            <a:ext cx="1513263"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Υπηρεσία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4" name="Subtitle here">
            <a:extLst>
              <a:ext uri="{FF2B5EF4-FFF2-40B4-BE49-F238E27FC236}">
                <a16:creationId xmlns:a16="http://schemas.microsoft.com/office/drawing/2014/main" id="{813F21C2-55D4-D080-478C-5B92F63F5A30}"/>
              </a:ext>
            </a:extLst>
          </p:cNvPr>
          <p:cNvSpPr txBox="1"/>
          <p:nvPr/>
        </p:nvSpPr>
        <p:spPr>
          <a:xfrm>
            <a:off x="12693392" y="5250127"/>
            <a:ext cx="2311955"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Εξασφαλισμένη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6" name="Subtitle here">
            <a:extLst>
              <a:ext uri="{FF2B5EF4-FFF2-40B4-BE49-F238E27FC236}">
                <a16:creationId xmlns:a16="http://schemas.microsoft.com/office/drawing/2014/main" id="{813F21C2-55D4-D080-478C-5B92F63F5A30}"/>
              </a:ext>
            </a:extLst>
          </p:cNvPr>
          <p:cNvSpPr txBox="1"/>
          <p:nvPr/>
        </p:nvSpPr>
        <p:spPr>
          <a:xfrm>
            <a:off x="14903391" y="5250127"/>
            <a:ext cx="1999154"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Πηγές</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pic>
        <p:nvPicPr>
          <p:cNvPr id="59" name="Picture 58"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2912" y="2869174"/>
            <a:ext cx="2157010" cy="2092912"/>
          </a:xfrm>
          <a:prstGeom prst="rect">
            <a:avLst/>
          </a:prstGeom>
        </p:spPr>
      </p:pic>
      <p:sp>
        <p:nvSpPr>
          <p:cNvPr id="62" name="Subtitle here">
            <a:extLst>
              <a:ext uri="{FF2B5EF4-FFF2-40B4-BE49-F238E27FC236}">
                <a16:creationId xmlns:a16="http://schemas.microsoft.com/office/drawing/2014/main" id="{813F21C2-55D4-D080-478C-5B92F63F5A30}"/>
              </a:ext>
            </a:extLst>
          </p:cNvPr>
          <p:cNvSpPr txBox="1"/>
          <p:nvPr/>
        </p:nvSpPr>
        <p:spPr>
          <a:xfrm>
            <a:off x="18410707" y="5250127"/>
            <a:ext cx="2299808"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Είδος</a:t>
            </a:r>
            <a:endParaRPr kumimoji="0" lang="en-US"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Παρέμβασης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63" name="Rectangle 62">
            <a:extLst>
              <a:ext uri="{FF2B5EF4-FFF2-40B4-BE49-F238E27FC236}">
                <a16:creationId xmlns:a16="http://schemas.microsoft.com/office/drawing/2014/main" id="{2E0EF208-5ACA-609D-12B2-DE736D8F4E6F}"/>
              </a:ext>
            </a:extLst>
          </p:cNvPr>
          <p:cNvSpPr/>
          <p:nvPr/>
        </p:nvSpPr>
        <p:spPr>
          <a:xfrm>
            <a:off x="538443" y="5012895"/>
            <a:ext cx="903378" cy="6415419"/>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7" name="Subtitle here">
            <a:extLst>
              <a:ext uri="{FF2B5EF4-FFF2-40B4-BE49-F238E27FC236}">
                <a16:creationId xmlns:a16="http://schemas.microsoft.com/office/drawing/2014/main" id="{813F21C2-55D4-D080-478C-5B92F63F5A30}"/>
              </a:ext>
            </a:extLst>
          </p:cNvPr>
          <p:cNvSpPr txBox="1"/>
          <p:nvPr/>
        </p:nvSpPr>
        <p:spPr>
          <a:xfrm>
            <a:off x="756907" y="6409079"/>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dirty="0">
                <a:solidFill>
                  <a:srgbClr val="FFFFFF"/>
                </a:solidFill>
              </a:rPr>
              <a:t>1</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0" name="Subtitle here">
            <a:extLst>
              <a:ext uri="{FF2B5EF4-FFF2-40B4-BE49-F238E27FC236}">
                <a16:creationId xmlns:a16="http://schemas.microsoft.com/office/drawing/2014/main" id="{813F21C2-55D4-D080-478C-5B92F63F5A30}"/>
              </a:ext>
            </a:extLst>
          </p:cNvPr>
          <p:cNvSpPr txBox="1"/>
          <p:nvPr/>
        </p:nvSpPr>
        <p:spPr>
          <a:xfrm>
            <a:off x="963551" y="9253223"/>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cxnSp>
        <p:nvCxnSpPr>
          <p:cNvPr id="11" name="Straight Connector 10"/>
          <p:cNvCxnSpPr>
            <a:cxnSpLocks/>
          </p:cNvCxnSpPr>
          <p:nvPr/>
        </p:nvCxnSpPr>
        <p:spPr>
          <a:xfrm>
            <a:off x="7257687" y="5026476"/>
            <a:ext cx="0" cy="642115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7" name="Straight Connector 86"/>
          <p:cNvCxnSpPr>
            <a:cxnSpLocks/>
          </p:cNvCxnSpPr>
          <p:nvPr/>
        </p:nvCxnSpPr>
        <p:spPr>
          <a:xfrm>
            <a:off x="9277495" y="5026476"/>
            <a:ext cx="46759" cy="642115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8" name="Straight Connector 87"/>
          <p:cNvCxnSpPr>
            <a:cxnSpLocks/>
          </p:cNvCxnSpPr>
          <p:nvPr/>
        </p:nvCxnSpPr>
        <p:spPr>
          <a:xfrm>
            <a:off x="11112335" y="5026476"/>
            <a:ext cx="65015" cy="642115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9" name="Straight Connector 88"/>
          <p:cNvCxnSpPr>
            <a:cxnSpLocks/>
          </p:cNvCxnSpPr>
          <p:nvPr/>
        </p:nvCxnSpPr>
        <p:spPr>
          <a:xfrm>
            <a:off x="12683842" y="5026476"/>
            <a:ext cx="9550" cy="651399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0" name="Straight Connector 89"/>
          <p:cNvCxnSpPr>
            <a:cxnSpLocks/>
          </p:cNvCxnSpPr>
          <p:nvPr/>
        </p:nvCxnSpPr>
        <p:spPr>
          <a:xfrm flipH="1">
            <a:off x="15005347" y="5026476"/>
            <a:ext cx="24754" cy="635555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1" name="Straight Connector 90"/>
          <p:cNvCxnSpPr>
            <a:cxnSpLocks/>
          </p:cNvCxnSpPr>
          <p:nvPr/>
        </p:nvCxnSpPr>
        <p:spPr>
          <a:xfrm>
            <a:off x="16793556" y="5026476"/>
            <a:ext cx="60536" cy="640408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2" name="Straight Connector 91"/>
          <p:cNvCxnSpPr>
            <a:cxnSpLocks/>
          </p:cNvCxnSpPr>
          <p:nvPr/>
        </p:nvCxnSpPr>
        <p:spPr>
          <a:xfrm>
            <a:off x="18581973" y="5026476"/>
            <a:ext cx="33876" cy="639237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08" name="Straight Connector 107"/>
          <p:cNvCxnSpPr>
            <a:cxnSpLocks/>
          </p:cNvCxnSpPr>
          <p:nvPr/>
        </p:nvCxnSpPr>
        <p:spPr>
          <a:xfrm flipH="1">
            <a:off x="855419" y="5032213"/>
            <a:ext cx="19918519"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13" name="Subtitle here">
            <a:extLst>
              <a:ext uri="{FF2B5EF4-FFF2-40B4-BE49-F238E27FC236}">
                <a16:creationId xmlns:a16="http://schemas.microsoft.com/office/drawing/2014/main" id="{813F21C2-55D4-D080-478C-5B92F63F5A30}"/>
              </a:ext>
            </a:extLst>
          </p:cNvPr>
          <p:cNvSpPr txBox="1"/>
          <p:nvPr/>
        </p:nvSpPr>
        <p:spPr>
          <a:xfrm>
            <a:off x="1774730" y="6409079"/>
            <a:ext cx="193331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16" name="Subtitle here">
            <a:extLst>
              <a:ext uri="{FF2B5EF4-FFF2-40B4-BE49-F238E27FC236}">
                <a16:creationId xmlns:a16="http://schemas.microsoft.com/office/drawing/2014/main" id="{813F21C2-55D4-D080-478C-5B92F63F5A30}"/>
              </a:ext>
            </a:extLst>
          </p:cNvPr>
          <p:cNvSpPr txBox="1"/>
          <p:nvPr/>
        </p:nvSpPr>
        <p:spPr>
          <a:xfrm>
            <a:off x="1461043" y="6549361"/>
            <a:ext cx="5899525" cy="4103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000" i="0" spc="0" dirty="0">
                <a:solidFill>
                  <a:schemeClr val="tx1"/>
                </a:solidFill>
              </a:rPr>
              <a:t>Δημιουργία και Λειτουργία Φορέα Προβολής</a:t>
            </a:r>
          </a:p>
        </p:txBody>
      </p:sp>
      <p:cxnSp>
        <p:nvCxnSpPr>
          <p:cNvPr id="124" name="Straight Connector 123"/>
          <p:cNvCxnSpPr>
            <a:cxnSpLocks/>
          </p:cNvCxnSpPr>
          <p:nvPr/>
        </p:nvCxnSpPr>
        <p:spPr>
          <a:xfrm flipH="1">
            <a:off x="677682" y="7270478"/>
            <a:ext cx="20096256" cy="4885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6" name="Straight Connector 125"/>
          <p:cNvCxnSpPr>
            <a:cxnSpLocks/>
          </p:cNvCxnSpPr>
          <p:nvPr/>
        </p:nvCxnSpPr>
        <p:spPr>
          <a:xfrm flipH="1" flipV="1">
            <a:off x="561040" y="11442940"/>
            <a:ext cx="20236004" cy="4692"/>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9" name="Straight Connector 128"/>
          <p:cNvCxnSpPr>
            <a:cxnSpLocks/>
          </p:cNvCxnSpPr>
          <p:nvPr/>
        </p:nvCxnSpPr>
        <p:spPr>
          <a:xfrm>
            <a:off x="20773938" y="5026476"/>
            <a:ext cx="23106" cy="639237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31" name="Straight Connector 130"/>
          <p:cNvCxnSpPr>
            <a:cxnSpLocks/>
          </p:cNvCxnSpPr>
          <p:nvPr/>
        </p:nvCxnSpPr>
        <p:spPr>
          <a:xfrm flipH="1">
            <a:off x="1490109" y="6307478"/>
            <a:ext cx="19283829"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50" name="Subtitle here">
            <a:extLst>
              <a:ext uri="{FF2B5EF4-FFF2-40B4-BE49-F238E27FC236}">
                <a16:creationId xmlns:a16="http://schemas.microsoft.com/office/drawing/2014/main" id="{813F21C2-55D4-D080-478C-5B92F63F5A30}"/>
              </a:ext>
            </a:extLst>
          </p:cNvPr>
          <p:cNvSpPr txBox="1"/>
          <p:nvPr/>
        </p:nvSpPr>
        <p:spPr>
          <a:xfrm>
            <a:off x="13106272" y="7102202"/>
            <a:ext cx="1552216"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1" name="Subtitle here">
            <a:extLst>
              <a:ext uri="{FF2B5EF4-FFF2-40B4-BE49-F238E27FC236}">
                <a16:creationId xmlns:a16="http://schemas.microsoft.com/office/drawing/2014/main" id="{813F21C2-55D4-D080-478C-5B92F63F5A30}"/>
              </a:ext>
            </a:extLst>
          </p:cNvPr>
          <p:cNvSpPr txBox="1"/>
          <p:nvPr/>
        </p:nvSpPr>
        <p:spPr>
          <a:xfrm>
            <a:off x="13052486" y="9290156"/>
            <a:ext cx="1694245"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2" name="Subtitle here">
            <a:extLst>
              <a:ext uri="{FF2B5EF4-FFF2-40B4-BE49-F238E27FC236}">
                <a16:creationId xmlns:a16="http://schemas.microsoft.com/office/drawing/2014/main" id="{813F21C2-55D4-D080-478C-5B92F63F5A30}"/>
              </a:ext>
            </a:extLst>
          </p:cNvPr>
          <p:cNvSpPr txBox="1"/>
          <p:nvPr/>
        </p:nvSpPr>
        <p:spPr>
          <a:xfrm>
            <a:off x="15142940" y="7065269"/>
            <a:ext cx="155221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4" name="Subtitle here">
            <a:extLst>
              <a:ext uri="{FF2B5EF4-FFF2-40B4-BE49-F238E27FC236}">
                <a16:creationId xmlns:a16="http://schemas.microsoft.com/office/drawing/2014/main" id="{813F21C2-55D4-D080-478C-5B92F63F5A30}"/>
              </a:ext>
            </a:extLst>
          </p:cNvPr>
          <p:cNvSpPr txBox="1"/>
          <p:nvPr/>
        </p:nvSpPr>
        <p:spPr>
          <a:xfrm>
            <a:off x="16840845" y="6622114"/>
            <a:ext cx="1585239"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0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7" name="Line">
            <a:extLst>
              <a:ext uri="{FF2B5EF4-FFF2-40B4-BE49-F238E27FC236}">
                <a16:creationId xmlns:a16="http://schemas.microsoft.com/office/drawing/2014/main" id="{A1328507-483E-2BD3-5939-B7B39E42BAD8}"/>
              </a:ext>
            </a:extLst>
          </p:cNvPr>
          <p:cNvSpPr/>
          <p:nvPr/>
        </p:nvSpPr>
        <p:spPr>
          <a:xfrm>
            <a:off x="852000" y="4801728"/>
            <a:ext cx="22680000" cy="1"/>
          </a:xfrm>
          <a:prstGeom prst="line">
            <a:avLst/>
          </a:prstGeom>
          <a:ln w="25400">
            <a:solidFill>
              <a:srgbClr val="E38C19"/>
            </a:solidFill>
            <a:miter lim="400000"/>
          </a:ln>
        </p:spPr>
        <p:txBody>
          <a:bodyPr lIns="50800" tIns="50800" rIns="50800" bIns="50800" anchor="ctr"/>
          <a:lstStyle/>
          <a:p>
            <a:pPr marL="0" marR="0" lvl="0" indent="0" algn="ctr" defTabSz="825500" rtl="0" eaLnBrk="1" fontAlgn="auto" latinLnBrk="0" hangingPunct="0">
              <a:lnSpc>
                <a:spcPct val="80000"/>
              </a:lnSpc>
              <a:spcBef>
                <a:spcPts val="0"/>
              </a:spcBef>
              <a:spcAft>
                <a:spcPts val="0"/>
              </a:spcAft>
              <a:buClrTx/>
              <a:buSzTx/>
              <a:buFontTx/>
              <a:buNone/>
              <a:tabLst/>
              <a:defRPr sz="4000" b="0" cap="all">
                <a:solidFill>
                  <a:srgbClr val="838787"/>
                </a:solidFill>
                <a:latin typeface="Avenir Heavy"/>
                <a:ea typeface="Avenir Heavy"/>
                <a:cs typeface="Avenir Heavy"/>
                <a:sym typeface="Avenir Heavy"/>
              </a:defRPr>
            </a:pPr>
            <a:endParaRPr kumimoji="0" sz="4000" b="0" i="0" u="none" strike="noStrike" kern="0" cap="all" spc="0" normalizeH="0" baseline="0" noProof="0">
              <a:ln>
                <a:noFill/>
              </a:ln>
              <a:solidFill>
                <a:srgbClr val="838787"/>
              </a:solidFill>
              <a:effectLst/>
              <a:uLnTx/>
              <a:uFillTx/>
              <a:latin typeface="Avenir Heavy"/>
              <a:sym typeface="Avenir Heavy"/>
            </a:endParaRPr>
          </a:p>
        </p:txBody>
      </p:sp>
      <p:sp>
        <p:nvSpPr>
          <p:cNvPr id="5" name="Rectangle 4"/>
          <p:cNvSpPr/>
          <p:nvPr/>
        </p:nvSpPr>
        <p:spPr>
          <a:xfrm>
            <a:off x="11063578" y="6581672"/>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58" name="Subtitle here">
            <a:extLst>
              <a:ext uri="{FF2B5EF4-FFF2-40B4-BE49-F238E27FC236}">
                <a16:creationId xmlns:a16="http://schemas.microsoft.com/office/drawing/2014/main" id="{813F21C2-55D4-D080-478C-5B92F63F5A30}"/>
              </a:ext>
            </a:extLst>
          </p:cNvPr>
          <p:cNvSpPr txBox="1"/>
          <p:nvPr/>
        </p:nvSpPr>
        <p:spPr>
          <a:xfrm>
            <a:off x="7324162" y="7995271"/>
            <a:ext cx="2101138" cy="4103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endParaRPr lang="el-GR" sz="2000" i="0" spc="0" dirty="0">
              <a:solidFill>
                <a:srgbClr val="5E5E5E"/>
              </a:solidFill>
            </a:endParaRPr>
          </a:p>
        </p:txBody>
      </p:sp>
      <p:sp>
        <p:nvSpPr>
          <p:cNvPr id="64" name="Subtitle here">
            <a:extLst>
              <a:ext uri="{FF2B5EF4-FFF2-40B4-BE49-F238E27FC236}">
                <a16:creationId xmlns:a16="http://schemas.microsoft.com/office/drawing/2014/main" id="{813F21C2-55D4-D080-478C-5B92F63F5A30}"/>
              </a:ext>
            </a:extLst>
          </p:cNvPr>
          <p:cNvSpPr txBox="1"/>
          <p:nvPr/>
        </p:nvSpPr>
        <p:spPr>
          <a:xfrm>
            <a:off x="726119" y="7411654"/>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noProof="0" dirty="0">
                <a:solidFill>
                  <a:srgbClr val="FFFFFF"/>
                </a:solidFill>
              </a:rPr>
              <a:t>2</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66" name="Subtitle here">
            <a:extLst>
              <a:ext uri="{FF2B5EF4-FFF2-40B4-BE49-F238E27FC236}">
                <a16:creationId xmlns:a16="http://schemas.microsoft.com/office/drawing/2014/main" id="{813F21C2-55D4-D080-478C-5B92F63F5A30}"/>
              </a:ext>
            </a:extLst>
          </p:cNvPr>
          <p:cNvSpPr txBox="1"/>
          <p:nvPr/>
        </p:nvSpPr>
        <p:spPr>
          <a:xfrm>
            <a:off x="16895145" y="7726052"/>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lvl="0" algn="ctr">
              <a:lnSpc>
                <a:spcPct val="120000"/>
              </a:lnSpc>
              <a:buClr>
                <a:srgbClr val="2F7788"/>
              </a:buClr>
              <a:buSzPct val="120000"/>
              <a:defRPr/>
            </a:pPr>
            <a:r>
              <a:rPr lang="en-US" sz="2200" i="0" spc="0" dirty="0">
                <a:solidFill>
                  <a:schemeClr val="tx1"/>
                </a:solidFill>
              </a:rPr>
              <a:t>10,0</a:t>
            </a:r>
            <a:endParaRPr lang="el-GR" sz="2200" i="0" spc="0" dirty="0">
              <a:solidFill>
                <a:schemeClr val="tx1"/>
              </a:solidFill>
            </a:endParaRPr>
          </a:p>
        </p:txBody>
      </p:sp>
      <p:sp>
        <p:nvSpPr>
          <p:cNvPr id="68" name="Subtitle here">
            <a:extLst>
              <a:ext uri="{FF2B5EF4-FFF2-40B4-BE49-F238E27FC236}">
                <a16:creationId xmlns:a16="http://schemas.microsoft.com/office/drawing/2014/main" id="{813F21C2-55D4-D080-478C-5B92F63F5A30}"/>
              </a:ext>
            </a:extLst>
          </p:cNvPr>
          <p:cNvSpPr txBox="1"/>
          <p:nvPr/>
        </p:nvSpPr>
        <p:spPr>
          <a:xfrm>
            <a:off x="7314613" y="8087997"/>
            <a:ext cx="2032948"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000" b="0" i="0" u="none" strike="noStrike" kern="0" cap="none" spc="0" normalizeH="0" baseline="0" noProof="0" dirty="0">
              <a:ln>
                <a:noFill/>
              </a:ln>
              <a:solidFill>
                <a:srgbClr val="000000">
                  <a:lumMod val="65000"/>
                  <a:lumOff val="35000"/>
                </a:srgbClr>
              </a:solidFill>
              <a:effectLst/>
              <a:uLnTx/>
              <a:uFillTx/>
              <a:sym typeface="Arial" panose="020B0604020202020204"/>
            </a:endParaRPr>
          </a:p>
        </p:txBody>
      </p:sp>
      <p:sp>
        <p:nvSpPr>
          <p:cNvPr id="71" name="Subtitle here">
            <a:extLst>
              <a:ext uri="{FF2B5EF4-FFF2-40B4-BE49-F238E27FC236}">
                <a16:creationId xmlns:a16="http://schemas.microsoft.com/office/drawing/2014/main" id="{813F21C2-55D4-D080-478C-5B92F63F5A30}"/>
              </a:ext>
            </a:extLst>
          </p:cNvPr>
          <p:cNvSpPr txBox="1"/>
          <p:nvPr/>
        </p:nvSpPr>
        <p:spPr>
          <a:xfrm>
            <a:off x="989398" y="10615638"/>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3" name="Rectangle 2"/>
          <p:cNvSpPr/>
          <p:nvPr/>
        </p:nvSpPr>
        <p:spPr>
          <a:xfrm>
            <a:off x="7328055" y="7669220"/>
            <a:ext cx="1808578" cy="797078"/>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69" name="Subtitle here">
            <a:extLst>
              <a:ext uri="{FF2B5EF4-FFF2-40B4-BE49-F238E27FC236}">
                <a16:creationId xmlns:a16="http://schemas.microsoft.com/office/drawing/2014/main" id="{813F21C2-55D4-D080-478C-5B92F63F5A30}"/>
              </a:ext>
            </a:extLst>
          </p:cNvPr>
          <p:cNvSpPr txBox="1"/>
          <p:nvPr/>
        </p:nvSpPr>
        <p:spPr>
          <a:xfrm>
            <a:off x="834801" y="10836500"/>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6" name="Rectangle 5"/>
          <p:cNvSpPr/>
          <p:nvPr/>
        </p:nvSpPr>
        <p:spPr>
          <a:xfrm>
            <a:off x="1428285" y="7424803"/>
            <a:ext cx="5618188" cy="1015663"/>
          </a:xfrm>
          <a:prstGeom prst="rect">
            <a:avLst/>
          </a:prstGeom>
        </p:spPr>
        <p:txBody>
          <a:bodyPr wrap="square">
            <a:spAutoFit/>
          </a:bodyPr>
          <a:lstStyle/>
          <a:p>
            <a:pPr algn="just">
              <a:buClr>
                <a:srgbClr val="2F7788"/>
              </a:buClr>
              <a:buSzPct val="120000"/>
            </a:pPr>
            <a:r>
              <a:rPr lang="el-GR" sz="2000" b="0" dirty="0">
                <a:solidFill>
                  <a:schemeClr val="tx1"/>
                </a:solidFill>
              </a:rPr>
              <a:t>Αξιοποίηση της ψηφιακής τεχνολογίας για διενέργεια διαφημιστικών εκστρατειών σε 29 αγορές ή </a:t>
            </a:r>
            <a:r>
              <a:rPr lang="el-GR" sz="2000" b="0">
                <a:solidFill>
                  <a:schemeClr val="tx1"/>
                </a:solidFill>
              </a:rPr>
              <a:t>και περισσότερες.</a:t>
            </a:r>
            <a:endParaRPr lang="el-GR" sz="2000" b="0" dirty="0">
              <a:solidFill>
                <a:schemeClr val="tx1"/>
              </a:solidFill>
            </a:endParaRPr>
          </a:p>
        </p:txBody>
      </p:sp>
      <p:cxnSp>
        <p:nvCxnSpPr>
          <p:cNvPr id="57" name="Straight Connector 56"/>
          <p:cNvCxnSpPr>
            <a:cxnSpLocks/>
          </p:cNvCxnSpPr>
          <p:nvPr/>
        </p:nvCxnSpPr>
        <p:spPr>
          <a:xfrm flipH="1">
            <a:off x="584949" y="8515250"/>
            <a:ext cx="20149501" cy="11442"/>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61" name="Subtitle here">
            <a:extLst>
              <a:ext uri="{FF2B5EF4-FFF2-40B4-BE49-F238E27FC236}">
                <a16:creationId xmlns:a16="http://schemas.microsoft.com/office/drawing/2014/main" id="{813F21C2-55D4-D080-478C-5B92F63F5A30}"/>
              </a:ext>
            </a:extLst>
          </p:cNvPr>
          <p:cNvSpPr txBox="1"/>
          <p:nvPr/>
        </p:nvSpPr>
        <p:spPr>
          <a:xfrm>
            <a:off x="793955" y="8719260"/>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noProof="0" dirty="0">
                <a:solidFill>
                  <a:srgbClr val="FFFFFF"/>
                </a:solidFill>
              </a:rPr>
              <a:t>3</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12" name="Rectangle 11"/>
          <p:cNvSpPr/>
          <p:nvPr/>
        </p:nvSpPr>
        <p:spPr>
          <a:xfrm>
            <a:off x="1479663" y="8730095"/>
            <a:ext cx="5630183" cy="1015663"/>
          </a:xfrm>
          <a:prstGeom prst="rect">
            <a:avLst/>
          </a:prstGeom>
        </p:spPr>
        <p:txBody>
          <a:bodyPr wrap="square">
            <a:spAutoFit/>
          </a:bodyPr>
          <a:lstStyle/>
          <a:p>
            <a:pPr algn="just">
              <a:buClr>
                <a:srgbClr val="2F7788"/>
              </a:buClr>
              <a:buSzPct val="120000"/>
            </a:pPr>
            <a:r>
              <a:rPr lang="el-GR" sz="2000" b="0" dirty="0">
                <a:solidFill>
                  <a:schemeClr val="tx1"/>
                </a:solidFill>
              </a:rPr>
              <a:t>Ενίσχυσης της αεροπορικής συνδεσιμότητας και ενίσχυση της συνεργασίας με Οργανωτές </a:t>
            </a:r>
            <a:r>
              <a:rPr lang="el-GR" sz="2000" b="0" dirty="0" err="1">
                <a:solidFill>
                  <a:schemeClr val="tx1"/>
                </a:solidFill>
              </a:rPr>
              <a:t>Ταξιδίων</a:t>
            </a:r>
            <a:r>
              <a:rPr lang="el-GR" sz="2000" b="0" dirty="0">
                <a:solidFill>
                  <a:schemeClr val="tx1"/>
                </a:solidFill>
              </a:rPr>
              <a:t>, μέσω σχετικών συμφωνιών</a:t>
            </a:r>
          </a:p>
        </p:txBody>
      </p:sp>
      <p:sp>
        <p:nvSpPr>
          <p:cNvPr id="65" name="Rectangle 64"/>
          <p:cNvSpPr/>
          <p:nvPr/>
        </p:nvSpPr>
        <p:spPr>
          <a:xfrm>
            <a:off x="7299461" y="8653954"/>
            <a:ext cx="1808578" cy="830997"/>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72" name="Subtitle here">
            <a:extLst>
              <a:ext uri="{FF2B5EF4-FFF2-40B4-BE49-F238E27FC236}">
                <a16:creationId xmlns:a16="http://schemas.microsoft.com/office/drawing/2014/main" id="{813F21C2-55D4-D080-478C-5B92F63F5A30}"/>
              </a:ext>
            </a:extLst>
          </p:cNvPr>
          <p:cNvSpPr txBox="1"/>
          <p:nvPr/>
        </p:nvSpPr>
        <p:spPr>
          <a:xfrm>
            <a:off x="16854092" y="8910764"/>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n-US" sz="2200" i="0" u="none" strike="noStrike" kern="0" cap="none" spc="0" normalizeH="0" baseline="0" noProof="0" dirty="0">
                <a:ln>
                  <a:noFill/>
                </a:ln>
                <a:solidFill>
                  <a:schemeClr val="tx1"/>
                </a:solidFill>
                <a:effectLst/>
                <a:uLnTx/>
                <a:uFillTx/>
                <a:sym typeface="Arial" panose="020B0604020202020204"/>
              </a:rPr>
              <a:t>21,00</a:t>
            </a:r>
            <a:endParaRPr kumimoji="0" lang="el-GR" sz="2200" i="0" u="none" strike="noStrike" kern="0" cap="none" spc="0" normalizeH="0" baseline="0" noProof="0" dirty="0">
              <a:ln>
                <a:noFill/>
              </a:ln>
              <a:solidFill>
                <a:schemeClr val="tx1"/>
              </a:solidFill>
              <a:effectLst/>
              <a:uLnTx/>
              <a:uFillTx/>
              <a:sym typeface="Arial" panose="020B0604020202020204"/>
            </a:endParaRPr>
          </a:p>
        </p:txBody>
      </p:sp>
      <p:cxnSp>
        <p:nvCxnSpPr>
          <p:cNvPr id="73" name="Straight Connector 72"/>
          <p:cNvCxnSpPr>
            <a:cxnSpLocks/>
          </p:cNvCxnSpPr>
          <p:nvPr/>
        </p:nvCxnSpPr>
        <p:spPr>
          <a:xfrm flipH="1">
            <a:off x="860927" y="9802424"/>
            <a:ext cx="19849590" cy="5665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74" name="Subtitle here">
            <a:extLst>
              <a:ext uri="{FF2B5EF4-FFF2-40B4-BE49-F238E27FC236}">
                <a16:creationId xmlns:a16="http://schemas.microsoft.com/office/drawing/2014/main" id="{813F21C2-55D4-D080-478C-5B92F63F5A30}"/>
              </a:ext>
            </a:extLst>
          </p:cNvPr>
          <p:cNvSpPr txBox="1"/>
          <p:nvPr/>
        </p:nvSpPr>
        <p:spPr>
          <a:xfrm>
            <a:off x="817228" y="10810666"/>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noProof="0" dirty="0">
                <a:solidFill>
                  <a:srgbClr val="FFFFFF"/>
                </a:solidFill>
              </a:rPr>
              <a:t>5</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14" name="Rectangle 13"/>
          <p:cNvSpPr/>
          <p:nvPr/>
        </p:nvSpPr>
        <p:spPr>
          <a:xfrm>
            <a:off x="1514538" y="9976215"/>
            <a:ext cx="5665190" cy="707886"/>
          </a:xfrm>
          <a:prstGeom prst="rect">
            <a:avLst/>
          </a:prstGeom>
        </p:spPr>
        <p:txBody>
          <a:bodyPr wrap="square">
            <a:spAutoFit/>
          </a:bodyPr>
          <a:lstStyle/>
          <a:p>
            <a:pPr algn="just">
              <a:buClr>
                <a:srgbClr val="2F7788"/>
              </a:buClr>
              <a:buSzPct val="120000"/>
            </a:pPr>
            <a:r>
              <a:rPr lang="el-GR" sz="2000" b="0" dirty="0">
                <a:solidFill>
                  <a:schemeClr val="tx1"/>
                </a:solidFill>
              </a:rPr>
              <a:t>Εδραίωση σχέσεων με άλλα κράτη μέσω οικονομικής διπλωματίας (</a:t>
            </a:r>
            <a:r>
              <a:rPr lang="el-GR" sz="2000" b="0" dirty="0" err="1">
                <a:solidFill>
                  <a:schemeClr val="tx1"/>
                </a:solidFill>
              </a:rPr>
              <a:t>MoU</a:t>
            </a:r>
            <a:r>
              <a:rPr lang="el-GR" sz="2000" b="0" dirty="0">
                <a:solidFill>
                  <a:schemeClr val="tx1"/>
                </a:solidFill>
              </a:rPr>
              <a:t>)</a:t>
            </a:r>
          </a:p>
        </p:txBody>
      </p:sp>
      <p:sp>
        <p:nvSpPr>
          <p:cNvPr id="75" name="Rectangle 74"/>
          <p:cNvSpPr/>
          <p:nvPr/>
        </p:nvSpPr>
        <p:spPr>
          <a:xfrm>
            <a:off x="7247008" y="9899554"/>
            <a:ext cx="1808578" cy="830997"/>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76" name="Subtitle here">
            <a:extLst>
              <a:ext uri="{FF2B5EF4-FFF2-40B4-BE49-F238E27FC236}">
                <a16:creationId xmlns:a16="http://schemas.microsoft.com/office/drawing/2014/main" id="{813F21C2-55D4-D080-478C-5B92F63F5A30}"/>
              </a:ext>
            </a:extLst>
          </p:cNvPr>
          <p:cNvSpPr txBox="1"/>
          <p:nvPr/>
        </p:nvSpPr>
        <p:spPr>
          <a:xfrm>
            <a:off x="16863841" y="10028184"/>
            <a:ext cx="1585239"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000" i="0" spc="0" dirty="0">
                <a:solidFill>
                  <a:srgbClr val="5E5E5E"/>
                </a:solidFill>
              </a:rPr>
              <a:t>-</a:t>
            </a:r>
            <a:endParaRPr kumimoji="0" lang="el-GR" sz="2000" b="0" i="0" u="none" strike="noStrike" kern="0" cap="none" spc="0" normalizeH="0" baseline="0" noProof="0" dirty="0">
              <a:ln>
                <a:noFill/>
              </a:ln>
              <a:solidFill>
                <a:srgbClr val="2F7788"/>
              </a:solidFill>
              <a:effectLst/>
              <a:uLnTx/>
              <a:uFillTx/>
              <a:sym typeface="Arial" panose="020B0604020202020204"/>
            </a:endParaRPr>
          </a:p>
        </p:txBody>
      </p:sp>
      <p:sp>
        <p:nvSpPr>
          <p:cNvPr id="78" name="Subtitle here">
            <a:extLst>
              <a:ext uri="{FF2B5EF4-FFF2-40B4-BE49-F238E27FC236}">
                <a16:creationId xmlns:a16="http://schemas.microsoft.com/office/drawing/2014/main" id="{D43C7DCA-02FA-7EFC-0AEB-8FAF94D29299}"/>
              </a:ext>
            </a:extLst>
          </p:cNvPr>
          <p:cNvSpPr txBox="1"/>
          <p:nvPr/>
        </p:nvSpPr>
        <p:spPr>
          <a:xfrm>
            <a:off x="1039165" y="3585565"/>
            <a:ext cx="5439772" cy="96436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a:solidFill>
                  <a:schemeClr val="bg1"/>
                </a:solidFill>
              </a:rPr>
              <a:t>Γενική Προώθηση του Τουριστικού Προϊόντος</a:t>
            </a:r>
          </a:p>
        </p:txBody>
      </p:sp>
      <p:sp>
        <p:nvSpPr>
          <p:cNvPr id="79" name="Rectangle 78"/>
          <p:cNvSpPr/>
          <p:nvPr/>
        </p:nvSpPr>
        <p:spPr>
          <a:xfrm>
            <a:off x="7304976" y="6404088"/>
            <a:ext cx="1808578" cy="830997"/>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cxnSp>
        <p:nvCxnSpPr>
          <p:cNvPr id="80" name="Straight Connector 79"/>
          <p:cNvCxnSpPr>
            <a:cxnSpLocks/>
          </p:cNvCxnSpPr>
          <p:nvPr/>
        </p:nvCxnSpPr>
        <p:spPr>
          <a:xfrm flipH="1">
            <a:off x="947454" y="10709264"/>
            <a:ext cx="19849590" cy="5665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81" name="Subtitle here">
            <a:extLst>
              <a:ext uri="{FF2B5EF4-FFF2-40B4-BE49-F238E27FC236}">
                <a16:creationId xmlns:a16="http://schemas.microsoft.com/office/drawing/2014/main" id="{813F21C2-55D4-D080-478C-5B92F63F5A30}"/>
              </a:ext>
            </a:extLst>
          </p:cNvPr>
          <p:cNvSpPr txBox="1"/>
          <p:nvPr/>
        </p:nvSpPr>
        <p:spPr>
          <a:xfrm>
            <a:off x="788655" y="9979754"/>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dirty="0">
                <a:solidFill>
                  <a:srgbClr val="FFFFFF"/>
                </a:solidFill>
              </a:rPr>
              <a:t>4</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9" name="Rectangle 8"/>
          <p:cNvSpPr/>
          <p:nvPr/>
        </p:nvSpPr>
        <p:spPr>
          <a:xfrm>
            <a:off x="1456119" y="10803008"/>
            <a:ext cx="5583953" cy="707886"/>
          </a:xfrm>
          <a:prstGeom prst="rect">
            <a:avLst/>
          </a:prstGeom>
        </p:spPr>
        <p:txBody>
          <a:bodyPr wrap="square">
            <a:spAutoFit/>
          </a:bodyPr>
          <a:lstStyle/>
          <a:p>
            <a:pPr algn="just">
              <a:buClr>
                <a:srgbClr val="2F7788"/>
              </a:buClr>
              <a:buSzPct val="120000"/>
            </a:pPr>
            <a:r>
              <a:rPr lang="el-GR" sz="2000" b="0" dirty="0">
                <a:solidFill>
                  <a:schemeClr val="tx1"/>
                </a:solidFill>
              </a:rPr>
              <a:t>Προβολή μέσω φιλοξενίας δημοσιογράφων, </a:t>
            </a:r>
            <a:r>
              <a:rPr lang="el-GR" sz="2000" b="0" dirty="0" err="1">
                <a:solidFill>
                  <a:schemeClr val="tx1"/>
                </a:solidFill>
              </a:rPr>
              <a:t>bloggers</a:t>
            </a:r>
            <a:r>
              <a:rPr lang="el-GR" sz="2000" b="0" dirty="0">
                <a:solidFill>
                  <a:schemeClr val="tx1"/>
                </a:solidFill>
              </a:rPr>
              <a:t>, </a:t>
            </a:r>
            <a:r>
              <a:rPr lang="el-GR" sz="2000" b="0" dirty="0" err="1">
                <a:solidFill>
                  <a:schemeClr val="tx1"/>
                </a:solidFill>
              </a:rPr>
              <a:t>influencers</a:t>
            </a:r>
            <a:r>
              <a:rPr lang="el-GR" sz="2000" b="0" dirty="0">
                <a:solidFill>
                  <a:schemeClr val="tx1"/>
                </a:solidFill>
              </a:rPr>
              <a:t> και </a:t>
            </a:r>
            <a:r>
              <a:rPr lang="el-GR" sz="2000" b="0" dirty="0" err="1">
                <a:solidFill>
                  <a:schemeClr val="tx1"/>
                </a:solidFill>
              </a:rPr>
              <a:t>instagrammers</a:t>
            </a:r>
            <a:endParaRPr lang="el-GR" sz="2000" b="0" dirty="0">
              <a:solidFill>
                <a:schemeClr val="tx1"/>
              </a:solidFill>
            </a:endParaRPr>
          </a:p>
        </p:txBody>
      </p:sp>
      <p:sp>
        <p:nvSpPr>
          <p:cNvPr id="82" name="Rectangle 81"/>
          <p:cNvSpPr/>
          <p:nvPr/>
        </p:nvSpPr>
        <p:spPr>
          <a:xfrm>
            <a:off x="7230681" y="10740816"/>
            <a:ext cx="2028922" cy="707886"/>
          </a:xfrm>
          <a:prstGeom prst="rect">
            <a:avLst/>
          </a:prstGeom>
        </p:spPr>
        <p:txBody>
          <a:bodyPr wrap="square">
            <a:spAutoFit/>
          </a:bodyPr>
          <a:lstStyle/>
          <a:p>
            <a:pPr lvl="0" defTabSz="457200">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83" name="Subtitle here">
            <a:extLst>
              <a:ext uri="{FF2B5EF4-FFF2-40B4-BE49-F238E27FC236}">
                <a16:creationId xmlns:a16="http://schemas.microsoft.com/office/drawing/2014/main" id="{813F21C2-55D4-D080-478C-5B92F63F5A30}"/>
              </a:ext>
            </a:extLst>
          </p:cNvPr>
          <p:cNvSpPr txBox="1"/>
          <p:nvPr/>
        </p:nvSpPr>
        <p:spPr>
          <a:xfrm>
            <a:off x="16793556" y="10913537"/>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n-US" sz="2200" b="0" i="0" u="none" strike="noStrike" kern="0" cap="none" spc="0" normalizeH="0" baseline="0" noProof="0" dirty="0">
                <a:ln>
                  <a:noFill/>
                </a:ln>
                <a:solidFill>
                  <a:schemeClr val="tx1"/>
                </a:solidFill>
                <a:effectLst/>
                <a:uLnTx/>
                <a:uFillTx/>
                <a:sym typeface="Arial" panose="020B0604020202020204"/>
              </a:rPr>
              <a:t>1,22</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27" name="Rectangle 26"/>
          <p:cNvSpPr/>
          <p:nvPr/>
        </p:nvSpPr>
        <p:spPr>
          <a:xfrm>
            <a:off x="9425300" y="13288797"/>
            <a:ext cx="527709" cy="461665"/>
          </a:xfrm>
          <a:prstGeom prst="rect">
            <a:avLst/>
          </a:prstGeom>
        </p:spPr>
        <p:txBody>
          <a:bodyPr wrap="none">
            <a:spAutoFit/>
          </a:bodyPr>
          <a:lstStyle/>
          <a:p>
            <a:fld id="{14DA0B94-421E-4061-904C-A8459CF785EE}" type="slidenum">
              <a:rPr lang="el-GR" sz="2400" b="0" smtClean="0">
                <a:latin typeface="Helvetica Neue Light"/>
                <a:sym typeface="Helvetica Neue Light"/>
              </a:rPr>
              <a:t>32</a:t>
            </a:fld>
            <a:endParaRPr lang="el-GR" dirty="0"/>
          </a:p>
        </p:txBody>
      </p:sp>
      <p:sp>
        <p:nvSpPr>
          <p:cNvPr id="25" name="Subtitle here">
            <a:extLst>
              <a:ext uri="{FF2B5EF4-FFF2-40B4-BE49-F238E27FC236}">
                <a16:creationId xmlns:a16="http://schemas.microsoft.com/office/drawing/2014/main" id="{B50C1E4A-90E7-8775-419B-57E960AD5894}"/>
              </a:ext>
            </a:extLst>
          </p:cNvPr>
          <p:cNvSpPr txBox="1"/>
          <p:nvPr/>
        </p:nvSpPr>
        <p:spPr>
          <a:xfrm>
            <a:off x="16840845" y="6476985"/>
            <a:ext cx="1585239"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rgbClr val="5E5E5E"/>
                </a:solidFill>
                <a:effectLst/>
                <a:uLnTx/>
                <a:uFillTx/>
                <a:latin typeface="Arial" panose="020B0604020202020204"/>
                <a:cs typeface="Arial" panose="020B0604020202020204"/>
                <a:sym typeface="Arial" panose="020B0604020202020204"/>
              </a:rPr>
              <a:t>-</a:t>
            </a:r>
            <a:endParaRPr kumimoji="0" lang="el-GR" sz="20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28" name="Subtitle here">
            <a:extLst>
              <a:ext uri="{FF2B5EF4-FFF2-40B4-BE49-F238E27FC236}">
                <a16:creationId xmlns:a16="http://schemas.microsoft.com/office/drawing/2014/main" id="{998E8E7C-69DA-950D-80D8-1AFA9683ACD9}"/>
              </a:ext>
            </a:extLst>
          </p:cNvPr>
          <p:cNvSpPr txBox="1"/>
          <p:nvPr/>
        </p:nvSpPr>
        <p:spPr>
          <a:xfrm>
            <a:off x="9417696" y="6569472"/>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29" name="Subtitle here">
            <a:extLst>
              <a:ext uri="{FF2B5EF4-FFF2-40B4-BE49-F238E27FC236}">
                <a16:creationId xmlns:a16="http://schemas.microsoft.com/office/drawing/2014/main" id="{416177EB-FA24-0BA7-E8F2-ABF6888729C2}"/>
              </a:ext>
            </a:extLst>
          </p:cNvPr>
          <p:cNvSpPr txBox="1"/>
          <p:nvPr/>
        </p:nvSpPr>
        <p:spPr>
          <a:xfrm>
            <a:off x="12865218" y="6569668"/>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0" name="Subtitle here">
            <a:extLst>
              <a:ext uri="{FF2B5EF4-FFF2-40B4-BE49-F238E27FC236}">
                <a16:creationId xmlns:a16="http://schemas.microsoft.com/office/drawing/2014/main" id="{FA5DC4CB-16BE-F355-664C-C4853A1B0543}"/>
              </a:ext>
            </a:extLst>
          </p:cNvPr>
          <p:cNvSpPr txBox="1"/>
          <p:nvPr/>
        </p:nvSpPr>
        <p:spPr>
          <a:xfrm>
            <a:off x="14917292" y="6566280"/>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i="0" kern="1200" dirty="0">
                <a:solidFill>
                  <a:srgbClr val="000000"/>
                </a:solidFill>
                <a:latin typeface="Arial" panose="020B0604020202020204" pitchFamily="34" charset="0"/>
                <a:cs typeface="Arial" panose="020B0604020202020204" pitchFamily="34" charset="0"/>
              </a:rPr>
              <a:t>-</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3" name="Subtitle here">
            <a:extLst>
              <a:ext uri="{FF2B5EF4-FFF2-40B4-BE49-F238E27FC236}">
                <a16:creationId xmlns:a16="http://schemas.microsoft.com/office/drawing/2014/main" id="{FAD0304D-F819-7E1A-72CF-64717058E81B}"/>
              </a:ext>
            </a:extLst>
          </p:cNvPr>
          <p:cNvSpPr txBox="1"/>
          <p:nvPr/>
        </p:nvSpPr>
        <p:spPr>
          <a:xfrm>
            <a:off x="18592989" y="6538963"/>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Στρατηγική</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4" name="Subtitle here">
            <a:extLst>
              <a:ext uri="{FF2B5EF4-FFF2-40B4-BE49-F238E27FC236}">
                <a16:creationId xmlns:a16="http://schemas.microsoft.com/office/drawing/2014/main" id="{74AA9F74-90EB-FB25-67BD-41CAAA735EBD}"/>
              </a:ext>
            </a:extLst>
          </p:cNvPr>
          <p:cNvSpPr txBox="1"/>
          <p:nvPr/>
        </p:nvSpPr>
        <p:spPr>
          <a:xfrm>
            <a:off x="9417696" y="7506732"/>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35" name="Subtitle here">
            <a:extLst>
              <a:ext uri="{FF2B5EF4-FFF2-40B4-BE49-F238E27FC236}">
                <a16:creationId xmlns:a16="http://schemas.microsoft.com/office/drawing/2014/main" id="{459EB7A9-AC4B-92ED-E03D-6FDB25E087D7}"/>
              </a:ext>
            </a:extLst>
          </p:cNvPr>
          <p:cNvSpPr txBox="1"/>
          <p:nvPr/>
        </p:nvSpPr>
        <p:spPr>
          <a:xfrm>
            <a:off x="9417696" y="8718312"/>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36" name="Subtitle here">
            <a:extLst>
              <a:ext uri="{FF2B5EF4-FFF2-40B4-BE49-F238E27FC236}">
                <a16:creationId xmlns:a16="http://schemas.microsoft.com/office/drawing/2014/main" id="{3A199433-B0C5-E8F3-FCA9-49B555110A00}"/>
              </a:ext>
            </a:extLst>
          </p:cNvPr>
          <p:cNvSpPr txBox="1"/>
          <p:nvPr/>
        </p:nvSpPr>
        <p:spPr>
          <a:xfrm>
            <a:off x="9417696" y="9975612"/>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37" name="Subtitle here">
            <a:extLst>
              <a:ext uri="{FF2B5EF4-FFF2-40B4-BE49-F238E27FC236}">
                <a16:creationId xmlns:a16="http://schemas.microsoft.com/office/drawing/2014/main" id="{8022C1D4-2527-231E-AF89-1FD19B0E58E6}"/>
              </a:ext>
            </a:extLst>
          </p:cNvPr>
          <p:cNvSpPr txBox="1"/>
          <p:nvPr/>
        </p:nvSpPr>
        <p:spPr>
          <a:xfrm>
            <a:off x="9417696" y="10844292"/>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39" name="Rectangle 38">
            <a:extLst>
              <a:ext uri="{FF2B5EF4-FFF2-40B4-BE49-F238E27FC236}">
                <a16:creationId xmlns:a16="http://schemas.microsoft.com/office/drawing/2014/main" id="{81334CEC-8BE5-0018-3F73-3AA466D6BE97}"/>
              </a:ext>
            </a:extLst>
          </p:cNvPr>
          <p:cNvSpPr/>
          <p:nvPr/>
        </p:nvSpPr>
        <p:spPr>
          <a:xfrm>
            <a:off x="11063578" y="7564652"/>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40" name="Rectangle 39">
            <a:extLst>
              <a:ext uri="{FF2B5EF4-FFF2-40B4-BE49-F238E27FC236}">
                <a16:creationId xmlns:a16="http://schemas.microsoft.com/office/drawing/2014/main" id="{18BF6816-424A-1F1E-8BA0-48C8CD1E1847}"/>
              </a:ext>
            </a:extLst>
          </p:cNvPr>
          <p:cNvSpPr/>
          <p:nvPr/>
        </p:nvSpPr>
        <p:spPr>
          <a:xfrm>
            <a:off x="11063578" y="8844812"/>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41" name="Rectangle 40">
            <a:extLst>
              <a:ext uri="{FF2B5EF4-FFF2-40B4-BE49-F238E27FC236}">
                <a16:creationId xmlns:a16="http://schemas.microsoft.com/office/drawing/2014/main" id="{9CDF97EB-730A-9CB0-9DD3-E89A76119BCD}"/>
              </a:ext>
            </a:extLst>
          </p:cNvPr>
          <p:cNvSpPr/>
          <p:nvPr/>
        </p:nvSpPr>
        <p:spPr>
          <a:xfrm>
            <a:off x="11063578" y="10033532"/>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42" name="Rectangle 41">
            <a:extLst>
              <a:ext uri="{FF2B5EF4-FFF2-40B4-BE49-F238E27FC236}">
                <a16:creationId xmlns:a16="http://schemas.microsoft.com/office/drawing/2014/main" id="{27C572FA-00D6-D1C4-C227-A2AB8242F695}"/>
              </a:ext>
            </a:extLst>
          </p:cNvPr>
          <p:cNvSpPr/>
          <p:nvPr/>
        </p:nvSpPr>
        <p:spPr>
          <a:xfrm>
            <a:off x="11063578" y="10810772"/>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44" name="Subtitle here">
            <a:extLst>
              <a:ext uri="{FF2B5EF4-FFF2-40B4-BE49-F238E27FC236}">
                <a16:creationId xmlns:a16="http://schemas.microsoft.com/office/drawing/2014/main" id="{02E34FA1-98CE-F734-3D7B-B2B774A544EA}"/>
              </a:ext>
            </a:extLst>
          </p:cNvPr>
          <p:cNvSpPr txBox="1"/>
          <p:nvPr/>
        </p:nvSpPr>
        <p:spPr>
          <a:xfrm>
            <a:off x="12879487" y="7521829"/>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Subtitle here">
            <a:extLst>
              <a:ext uri="{FF2B5EF4-FFF2-40B4-BE49-F238E27FC236}">
                <a16:creationId xmlns:a16="http://schemas.microsoft.com/office/drawing/2014/main" id="{0D0119B0-812D-68AE-C88E-9E6274B1AD32}"/>
              </a:ext>
            </a:extLst>
          </p:cNvPr>
          <p:cNvSpPr txBox="1"/>
          <p:nvPr/>
        </p:nvSpPr>
        <p:spPr>
          <a:xfrm>
            <a:off x="12871867" y="8794369"/>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47" name="Subtitle here">
            <a:extLst>
              <a:ext uri="{FF2B5EF4-FFF2-40B4-BE49-F238E27FC236}">
                <a16:creationId xmlns:a16="http://schemas.microsoft.com/office/drawing/2014/main" id="{7EE46B2E-A2D7-F751-BF0C-586F07A532F4}"/>
              </a:ext>
            </a:extLst>
          </p:cNvPr>
          <p:cNvSpPr txBox="1"/>
          <p:nvPr/>
        </p:nvSpPr>
        <p:spPr>
          <a:xfrm>
            <a:off x="12894727" y="10051669"/>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a:t>
            </a:r>
          </a:p>
        </p:txBody>
      </p:sp>
      <p:sp>
        <p:nvSpPr>
          <p:cNvPr id="48" name="Subtitle here">
            <a:extLst>
              <a:ext uri="{FF2B5EF4-FFF2-40B4-BE49-F238E27FC236}">
                <a16:creationId xmlns:a16="http://schemas.microsoft.com/office/drawing/2014/main" id="{C27B8666-EB88-0348-6649-D51617DA7914}"/>
              </a:ext>
            </a:extLst>
          </p:cNvPr>
          <p:cNvSpPr txBox="1"/>
          <p:nvPr/>
        </p:nvSpPr>
        <p:spPr>
          <a:xfrm>
            <a:off x="14934980" y="7570279"/>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Εθνικοί Πόροι</a:t>
            </a:r>
          </a:p>
        </p:txBody>
      </p:sp>
      <p:sp>
        <p:nvSpPr>
          <p:cNvPr id="52" name="Subtitle here">
            <a:extLst>
              <a:ext uri="{FF2B5EF4-FFF2-40B4-BE49-F238E27FC236}">
                <a16:creationId xmlns:a16="http://schemas.microsoft.com/office/drawing/2014/main" id="{36A7EBDC-0F36-7598-4C39-F96A0AFE1AD5}"/>
              </a:ext>
            </a:extLst>
          </p:cNvPr>
          <p:cNvSpPr txBox="1"/>
          <p:nvPr/>
        </p:nvSpPr>
        <p:spPr>
          <a:xfrm>
            <a:off x="14934980" y="8741173"/>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Εθνικοί Πόροι</a:t>
            </a:r>
          </a:p>
        </p:txBody>
      </p:sp>
      <p:sp>
        <p:nvSpPr>
          <p:cNvPr id="55" name="Subtitle here">
            <a:extLst>
              <a:ext uri="{FF2B5EF4-FFF2-40B4-BE49-F238E27FC236}">
                <a16:creationId xmlns:a16="http://schemas.microsoft.com/office/drawing/2014/main" id="{17ABBA16-BCF2-6399-6DA1-1E4984250E27}"/>
              </a:ext>
            </a:extLst>
          </p:cNvPr>
          <p:cNvSpPr txBox="1"/>
          <p:nvPr/>
        </p:nvSpPr>
        <p:spPr>
          <a:xfrm>
            <a:off x="14963759" y="10693974"/>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Εθνικοί Πόροι</a:t>
            </a:r>
          </a:p>
        </p:txBody>
      </p:sp>
      <p:sp>
        <p:nvSpPr>
          <p:cNvPr id="77" name="Subtitle here">
            <a:extLst>
              <a:ext uri="{FF2B5EF4-FFF2-40B4-BE49-F238E27FC236}">
                <a16:creationId xmlns:a16="http://schemas.microsoft.com/office/drawing/2014/main" id="{9E799280-C31D-0CBE-F315-01605D891384}"/>
              </a:ext>
            </a:extLst>
          </p:cNvPr>
          <p:cNvSpPr txBox="1"/>
          <p:nvPr/>
        </p:nvSpPr>
        <p:spPr>
          <a:xfrm>
            <a:off x="14927492" y="9969290"/>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84" name="Subtitle here">
            <a:extLst>
              <a:ext uri="{FF2B5EF4-FFF2-40B4-BE49-F238E27FC236}">
                <a16:creationId xmlns:a16="http://schemas.microsoft.com/office/drawing/2014/main" id="{90E96F47-7055-7308-E711-48C34B96BD46}"/>
              </a:ext>
            </a:extLst>
          </p:cNvPr>
          <p:cNvSpPr txBox="1"/>
          <p:nvPr/>
        </p:nvSpPr>
        <p:spPr>
          <a:xfrm>
            <a:off x="18592989" y="7674822"/>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Προβολή</a:t>
            </a:r>
          </a:p>
        </p:txBody>
      </p:sp>
      <p:sp>
        <p:nvSpPr>
          <p:cNvPr id="85" name="Subtitle here">
            <a:extLst>
              <a:ext uri="{FF2B5EF4-FFF2-40B4-BE49-F238E27FC236}">
                <a16:creationId xmlns:a16="http://schemas.microsoft.com/office/drawing/2014/main" id="{C25C6076-2C3D-A396-6BA0-6ABE4CEC48DB}"/>
              </a:ext>
            </a:extLst>
          </p:cNvPr>
          <p:cNvSpPr txBox="1"/>
          <p:nvPr/>
        </p:nvSpPr>
        <p:spPr>
          <a:xfrm>
            <a:off x="18615849" y="8882432"/>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Προβολή</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86" name="Subtitle here">
            <a:extLst>
              <a:ext uri="{FF2B5EF4-FFF2-40B4-BE49-F238E27FC236}">
                <a16:creationId xmlns:a16="http://schemas.microsoft.com/office/drawing/2014/main" id="{4230DF67-A2B4-8427-6B15-34FC7D1A068F}"/>
              </a:ext>
            </a:extLst>
          </p:cNvPr>
          <p:cNvSpPr txBox="1"/>
          <p:nvPr/>
        </p:nvSpPr>
        <p:spPr>
          <a:xfrm>
            <a:off x="18615849" y="9899383"/>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Διακρατικές Συμφωνίες</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93" name="Subtitle here">
            <a:extLst>
              <a:ext uri="{FF2B5EF4-FFF2-40B4-BE49-F238E27FC236}">
                <a16:creationId xmlns:a16="http://schemas.microsoft.com/office/drawing/2014/main" id="{5766BAC1-993F-CB8B-989B-2DFAD5E89531}"/>
              </a:ext>
            </a:extLst>
          </p:cNvPr>
          <p:cNvSpPr txBox="1"/>
          <p:nvPr/>
        </p:nvSpPr>
        <p:spPr>
          <a:xfrm>
            <a:off x="18615849" y="10836643"/>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Προβολή</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15" name="Subtitle here">
            <a:extLst>
              <a:ext uri="{FF2B5EF4-FFF2-40B4-BE49-F238E27FC236}">
                <a16:creationId xmlns:a16="http://schemas.microsoft.com/office/drawing/2014/main" id="{0AAE5158-7C26-790A-37E9-C8E82D9E04D9}"/>
              </a:ext>
            </a:extLst>
          </p:cNvPr>
          <p:cNvSpPr txBox="1"/>
          <p:nvPr/>
        </p:nvSpPr>
        <p:spPr>
          <a:xfrm>
            <a:off x="12904359" y="8805618"/>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Subtitle here">
            <a:extLst>
              <a:ext uri="{FF2B5EF4-FFF2-40B4-BE49-F238E27FC236}">
                <a16:creationId xmlns:a16="http://schemas.microsoft.com/office/drawing/2014/main" id="{D1F777C2-6AE6-23F5-AB94-FC7456BD0110}"/>
              </a:ext>
            </a:extLst>
          </p:cNvPr>
          <p:cNvSpPr txBox="1"/>
          <p:nvPr/>
        </p:nvSpPr>
        <p:spPr>
          <a:xfrm>
            <a:off x="12894727" y="10859544"/>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6" name="Subtitle here">
            <a:extLst>
              <a:ext uri="{FF2B5EF4-FFF2-40B4-BE49-F238E27FC236}">
                <a16:creationId xmlns:a16="http://schemas.microsoft.com/office/drawing/2014/main" id="{813F21C2-55D4-D080-478C-5B92F63F5A30}"/>
              </a:ext>
            </a:extLst>
          </p:cNvPr>
          <p:cNvSpPr txBox="1"/>
          <p:nvPr/>
        </p:nvSpPr>
        <p:spPr>
          <a:xfrm>
            <a:off x="16750510" y="5059948"/>
            <a:ext cx="1831463" cy="127214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Ένδειξη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Κόστους</a:t>
            </a:r>
            <a:r>
              <a:rPr kumimoji="0" lang="en-US" sz="1800" i="0" u="none" strike="noStrike" kern="0" cap="none" spc="0" normalizeH="0" baseline="0" noProof="0" dirty="0">
                <a:ln>
                  <a:noFill/>
                </a:ln>
                <a:solidFill>
                  <a:schemeClr val="tx1"/>
                </a:solidFill>
                <a:effectLst/>
                <a:uLnTx/>
                <a:uFillTx/>
                <a:sym typeface="Arial" panose="020B0604020202020204"/>
              </a:rPr>
              <a:t> </a:t>
            </a:r>
            <a:r>
              <a:rPr lang="el-GR" sz="1800" i="0" spc="0" dirty="0">
                <a:solidFill>
                  <a:schemeClr val="tx1"/>
                </a:solidFill>
              </a:rPr>
              <a:t>(εκ. </a:t>
            </a:r>
            <a:r>
              <a:rPr kumimoji="0" lang="el-GR" sz="1800" i="0" u="none" strike="noStrike" kern="0" cap="none" spc="0" normalizeH="0" baseline="0" noProof="0" dirty="0">
                <a:ln>
                  <a:noFill/>
                </a:ln>
                <a:solidFill>
                  <a:schemeClr val="tx1"/>
                </a:solidFill>
                <a:effectLst/>
                <a:uLnTx/>
                <a:uFillTx/>
                <a:sym typeface="Arial" panose="020B0604020202020204"/>
              </a:rPr>
              <a:t>€)</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000" i="0" u="none" strike="noStrike" kern="0" cap="none" spc="0" normalizeH="0" baseline="0" noProof="0" dirty="0">
                <a:ln>
                  <a:noFill/>
                </a:ln>
                <a:solidFill>
                  <a:schemeClr val="tx1"/>
                </a:solidFill>
                <a:effectLst/>
                <a:uLnTx/>
                <a:uFillTx/>
                <a:sym typeface="Arial" panose="020B0604020202020204"/>
              </a:rPr>
              <a:t>(</a:t>
            </a:r>
            <a:r>
              <a:rPr kumimoji="0" lang="en-US" sz="2000" i="0" u="none" strike="noStrike" kern="0" cap="none" spc="0" normalizeH="0" baseline="0" noProof="0" dirty="0">
                <a:ln>
                  <a:noFill/>
                </a:ln>
                <a:solidFill>
                  <a:schemeClr val="tx1"/>
                </a:solidFill>
                <a:effectLst/>
                <a:uLnTx/>
                <a:uFillTx/>
                <a:sym typeface="Arial" panose="020B0604020202020204"/>
              </a:rPr>
              <a:t>1/2023-12/2024</a:t>
            </a:r>
            <a:r>
              <a:rPr kumimoji="0" lang="el-GR" sz="2000" i="0" u="none" strike="noStrike" kern="0" cap="none" spc="0" normalizeH="0" baseline="0" noProof="0" dirty="0">
                <a:ln>
                  <a:noFill/>
                </a:ln>
                <a:solidFill>
                  <a:schemeClr val="tx1"/>
                </a:solidFill>
                <a:effectLst/>
                <a:uLnTx/>
                <a:uFillTx/>
                <a:sym typeface="Arial" panose="020B0604020202020204"/>
              </a:rPr>
              <a:t>)</a:t>
            </a:r>
          </a:p>
        </p:txBody>
      </p:sp>
    </p:spTree>
    <p:extLst>
      <p:ext uri="{BB962C8B-B14F-4D97-AF65-F5344CB8AC3E}">
        <p14:creationId xmlns:p14="http://schemas.microsoft.com/office/powerpoint/2010/main" val="17320639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dirty="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dirty="0">
                <a:ln>
                  <a:noFill/>
                </a:ln>
                <a:solidFill>
                  <a:srgbClr val="5E5E5E"/>
                </a:solidFill>
                <a:effectLst/>
                <a:uLnTx/>
                <a:uFillTx/>
                <a:latin typeface="Arial"/>
                <a:cs typeface="Arial"/>
                <a:sym typeface="Arial"/>
              </a:rPr>
              <a:t> / ΠΝΕΥΜΑΤΙΚΑ ΔΙΚΑΙΩΜΑΤΑ 202</a:t>
            </a:r>
            <a:r>
              <a:rPr kumimoji="0" lang="el-GR" sz="1000" b="0" i="0" u="none" strike="noStrike" kern="0" cap="none" spc="0" normalizeH="0" baseline="0" noProof="0" dirty="0">
                <a:ln>
                  <a:noFill/>
                </a:ln>
                <a:solidFill>
                  <a:srgbClr val="5E5E5E"/>
                </a:solidFill>
                <a:effectLst/>
                <a:uLnTx/>
                <a:uFillTx/>
                <a:latin typeface="Arial"/>
                <a:cs typeface="Arial"/>
                <a:sym typeface="Arial"/>
              </a:rPr>
              <a:t>3</a:t>
            </a:r>
            <a:endParaRPr kumimoji="0" sz="1000" b="0" i="0" u="none" strike="noStrike" kern="0" cap="none" spc="0" normalizeH="0" baseline="0" noProof="0" dirty="0">
              <a:ln>
                <a:noFill/>
              </a:ln>
              <a:solidFill>
                <a:srgbClr val="5E5E5E"/>
              </a:solidFill>
              <a:effectLst/>
              <a:uLnTx/>
              <a:uFillTx/>
              <a:latin typeface="Arial"/>
              <a:cs typeface="Arial"/>
              <a:sym typeface="Arial"/>
            </a:endParaRPr>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8996303"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Ετ</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h</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σιο Σχ</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e</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διο Δρ</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a</a:t>
            </a:r>
            <a:r>
              <a:rPr kumimoji="0" lang="el-GR" sz="4000" b="1" i="0" u="none" strike="noStrike" kern="0" cap="all" spc="0" normalizeH="0" baseline="0" noProof="0" dirty="0" err="1">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σης</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l-GR" sz="5000" b="0" i="1" u="none" strike="noStrike" kern="0" cap="none" spc="150" normalizeH="0" baseline="0" noProof="0" dirty="0">
                <a:ln>
                  <a:noFill/>
                </a:ln>
                <a:solidFill>
                  <a:srgbClr val="307687"/>
                </a:solidFill>
                <a:effectLst/>
                <a:uLnTx/>
                <a:uFillTx/>
                <a:latin typeface="Arial" panose="020B0604020202020204" pitchFamily="34" charset="0"/>
                <a:cs typeface="Arial" panose="020B0604020202020204" pitchFamily="34" charset="0"/>
                <a:sym typeface="Arial" panose="020B0604020202020204"/>
              </a:rPr>
              <a:t>Ετήσιος Σχεδιασμός</a:t>
            </a: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2949689"/>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5E5E5E"/>
                </a:solidFill>
                <a:effectLst/>
                <a:uLnTx/>
                <a:uFillTx/>
                <a:latin typeface="Arial" panose="020B0604020202020204"/>
                <a:cs typeface="Arial" panose="020B0604020202020204"/>
                <a:sym typeface="Arial" panose="020B0604020202020204"/>
              </a:rPr>
              <a:t>Στόχος</a:t>
            </a:r>
            <a:endParaRPr kumimoji="0" lang="el-GR" sz="2400" b="1"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22" name="Subtitle here">
            <a:extLst>
              <a:ext uri="{FF2B5EF4-FFF2-40B4-BE49-F238E27FC236}">
                <a16:creationId xmlns:a16="http://schemas.microsoft.com/office/drawing/2014/main" id="{813F21C2-55D4-D080-478C-5B92F63F5A30}"/>
              </a:ext>
            </a:extLst>
          </p:cNvPr>
          <p:cNvSpPr txBox="1"/>
          <p:nvPr/>
        </p:nvSpPr>
        <p:spPr>
          <a:xfrm>
            <a:off x="1671902" y="5370571"/>
            <a:ext cx="556749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Παρεμβάσεις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49" name="Rectangle 48">
            <a:extLst>
              <a:ext uri="{FF2B5EF4-FFF2-40B4-BE49-F238E27FC236}">
                <a16:creationId xmlns:a16="http://schemas.microsoft.com/office/drawing/2014/main" id="{CB6CF44E-5D63-FA5A-748D-6CC969F7B7FA}"/>
              </a:ext>
            </a:extLst>
          </p:cNvPr>
          <p:cNvSpPr/>
          <p:nvPr/>
        </p:nvSpPr>
        <p:spPr>
          <a:xfrm>
            <a:off x="852000" y="3587974"/>
            <a:ext cx="5781882" cy="1009242"/>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1118043" y="3789787"/>
            <a:ext cx="5360894"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30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7" y="2119207"/>
            <a:ext cx="13625094" cy="77335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r>
              <a:rPr kumimoji="0" lang="el-GR" sz="4000" b="1" i="0" u="none" strike="noStrike" kern="0" cap="none" spc="150" normalizeH="0" baseline="0" noProof="0" dirty="0">
                <a:ln>
                  <a:noFill/>
                </a:ln>
                <a:solidFill>
                  <a:srgbClr val="E38C19"/>
                </a:solidFill>
                <a:effectLst/>
                <a:uLnTx/>
                <a:uFillTx/>
                <a:latin typeface="Arial" panose="020B0604020202020204"/>
                <a:cs typeface="Arial" panose="020B0604020202020204"/>
                <a:sym typeface="Arial" panose="020B0604020202020204"/>
              </a:rPr>
              <a:t>Σχέδιο Δράσης Σεπτέμβριος 23 – Δεκέμβριος 24</a:t>
            </a:r>
          </a:p>
        </p:txBody>
      </p:sp>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pPr hangingPunct="1"/>
            <a:r>
              <a:rPr lang="el-GR" dirty="0"/>
              <a:t>ΥΦΥΠΟΥΡΓΕΙΟ ΤΟΥΡΙΣΜΟΥ</a:t>
            </a:r>
          </a:p>
        </p:txBody>
      </p:sp>
      <p:sp>
        <p:nvSpPr>
          <p:cNvPr id="50" name="Subtitle here">
            <a:extLst>
              <a:ext uri="{FF2B5EF4-FFF2-40B4-BE49-F238E27FC236}">
                <a16:creationId xmlns:a16="http://schemas.microsoft.com/office/drawing/2014/main" id="{813F21C2-55D4-D080-478C-5B92F63F5A30}"/>
              </a:ext>
            </a:extLst>
          </p:cNvPr>
          <p:cNvSpPr txBox="1"/>
          <p:nvPr/>
        </p:nvSpPr>
        <p:spPr>
          <a:xfrm>
            <a:off x="7257687" y="5250127"/>
            <a:ext cx="1980700"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Έναρξη /</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Ολοκλήρωση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1" name="Subtitle here">
            <a:extLst>
              <a:ext uri="{FF2B5EF4-FFF2-40B4-BE49-F238E27FC236}">
                <a16:creationId xmlns:a16="http://schemas.microsoft.com/office/drawing/2014/main" id="{813F21C2-55D4-D080-478C-5B92F63F5A30}"/>
              </a:ext>
            </a:extLst>
          </p:cNvPr>
          <p:cNvSpPr txBox="1"/>
          <p:nvPr/>
        </p:nvSpPr>
        <p:spPr>
          <a:xfrm>
            <a:off x="9358814" y="5277856"/>
            <a:ext cx="1834839"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Συναρμόδια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Υπουργεία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3" name="Subtitle here">
            <a:extLst>
              <a:ext uri="{FF2B5EF4-FFF2-40B4-BE49-F238E27FC236}">
                <a16:creationId xmlns:a16="http://schemas.microsoft.com/office/drawing/2014/main" id="{813F21C2-55D4-D080-478C-5B92F63F5A30}"/>
              </a:ext>
            </a:extLst>
          </p:cNvPr>
          <p:cNvSpPr txBox="1"/>
          <p:nvPr/>
        </p:nvSpPr>
        <p:spPr>
          <a:xfrm>
            <a:off x="11112334" y="5250127"/>
            <a:ext cx="1513263"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Υπηρεσία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4" name="Subtitle here">
            <a:extLst>
              <a:ext uri="{FF2B5EF4-FFF2-40B4-BE49-F238E27FC236}">
                <a16:creationId xmlns:a16="http://schemas.microsoft.com/office/drawing/2014/main" id="{813F21C2-55D4-D080-478C-5B92F63F5A30}"/>
              </a:ext>
            </a:extLst>
          </p:cNvPr>
          <p:cNvSpPr txBox="1"/>
          <p:nvPr/>
        </p:nvSpPr>
        <p:spPr>
          <a:xfrm>
            <a:off x="12693392" y="5250127"/>
            <a:ext cx="2311955"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Εξασφαλισμένη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6" name="Subtitle here">
            <a:extLst>
              <a:ext uri="{FF2B5EF4-FFF2-40B4-BE49-F238E27FC236}">
                <a16:creationId xmlns:a16="http://schemas.microsoft.com/office/drawing/2014/main" id="{813F21C2-55D4-D080-478C-5B92F63F5A30}"/>
              </a:ext>
            </a:extLst>
          </p:cNvPr>
          <p:cNvSpPr txBox="1"/>
          <p:nvPr/>
        </p:nvSpPr>
        <p:spPr>
          <a:xfrm>
            <a:off x="15050611" y="5250127"/>
            <a:ext cx="1704714"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Πηγές</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pic>
        <p:nvPicPr>
          <p:cNvPr id="59" name="Picture 58"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2912" y="2869174"/>
            <a:ext cx="2157010" cy="2092912"/>
          </a:xfrm>
          <a:prstGeom prst="rect">
            <a:avLst/>
          </a:prstGeom>
        </p:spPr>
      </p:pic>
      <p:sp>
        <p:nvSpPr>
          <p:cNvPr id="62" name="Subtitle here">
            <a:extLst>
              <a:ext uri="{FF2B5EF4-FFF2-40B4-BE49-F238E27FC236}">
                <a16:creationId xmlns:a16="http://schemas.microsoft.com/office/drawing/2014/main" id="{813F21C2-55D4-D080-478C-5B92F63F5A30}"/>
              </a:ext>
            </a:extLst>
          </p:cNvPr>
          <p:cNvSpPr txBox="1"/>
          <p:nvPr/>
        </p:nvSpPr>
        <p:spPr>
          <a:xfrm>
            <a:off x="18410707" y="5250127"/>
            <a:ext cx="2299808"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Είδος</a:t>
            </a:r>
            <a:endParaRPr kumimoji="0" lang="en-US"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Παρέμβασης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63" name="Rectangle 62">
            <a:extLst>
              <a:ext uri="{FF2B5EF4-FFF2-40B4-BE49-F238E27FC236}">
                <a16:creationId xmlns:a16="http://schemas.microsoft.com/office/drawing/2014/main" id="{2E0EF208-5ACA-609D-12B2-DE736D8F4E6F}"/>
              </a:ext>
            </a:extLst>
          </p:cNvPr>
          <p:cNvSpPr/>
          <p:nvPr/>
        </p:nvSpPr>
        <p:spPr>
          <a:xfrm>
            <a:off x="539288" y="4903720"/>
            <a:ext cx="894796" cy="7461219"/>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FFFFFF"/>
              </a:solidFill>
              <a:effectLst/>
              <a:uLnTx/>
              <a:uFillTx/>
              <a:latin typeface="Helvetica Neue Medium"/>
              <a:ea typeface="+mn-ea"/>
              <a:cs typeface="+mn-cs"/>
              <a:sym typeface="Helvetica Neue Medium"/>
            </a:endParaRPr>
          </a:p>
        </p:txBody>
      </p:sp>
      <p:sp>
        <p:nvSpPr>
          <p:cNvPr id="67" name="Subtitle here">
            <a:extLst>
              <a:ext uri="{FF2B5EF4-FFF2-40B4-BE49-F238E27FC236}">
                <a16:creationId xmlns:a16="http://schemas.microsoft.com/office/drawing/2014/main" id="{813F21C2-55D4-D080-478C-5B92F63F5A30}"/>
              </a:ext>
            </a:extLst>
          </p:cNvPr>
          <p:cNvSpPr txBox="1"/>
          <p:nvPr/>
        </p:nvSpPr>
        <p:spPr>
          <a:xfrm>
            <a:off x="737904" y="6498022"/>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noProof="0" dirty="0">
                <a:solidFill>
                  <a:srgbClr val="FFFFFF"/>
                </a:solidFill>
              </a:rPr>
              <a:t>6</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0" name="Subtitle here">
            <a:extLst>
              <a:ext uri="{FF2B5EF4-FFF2-40B4-BE49-F238E27FC236}">
                <a16:creationId xmlns:a16="http://schemas.microsoft.com/office/drawing/2014/main" id="{813F21C2-55D4-D080-478C-5B92F63F5A30}"/>
              </a:ext>
            </a:extLst>
          </p:cNvPr>
          <p:cNvSpPr txBox="1"/>
          <p:nvPr/>
        </p:nvSpPr>
        <p:spPr>
          <a:xfrm>
            <a:off x="963551" y="9253223"/>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cxnSp>
        <p:nvCxnSpPr>
          <p:cNvPr id="11" name="Straight Connector 10"/>
          <p:cNvCxnSpPr>
            <a:cxnSpLocks/>
          </p:cNvCxnSpPr>
          <p:nvPr/>
        </p:nvCxnSpPr>
        <p:spPr>
          <a:xfrm>
            <a:off x="7036785" y="5026476"/>
            <a:ext cx="0" cy="722541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7" name="Straight Connector 86"/>
          <p:cNvCxnSpPr>
            <a:cxnSpLocks/>
          </p:cNvCxnSpPr>
          <p:nvPr/>
        </p:nvCxnSpPr>
        <p:spPr>
          <a:xfrm>
            <a:off x="9388206" y="5050338"/>
            <a:ext cx="10715" cy="722541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8" name="Straight Connector 87"/>
          <p:cNvCxnSpPr>
            <a:cxnSpLocks/>
          </p:cNvCxnSpPr>
          <p:nvPr/>
        </p:nvCxnSpPr>
        <p:spPr>
          <a:xfrm>
            <a:off x="11112334" y="5026476"/>
            <a:ext cx="30801" cy="722541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9" name="Straight Connector 88"/>
          <p:cNvCxnSpPr>
            <a:cxnSpLocks/>
          </p:cNvCxnSpPr>
          <p:nvPr/>
        </p:nvCxnSpPr>
        <p:spPr>
          <a:xfrm>
            <a:off x="12683842" y="5026476"/>
            <a:ext cx="9550" cy="722541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0" name="Straight Connector 89"/>
          <p:cNvCxnSpPr>
            <a:cxnSpLocks/>
          </p:cNvCxnSpPr>
          <p:nvPr/>
        </p:nvCxnSpPr>
        <p:spPr>
          <a:xfrm>
            <a:off x="15030101" y="5026476"/>
            <a:ext cx="0" cy="722541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1" name="Straight Connector 90"/>
          <p:cNvCxnSpPr>
            <a:cxnSpLocks/>
          </p:cNvCxnSpPr>
          <p:nvPr/>
        </p:nvCxnSpPr>
        <p:spPr>
          <a:xfrm>
            <a:off x="16793556" y="5026476"/>
            <a:ext cx="63424" cy="722541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2" name="Straight Connector 91"/>
          <p:cNvCxnSpPr>
            <a:cxnSpLocks/>
          </p:cNvCxnSpPr>
          <p:nvPr/>
        </p:nvCxnSpPr>
        <p:spPr>
          <a:xfrm>
            <a:off x="18580805" y="5026476"/>
            <a:ext cx="147170" cy="722541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08" name="Straight Connector 107"/>
          <p:cNvCxnSpPr>
            <a:cxnSpLocks/>
          </p:cNvCxnSpPr>
          <p:nvPr/>
        </p:nvCxnSpPr>
        <p:spPr>
          <a:xfrm flipH="1">
            <a:off x="855419" y="5032213"/>
            <a:ext cx="19918519"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13" name="Subtitle here">
            <a:extLst>
              <a:ext uri="{FF2B5EF4-FFF2-40B4-BE49-F238E27FC236}">
                <a16:creationId xmlns:a16="http://schemas.microsoft.com/office/drawing/2014/main" id="{813F21C2-55D4-D080-478C-5B92F63F5A30}"/>
              </a:ext>
            </a:extLst>
          </p:cNvPr>
          <p:cNvSpPr txBox="1"/>
          <p:nvPr/>
        </p:nvSpPr>
        <p:spPr>
          <a:xfrm>
            <a:off x="1774730" y="6409079"/>
            <a:ext cx="193331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16" name="Subtitle here">
            <a:extLst>
              <a:ext uri="{FF2B5EF4-FFF2-40B4-BE49-F238E27FC236}">
                <a16:creationId xmlns:a16="http://schemas.microsoft.com/office/drawing/2014/main" id="{813F21C2-55D4-D080-478C-5B92F63F5A30}"/>
              </a:ext>
            </a:extLst>
          </p:cNvPr>
          <p:cNvSpPr txBox="1"/>
          <p:nvPr/>
        </p:nvSpPr>
        <p:spPr>
          <a:xfrm>
            <a:off x="1463175" y="6383248"/>
            <a:ext cx="5573610" cy="146912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000" i="0" spc="0" dirty="0">
                <a:solidFill>
                  <a:schemeClr val="tx1"/>
                </a:solidFill>
              </a:rPr>
              <a:t>Συμμετοχή σε εκθέσεις Γενικού Ενδιαφέροντος (</a:t>
            </a:r>
            <a:r>
              <a:rPr lang="el-GR" sz="2000" i="0" spc="0" dirty="0" err="1">
                <a:solidFill>
                  <a:schemeClr val="tx1"/>
                </a:solidFill>
              </a:rPr>
              <a:t>Σημ</a:t>
            </a:r>
            <a:r>
              <a:rPr lang="el-GR" sz="2000" i="0" spc="0" dirty="0">
                <a:solidFill>
                  <a:schemeClr val="tx1"/>
                </a:solidFill>
              </a:rPr>
              <a:t>: Για το 2024, στο κονδύλι περιλαμβάνονται και εκθέσεις ειδικών μορφών τουρισμού)</a:t>
            </a:r>
          </a:p>
          <a:p>
            <a:pPr marL="0" marR="0" lvl="0" indent="0"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cxnSp>
        <p:nvCxnSpPr>
          <p:cNvPr id="124" name="Straight Connector 123"/>
          <p:cNvCxnSpPr>
            <a:cxnSpLocks/>
          </p:cNvCxnSpPr>
          <p:nvPr/>
        </p:nvCxnSpPr>
        <p:spPr>
          <a:xfrm flipH="1">
            <a:off x="726466" y="7355554"/>
            <a:ext cx="20096256" cy="4885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6" name="Straight Connector 125"/>
          <p:cNvCxnSpPr>
            <a:cxnSpLocks/>
          </p:cNvCxnSpPr>
          <p:nvPr/>
        </p:nvCxnSpPr>
        <p:spPr>
          <a:xfrm flipH="1">
            <a:off x="737904" y="12220523"/>
            <a:ext cx="19921939" cy="3136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9" name="Straight Connector 128"/>
          <p:cNvCxnSpPr>
            <a:cxnSpLocks/>
          </p:cNvCxnSpPr>
          <p:nvPr/>
        </p:nvCxnSpPr>
        <p:spPr>
          <a:xfrm>
            <a:off x="20773938" y="5026476"/>
            <a:ext cx="4317" cy="722541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31" name="Straight Connector 130"/>
          <p:cNvCxnSpPr>
            <a:cxnSpLocks/>
          </p:cNvCxnSpPr>
          <p:nvPr/>
        </p:nvCxnSpPr>
        <p:spPr>
          <a:xfrm flipH="1">
            <a:off x="1490109" y="6307478"/>
            <a:ext cx="19283829"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50" name="Subtitle here">
            <a:extLst>
              <a:ext uri="{FF2B5EF4-FFF2-40B4-BE49-F238E27FC236}">
                <a16:creationId xmlns:a16="http://schemas.microsoft.com/office/drawing/2014/main" id="{813F21C2-55D4-D080-478C-5B92F63F5A30}"/>
              </a:ext>
            </a:extLst>
          </p:cNvPr>
          <p:cNvSpPr txBox="1"/>
          <p:nvPr/>
        </p:nvSpPr>
        <p:spPr>
          <a:xfrm>
            <a:off x="13106272" y="7102202"/>
            <a:ext cx="1552216"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1" name="Subtitle here">
            <a:extLst>
              <a:ext uri="{FF2B5EF4-FFF2-40B4-BE49-F238E27FC236}">
                <a16:creationId xmlns:a16="http://schemas.microsoft.com/office/drawing/2014/main" id="{813F21C2-55D4-D080-478C-5B92F63F5A30}"/>
              </a:ext>
            </a:extLst>
          </p:cNvPr>
          <p:cNvSpPr txBox="1"/>
          <p:nvPr/>
        </p:nvSpPr>
        <p:spPr>
          <a:xfrm>
            <a:off x="13052486" y="9290156"/>
            <a:ext cx="1694245"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2" name="Subtitle here">
            <a:extLst>
              <a:ext uri="{FF2B5EF4-FFF2-40B4-BE49-F238E27FC236}">
                <a16:creationId xmlns:a16="http://schemas.microsoft.com/office/drawing/2014/main" id="{813F21C2-55D4-D080-478C-5B92F63F5A30}"/>
              </a:ext>
            </a:extLst>
          </p:cNvPr>
          <p:cNvSpPr txBox="1"/>
          <p:nvPr/>
        </p:nvSpPr>
        <p:spPr>
          <a:xfrm>
            <a:off x="15142940" y="7065269"/>
            <a:ext cx="155221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3" name="Subtitle here">
            <a:extLst>
              <a:ext uri="{FF2B5EF4-FFF2-40B4-BE49-F238E27FC236}">
                <a16:creationId xmlns:a16="http://schemas.microsoft.com/office/drawing/2014/main" id="{813F21C2-55D4-D080-478C-5B92F63F5A30}"/>
              </a:ext>
            </a:extLst>
          </p:cNvPr>
          <p:cNvSpPr txBox="1"/>
          <p:nvPr/>
        </p:nvSpPr>
        <p:spPr>
          <a:xfrm>
            <a:off x="15090167" y="9253223"/>
            <a:ext cx="169424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4" name="Subtitle here">
            <a:extLst>
              <a:ext uri="{FF2B5EF4-FFF2-40B4-BE49-F238E27FC236}">
                <a16:creationId xmlns:a16="http://schemas.microsoft.com/office/drawing/2014/main" id="{813F21C2-55D4-D080-478C-5B92F63F5A30}"/>
              </a:ext>
            </a:extLst>
          </p:cNvPr>
          <p:cNvSpPr txBox="1"/>
          <p:nvPr/>
        </p:nvSpPr>
        <p:spPr>
          <a:xfrm>
            <a:off x="16840845" y="6622114"/>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rPr>
              <a:t>4,26</a:t>
            </a:r>
            <a:endParaRPr kumimoji="0" lang="el-GR" sz="22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157" name="Line">
            <a:extLst>
              <a:ext uri="{FF2B5EF4-FFF2-40B4-BE49-F238E27FC236}">
                <a16:creationId xmlns:a16="http://schemas.microsoft.com/office/drawing/2014/main" id="{A1328507-483E-2BD3-5939-B7B39E42BAD8}"/>
              </a:ext>
            </a:extLst>
          </p:cNvPr>
          <p:cNvSpPr/>
          <p:nvPr/>
        </p:nvSpPr>
        <p:spPr>
          <a:xfrm>
            <a:off x="852000" y="4801728"/>
            <a:ext cx="22680000" cy="1"/>
          </a:xfrm>
          <a:prstGeom prst="line">
            <a:avLst/>
          </a:prstGeom>
          <a:ln w="25400">
            <a:solidFill>
              <a:srgbClr val="E38C19"/>
            </a:solidFill>
            <a:miter lim="400000"/>
          </a:ln>
        </p:spPr>
        <p:txBody>
          <a:bodyPr lIns="50800" tIns="50800" rIns="50800" bIns="50800" anchor="ctr"/>
          <a:lstStyle/>
          <a:p>
            <a:pPr marL="0" marR="0" lvl="0" indent="0" algn="ctr" defTabSz="825500" rtl="0" eaLnBrk="1" fontAlgn="auto" latinLnBrk="0" hangingPunct="0">
              <a:lnSpc>
                <a:spcPct val="80000"/>
              </a:lnSpc>
              <a:spcBef>
                <a:spcPts val="0"/>
              </a:spcBef>
              <a:spcAft>
                <a:spcPts val="0"/>
              </a:spcAft>
              <a:buClrTx/>
              <a:buSzTx/>
              <a:buFontTx/>
              <a:buNone/>
              <a:tabLst/>
              <a:defRPr sz="4000" b="0" cap="all">
                <a:solidFill>
                  <a:srgbClr val="838787"/>
                </a:solidFill>
                <a:latin typeface="Avenir Heavy"/>
                <a:ea typeface="Avenir Heavy"/>
                <a:cs typeface="Avenir Heavy"/>
                <a:sym typeface="Avenir Heavy"/>
              </a:defRPr>
            </a:pPr>
            <a:endParaRPr kumimoji="0" sz="4000" b="0" i="0" u="none" strike="noStrike" kern="0" cap="all" spc="0" normalizeH="0" baseline="0" noProof="0">
              <a:ln>
                <a:noFill/>
              </a:ln>
              <a:solidFill>
                <a:srgbClr val="838787"/>
              </a:solidFill>
              <a:effectLst/>
              <a:uLnTx/>
              <a:uFillTx/>
              <a:latin typeface="Avenir Heavy"/>
              <a:sym typeface="Avenir Heavy"/>
            </a:endParaRPr>
          </a:p>
        </p:txBody>
      </p:sp>
      <p:sp>
        <p:nvSpPr>
          <p:cNvPr id="5" name="Rectangle 4"/>
          <p:cNvSpPr/>
          <p:nvPr/>
        </p:nvSpPr>
        <p:spPr>
          <a:xfrm>
            <a:off x="11063578" y="6673112"/>
            <a:ext cx="1629814" cy="427746"/>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rgbClr val="000000">
                    <a:lumMod val="65000"/>
                    <a:lumOff val="35000"/>
                  </a:srgbClr>
                </a:solidFill>
                <a:effectLst/>
                <a:uLnTx/>
                <a:uFillTx/>
                <a:latin typeface="Arial" panose="020B0604020202020204"/>
                <a:cs typeface="Arial" panose="020B0604020202020204"/>
                <a:sym typeface="Arial" panose="020B0604020202020204"/>
              </a:rPr>
              <a:t>ΥΦΤ</a:t>
            </a:r>
          </a:p>
        </p:txBody>
      </p:sp>
      <p:sp>
        <p:nvSpPr>
          <p:cNvPr id="58" name="Subtitle here">
            <a:extLst>
              <a:ext uri="{FF2B5EF4-FFF2-40B4-BE49-F238E27FC236}">
                <a16:creationId xmlns:a16="http://schemas.microsoft.com/office/drawing/2014/main" id="{813F21C2-55D4-D080-478C-5B92F63F5A30}"/>
              </a:ext>
            </a:extLst>
          </p:cNvPr>
          <p:cNvSpPr txBox="1"/>
          <p:nvPr/>
        </p:nvSpPr>
        <p:spPr>
          <a:xfrm>
            <a:off x="7324162" y="7995271"/>
            <a:ext cx="2101138" cy="4103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endParaRPr lang="el-GR" sz="2000" i="0" spc="0" dirty="0">
              <a:solidFill>
                <a:srgbClr val="5E5E5E"/>
              </a:solidFill>
            </a:endParaRPr>
          </a:p>
        </p:txBody>
      </p:sp>
      <p:sp>
        <p:nvSpPr>
          <p:cNvPr id="64" name="Subtitle here">
            <a:extLst>
              <a:ext uri="{FF2B5EF4-FFF2-40B4-BE49-F238E27FC236}">
                <a16:creationId xmlns:a16="http://schemas.microsoft.com/office/drawing/2014/main" id="{813F21C2-55D4-D080-478C-5B92F63F5A30}"/>
              </a:ext>
            </a:extLst>
          </p:cNvPr>
          <p:cNvSpPr txBox="1"/>
          <p:nvPr/>
        </p:nvSpPr>
        <p:spPr>
          <a:xfrm>
            <a:off x="726466" y="7608778"/>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noProof="0" dirty="0">
                <a:solidFill>
                  <a:srgbClr val="FFFFFF"/>
                </a:solidFill>
              </a:rPr>
              <a:t>7</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66" name="Subtitle here">
            <a:extLst>
              <a:ext uri="{FF2B5EF4-FFF2-40B4-BE49-F238E27FC236}">
                <a16:creationId xmlns:a16="http://schemas.microsoft.com/office/drawing/2014/main" id="{813F21C2-55D4-D080-478C-5B92F63F5A30}"/>
              </a:ext>
            </a:extLst>
          </p:cNvPr>
          <p:cNvSpPr txBox="1"/>
          <p:nvPr/>
        </p:nvSpPr>
        <p:spPr>
          <a:xfrm>
            <a:off x="16755014" y="7956447"/>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rPr>
              <a:t>1,00</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68" name="Subtitle here">
            <a:extLst>
              <a:ext uri="{FF2B5EF4-FFF2-40B4-BE49-F238E27FC236}">
                <a16:creationId xmlns:a16="http://schemas.microsoft.com/office/drawing/2014/main" id="{813F21C2-55D4-D080-478C-5B92F63F5A30}"/>
              </a:ext>
            </a:extLst>
          </p:cNvPr>
          <p:cNvSpPr txBox="1"/>
          <p:nvPr/>
        </p:nvSpPr>
        <p:spPr>
          <a:xfrm>
            <a:off x="7314613" y="8087997"/>
            <a:ext cx="2032948"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000" b="0" i="0" u="none" strike="noStrike" kern="0" cap="none" spc="0" normalizeH="0" baseline="0" noProof="0" dirty="0">
              <a:ln>
                <a:noFill/>
              </a:ln>
              <a:solidFill>
                <a:srgbClr val="000000">
                  <a:lumMod val="65000"/>
                  <a:lumOff val="35000"/>
                </a:srgbClr>
              </a:solidFill>
              <a:effectLst/>
              <a:uLnTx/>
              <a:uFillTx/>
              <a:sym typeface="Arial" panose="020B0604020202020204"/>
            </a:endParaRPr>
          </a:p>
        </p:txBody>
      </p:sp>
      <p:sp>
        <p:nvSpPr>
          <p:cNvPr id="71" name="Subtitle here">
            <a:extLst>
              <a:ext uri="{FF2B5EF4-FFF2-40B4-BE49-F238E27FC236}">
                <a16:creationId xmlns:a16="http://schemas.microsoft.com/office/drawing/2014/main" id="{813F21C2-55D4-D080-478C-5B92F63F5A30}"/>
              </a:ext>
            </a:extLst>
          </p:cNvPr>
          <p:cNvSpPr txBox="1"/>
          <p:nvPr/>
        </p:nvSpPr>
        <p:spPr>
          <a:xfrm>
            <a:off x="989398" y="10615638"/>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3" name="Rectangle 2"/>
          <p:cNvSpPr/>
          <p:nvPr/>
        </p:nvSpPr>
        <p:spPr>
          <a:xfrm>
            <a:off x="7416925" y="6294580"/>
            <a:ext cx="1808578" cy="797078"/>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69" name="Subtitle here">
            <a:extLst>
              <a:ext uri="{FF2B5EF4-FFF2-40B4-BE49-F238E27FC236}">
                <a16:creationId xmlns:a16="http://schemas.microsoft.com/office/drawing/2014/main" id="{813F21C2-55D4-D080-478C-5B92F63F5A30}"/>
              </a:ext>
            </a:extLst>
          </p:cNvPr>
          <p:cNvSpPr txBox="1"/>
          <p:nvPr/>
        </p:nvSpPr>
        <p:spPr>
          <a:xfrm>
            <a:off x="834801" y="10836500"/>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6" name="Rectangle 5"/>
          <p:cNvSpPr/>
          <p:nvPr/>
        </p:nvSpPr>
        <p:spPr>
          <a:xfrm>
            <a:off x="1475548" y="7473728"/>
            <a:ext cx="5590328" cy="1631216"/>
          </a:xfrm>
          <a:prstGeom prst="rect">
            <a:avLst/>
          </a:prstGeom>
        </p:spPr>
        <p:txBody>
          <a:bodyPr wrap="square">
            <a:spAutoFit/>
          </a:bodyPr>
          <a:lstStyle/>
          <a:p>
            <a:pPr algn="just">
              <a:buClr>
                <a:srgbClr val="2F7788"/>
              </a:buClr>
              <a:buSzPct val="120000"/>
            </a:pPr>
            <a:r>
              <a:rPr lang="el-GR" sz="2000" b="0" dirty="0">
                <a:solidFill>
                  <a:schemeClr val="tx1"/>
                </a:solidFill>
              </a:rPr>
              <a:t>Διενέργεια εκδηλώσεων (PR </a:t>
            </a:r>
            <a:r>
              <a:rPr lang="el-GR" sz="2000" b="0" dirty="0" err="1">
                <a:solidFill>
                  <a:schemeClr val="tx1"/>
                </a:solidFill>
              </a:rPr>
              <a:t>actions</a:t>
            </a:r>
            <a:r>
              <a:rPr lang="el-GR" sz="2000" b="0" dirty="0">
                <a:solidFill>
                  <a:schemeClr val="tx1"/>
                </a:solidFill>
              </a:rPr>
              <a:t>) στο πλαίσιο διεθνών εκθέσεων και αλλού, με σκοπό την ενδυνάμωση των σχέσεων συνεργασίας με επιμέρους οργανισμούς της τουριστικής βιομηχανίας.</a:t>
            </a:r>
          </a:p>
        </p:txBody>
      </p:sp>
      <p:cxnSp>
        <p:nvCxnSpPr>
          <p:cNvPr id="57" name="Straight Connector 56"/>
          <p:cNvCxnSpPr>
            <a:cxnSpLocks/>
          </p:cNvCxnSpPr>
          <p:nvPr/>
        </p:nvCxnSpPr>
        <p:spPr>
          <a:xfrm flipH="1">
            <a:off x="604693" y="9071910"/>
            <a:ext cx="20149501" cy="11442"/>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61" name="Subtitle here">
            <a:extLst>
              <a:ext uri="{FF2B5EF4-FFF2-40B4-BE49-F238E27FC236}">
                <a16:creationId xmlns:a16="http://schemas.microsoft.com/office/drawing/2014/main" id="{813F21C2-55D4-D080-478C-5B92F63F5A30}"/>
              </a:ext>
            </a:extLst>
          </p:cNvPr>
          <p:cNvSpPr txBox="1"/>
          <p:nvPr/>
        </p:nvSpPr>
        <p:spPr>
          <a:xfrm>
            <a:off x="728329" y="9259024"/>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dirty="0">
                <a:solidFill>
                  <a:srgbClr val="FFFFFF"/>
                </a:solidFill>
              </a:rPr>
              <a:t>8</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12" name="Rectangle 11"/>
          <p:cNvSpPr/>
          <p:nvPr/>
        </p:nvSpPr>
        <p:spPr>
          <a:xfrm>
            <a:off x="1386113" y="9283519"/>
            <a:ext cx="5630183" cy="707886"/>
          </a:xfrm>
          <a:prstGeom prst="rect">
            <a:avLst/>
          </a:prstGeom>
        </p:spPr>
        <p:txBody>
          <a:bodyPr wrap="square">
            <a:spAutoFit/>
          </a:bodyPr>
          <a:lstStyle/>
          <a:p>
            <a:pPr algn="just">
              <a:buClr>
                <a:srgbClr val="2F7788"/>
              </a:buClr>
              <a:buSzPct val="120000"/>
            </a:pPr>
            <a:r>
              <a:rPr lang="el-GR" sz="2000" b="0" dirty="0">
                <a:solidFill>
                  <a:schemeClr val="tx1"/>
                </a:solidFill>
              </a:rPr>
              <a:t>Διεκδίκηση διεθνών διακρίσεων με στόχο την προβολή της Κύπρου</a:t>
            </a:r>
          </a:p>
        </p:txBody>
      </p:sp>
      <p:sp>
        <p:nvSpPr>
          <p:cNvPr id="65" name="Rectangle 64"/>
          <p:cNvSpPr/>
          <p:nvPr/>
        </p:nvSpPr>
        <p:spPr>
          <a:xfrm>
            <a:off x="7321111" y="9211666"/>
            <a:ext cx="1808578" cy="797078"/>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72" name="Subtitle here">
            <a:extLst>
              <a:ext uri="{FF2B5EF4-FFF2-40B4-BE49-F238E27FC236}">
                <a16:creationId xmlns:a16="http://schemas.microsoft.com/office/drawing/2014/main" id="{813F21C2-55D4-D080-478C-5B92F63F5A30}"/>
              </a:ext>
            </a:extLst>
          </p:cNvPr>
          <p:cNvSpPr txBox="1"/>
          <p:nvPr/>
        </p:nvSpPr>
        <p:spPr>
          <a:xfrm>
            <a:off x="16856980" y="9378462"/>
            <a:ext cx="1585239"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n-US" sz="2000" b="0" i="0" u="none" strike="noStrike" kern="0" cap="none" spc="0" normalizeH="0" baseline="0" noProof="0" dirty="0">
                <a:ln>
                  <a:noFill/>
                </a:ln>
                <a:solidFill>
                  <a:srgbClr val="2F7788"/>
                </a:solidFill>
                <a:effectLst/>
                <a:uLnTx/>
                <a:uFillTx/>
                <a:sym typeface="Arial" panose="020B0604020202020204"/>
              </a:rPr>
              <a:t>-</a:t>
            </a:r>
            <a:endParaRPr kumimoji="0" lang="el-GR" sz="2000" b="0" i="0" u="none" strike="noStrike" kern="0" cap="none" spc="0" normalizeH="0" baseline="0" noProof="0" dirty="0">
              <a:ln>
                <a:noFill/>
              </a:ln>
              <a:solidFill>
                <a:srgbClr val="2F7788"/>
              </a:solidFill>
              <a:effectLst/>
              <a:uLnTx/>
              <a:uFillTx/>
              <a:sym typeface="Arial" panose="020B0604020202020204"/>
            </a:endParaRPr>
          </a:p>
        </p:txBody>
      </p:sp>
      <p:cxnSp>
        <p:nvCxnSpPr>
          <p:cNvPr id="73" name="Straight Connector 72"/>
          <p:cNvCxnSpPr>
            <a:cxnSpLocks/>
          </p:cNvCxnSpPr>
          <p:nvPr/>
        </p:nvCxnSpPr>
        <p:spPr>
          <a:xfrm flipH="1">
            <a:off x="535704" y="10316283"/>
            <a:ext cx="20215511" cy="279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74" name="Subtitle here">
            <a:extLst>
              <a:ext uri="{FF2B5EF4-FFF2-40B4-BE49-F238E27FC236}">
                <a16:creationId xmlns:a16="http://schemas.microsoft.com/office/drawing/2014/main" id="{813F21C2-55D4-D080-478C-5B92F63F5A30}"/>
              </a:ext>
            </a:extLst>
          </p:cNvPr>
          <p:cNvSpPr txBox="1"/>
          <p:nvPr/>
        </p:nvSpPr>
        <p:spPr>
          <a:xfrm>
            <a:off x="790279" y="10363133"/>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noProof="0" dirty="0">
                <a:solidFill>
                  <a:srgbClr val="FFFFFF"/>
                </a:solidFill>
              </a:rPr>
              <a:t>9</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14" name="Rectangle 13"/>
          <p:cNvSpPr/>
          <p:nvPr/>
        </p:nvSpPr>
        <p:spPr>
          <a:xfrm>
            <a:off x="1475549" y="10399285"/>
            <a:ext cx="5700796" cy="707886"/>
          </a:xfrm>
          <a:prstGeom prst="rect">
            <a:avLst/>
          </a:prstGeom>
        </p:spPr>
        <p:txBody>
          <a:bodyPr wrap="square">
            <a:spAutoFit/>
          </a:bodyPr>
          <a:lstStyle/>
          <a:p>
            <a:pPr algn="just">
              <a:buClr>
                <a:srgbClr val="2F7788"/>
              </a:buClr>
              <a:buSzPct val="120000"/>
            </a:pPr>
            <a:r>
              <a:rPr lang="el-GR" sz="2000" b="0" dirty="0">
                <a:solidFill>
                  <a:schemeClr val="tx1"/>
                </a:solidFill>
              </a:rPr>
              <a:t>Στήριξη έξι Εταιρειών Τουριστικής Ανάπτυξης και Προβολής (ΕΤΑΠ)</a:t>
            </a:r>
          </a:p>
        </p:txBody>
      </p:sp>
      <p:sp>
        <p:nvSpPr>
          <p:cNvPr id="75" name="Rectangle 74"/>
          <p:cNvSpPr/>
          <p:nvPr/>
        </p:nvSpPr>
        <p:spPr>
          <a:xfrm>
            <a:off x="7270684" y="10390734"/>
            <a:ext cx="1808578" cy="797078"/>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76" name="Subtitle here">
            <a:extLst>
              <a:ext uri="{FF2B5EF4-FFF2-40B4-BE49-F238E27FC236}">
                <a16:creationId xmlns:a16="http://schemas.microsoft.com/office/drawing/2014/main" id="{813F21C2-55D4-D080-478C-5B92F63F5A30}"/>
              </a:ext>
            </a:extLst>
          </p:cNvPr>
          <p:cNvSpPr txBox="1"/>
          <p:nvPr/>
        </p:nvSpPr>
        <p:spPr>
          <a:xfrm>
            <a:off x="16940408" y="10525205"/>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rPr>
              <a:t>2,90</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77" name="Subtitle here">
            <a:extLst>
              <a:ext uri="{FF2B5EF4-FFF2-40B4-BE49-F238E27FC236}">
                <a16:creationId xmlns:a16="http://schemas.microsoft.com/office/drawing/2014/main" id="{D43C7DCA-02FA-7EFC-0AEB-8FAF94D29299}"/>
              </a:ext>
            </a:extLst>
          </p:cNvPr>
          <p:cNvSpPr txBox="1"/>
          <p:nvPr/>
        </p:nvSpPr>
        <p:spPr>
          <a:xfrm>
            <a:off x="963098" y="3632586"/>
            <a:ext cx="4226642" cy="96436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spc="0" dirty="0">
                <a:solidFill>
                  <a:schemeClr val="bg1"/>
                </a:solidFill>
              </a:rPr>
              <a:t>Γενική Προώθηση του Τουριστικού Προϊόντος</a:t>
            </a:r>
          </a:p>
        </p:txBody>
      </p:sp>
      <p:sp>
        <p:nvSpPr>
          <p:cNvPr id="78" name="Rectangle 77"/>
          <p:cNvSpPr/>
          <p:nvPr/>
        </p:nvSpPr>
        <p:spPr>
          <a:xfrm>
            <a:off x="7479632" y="7719450"/>
            <a:ext cx="1808578" cy="830997"/>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7" name="Rectangle 6"/>
          <p:cNvSpPr/>
          <p:nvPr/>
        </p:nvSpPr>
        <p:spPr>
          <a:xfrm>
            <a:off x="9857231" y="13192372"/>
            <a:ext cx="527709" cy="461665"/>
          </a:xfrm>
          <a:prstGeom prst="rect">
            <a:avLst/>
          </a:prstGeom>
        </p:spPr>
        <p:txBody>
          <a:bodyPr wrap="none">
            <a:spAutoFit/>
          </a:bodyPr>
          <a:lstStyle/>
          <a:p>
            <a:fld id="{22905B5E-A587-4855-A421-1398E7E68010}" type="slidenum">
              <a:rPr lang="el-GR" sz="2400" b="0" smtClean="0">
                <a:latin typeface="Helvetica Neue Light"/>
                <a:sym typeface="Helvetica Neue Light"/>
              </a:rPr>
              <a:t>33</a:t>
            </a:fld>
            <a:endParaRPr lang="el-GR" dirty="0"/>
          </a:p>
        </p:txBody>
      </p:sp>
      <p:sp>
        <p:nvSpPr>
          <p:cNvPr id="9" name="Subtitle here">
            <a:extLst>
              <a:ext uri="{FF2B5EF4-FFF2-40B4-BE49-F238E27FC236}">
                <a16:creationId xmlns:a16="http://schemas.microsoft.com/office/drawing/2014/main" id="{5FB799C1-9EC8-D93F-4B84-7298A023D7E4}"/>
              </a:ext>
            </a:extLst>
          </p:cNvPr>
          <p:cNvSpPr txBox="1"/>
          <p:nvPr/>
        </p:nvSpPr>
        <p:spPr>
          <a:xfrm>
            <a:off x="9417696" y="6569472"/>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16" name="Subtitle here">
            <a:extLst>
              <a:ext uri="{FF2B5EF4-FFF2-40B4-BE49-F238E27FC236}">
                <a16:creationId xmlns:a16="http://schemas.microsoft.com/office/drawing/2014/main" id="{CCAB0DAB-8EBA-9D15-380A-71DFE7BB3EBA}"/>
              </a:ext>
            </a:extLst>
          </p:cNvPr>
          <p:cNvSpPr txBox="1"/>
          <p:nvPr/>
        </p:nvSpPr>
        <p:spPr>
          <a:xfrm>
            <a:off x="18592989" y="6538963"/>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Προβολή</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17" name="Subtitle here">
            <a:extLst>
              <a:ext uri="{FF2B5EF4-FFF2-40B4-BE49-F238E27FC236}">
                <a16:creationId xmlns:a16="http://schemas.microsoft.com/office/drawing/2014/main" id="{40969CC5-896F-CF63-A6BD-1B302C6B0F36}"/>
              </a:ext>
            </a:extLst>
          </p:cNvPr>
          <p:cNvSpPr txBox="1"/>
          <p:nvPr/>
        </p:nvSpPr>
        <p:spPr>
          <a:xfrm>
            <a:off x="9408793" y="7756932"/>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18" name="Subtitle here">
            <a:extLst>
              <a:ext uri="{FF2B5EF4-FFF2-40B4-BE49-F238E27FC236}">
                <a16:creationId xmlns:a16="http://schemas.microsoft.com/office/drawing/2014/main" id="{EB1449A4-5CCB-AF76-9541-FD8901DBBA00}"/>
              </a:ext>
            </a:extLst>
          </p:cNvPr>
          <p:cNvSpPr txBox="1"/>
          <p:nvPr/>
        </p:nvSpPr>
        <p:spPr>
          <a:xfrm>
            <a:off x="9395429" y="10455312"/>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19" name="Subtitle here">
            <a:extLst>
              <a:ext uri="{FF2B5EF4-FFF2-40B4-BE49-F238E27FC236}">
                <a16:creationId xmlns:a16="http://schemas.microsoft.com/office/drawing/2014/main" id="{C18B9209-1D0E-0CB0-E72D-4EA58394B431}"/>
              </a:ext>
            </a:extLst>
          </p:cNvPr>
          <p:cNvSpPr txBox="1"/>
          <p:nvPr/>
        </p:nvSpPr>
        <p:spPr>
          <a:xfrm>
            <a:off x="9326276" y="9315005"/>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20" name="Rectangle 19">
            <a:extLst>
              <a:ext uri="{FF2B5EF4-FFF2-40B4-BE49-F238E27FC236}">
                <a16:creationId xmlns:a16="http://schemas.microsoft.com/office/drawing/2014/main" id="{0C4794D9-D068-A767-C1E7-CD62A39352A4}"/>
              </a:ext>
            </a:extLst>
          </p:cNvPr>
          <p:cNvSpPr/>
          <p:nvPr/>
        </p:nvSpPr>
        <p:spPr>
          <a:xfrm>
            <a:off x="11063578" y="7564652"/>
            <a:ext cx="1629814" cy="427746"/>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rgbClr val="000000">
                    <a:lumMod val="65000"/>
                    <a:lumOff val="35000"/>
                  </a:srgbClr>
                </a:solidFill>
                <a:effectLst/>
                <a:uLnTx/>
                <a:uFillTx/>
                <a:latin typeface="Arial" panose="020B0604020202020204"/>
                <a:cs typeface="Arial" panose="020B0604020202020204"/>
                <a:sym typeface="Arial" panose="020B0604020202020204"/>
              </a:rPr>
              <a:t>ΥΦΤ</a:t>
            </a:r>
          </a:p>
        </p:txBody>
      </p:sp>
      <p:sp>
        <p:nvSpPr>
          <p:cNvPr id="24" name="Rectangle 23">
            <a:extLst>
              <a:ext uri="{FF2B5EF4-FFF2-40B4-BE49-F238E27FC236}">
                <a16:creationId xmlns:a16="http://schemas.microsoft.com/office/drawing/2014/main" id="{6E2F44D1-BC69-74E5-617B-9E7A484E792C}"/>
              </a:ext>
            </a:extLst>
          </p:cNvPr>
          <p:cNvSpPr/>
          <p:nvPr/>
        </p:nvSpPr>
        <p:spPr>
          <a:xfrm>
            <a:off x="11089995" y="9484617"/>
            <a:ext cx="1629814" cy="427746"/>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rgbClr val="000000">
                    <a:lumMod val="65000"/>
                    <a:lumOff val="35000"/>
                  </a:srgbClr>
                </a:solidFill>
                <a:effectLst/>
                <a:uLnTx/>
                <a:uFillTx/>
                <a:latin typeface="Arial" panose="020B0604020202020204"/>
                <a:cs typeface="Arial" panose="020B0604020202020204"/>
                <a:sym typeface="Arial" panose="020B0604020202020204"/>
              </a:rPr>
              <a:t>ΥΦΤ</a:t>
            </a:r>
          </a:p>
        </p:txBody>
      </p:sp>
      <p:sp>
        <p:nvSpPr>
          <p:cNvPr id="25" name="Rectangle 24">
            <a:extLst>
              <a:ext uri="{FF2B5EF4-FFF2-40B4-BE49-F238E27FC236}">
                <a16:creationId xmlns:a16="http://schemas.microsoft.com/office/drawing/2014/main" id="{226B88D1-C3B5-EB13-022E-D978A674393A}"/>
              </a:ext>
            </a:extLst>
          </p:cNvPr>
          <p:cNvSpPr/>
          <p:nvPr/>
        </p:nvSpPr>
        <p:spPr>
          <a:xfrm>
            <a:off x="11143135" y="11358893"/>
            <a:ext cx="1629814" cy="427746"/>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rgbClr val="000000">
                    <a:lumMod val="65000"/>
                    <a:lumOff val="35000"/>
                  </a:srgbClr>
                </a:solidFill>
                <a:effectLst/>
                <a:uLnTx/>
                <a:uFillTx/>
                <a:latin typeface="Arial" panose="020B0604020202020204"/>
                <a:cs typeface="Arial" panose="020B0604020202020204"/>
                <a:sym typeface="Arial" panose="020B0604020202020204"/>
              </a:rPr>
              <a:t>ΥΦΤ</a:t>
            </a:r>
          </a:p>
        </p:txBody>
      </p:sp>
      <p:sp>
        <p:nvSpPr>
          <p:cNvPr id="28" name="Subtitle here">
            <a:extLst>
              <a:ext uri="{FF2B5EF4-FFF2-40B4-BE49-F238E27FC236}">
                <a16:creationId xmlns:a16="http://schemas.microsoft.com/office/drawing/2014/main" id="{ED11AD30-50E7-864B-FC4A-DF9EF7D1112C}"/>
              </a:ext>
            </a:extLst>
          </p:cNvPr>
          <p:cNvSpPr txBox="1"/>
          <p:nvPr/>
        </p:nvSpPr>
        <p:spPr>
          <a:xfrm>
            <a:off x="12917083" y="9480247"/>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a:t>
            </a:r>
          </a:p>
        </p:txBody>
      </p:sp>
      <p:sp>
        <p:nvSpPr>
          <p:cNvPr id="29" name="Subtitle here">
            <a:extLst>
              <a:ext uri="{FF2B5EF4-FFF2-40B4-BE49-F238E27FC236}">
                <a16:creationId xmlns:a16="http://schemas.microsoft.com/office/drawing/2014/main" id="{A5C3DEEA-EABD-A49A-5E76-370C2B25BE63}"/>
              </a:ext>
            </a:extLst>
          </p:cNvPr>
          <p:cNvSpPr txBox="1"/>
          <p:nvPr/>
        </p:nvSpPr>
        <p:spPr>
          <a:xfrm>
            <a:off x="14880422" y="6372786"/>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Εθνικοί Πόροι</a:t>
            </a:r>
          </a:p>
        </p:txBody>
      </p:sp>
      <p:sp>
        <p:nvSpPr>
          <p:cNvPr id="30" name="Subtitle here">
            <a:extLst>
              <a:ext uri="{FF2B5EF4-FFF2-40B4-BE49-F238E27FC236}">
                <a16:creationId xmlns:a16="http://schemas.microsoft.com/office/drawing/2014/main" id="{5BE309CA-B529-63A6-37C7-CFA2DE8A3808}"/>
              </a:ext>
            </a:extLst>
          </p:cNvPr>
          <p:cNvSpPr txBox="1"/>
          <p:nvPr/>
        </p:nvSpPr>
        <p:spPr>
          <a:xfrm>
            <a:off x="14905502" y="7839702"/>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Εθνικοί Πόροι</a:t>
            </a:r>
          </a:p>
        </p:txBody>
      </p:sp>
      <p:sp>
        <p:nvSpPr>
          <p:cNvPr id="33" name="Subtitle here">
            <a:extLst>
              <a:ext uri="{FF2B5EF4-FFF2-40B4-BE49-F238E27FC236}">
                <a16:creationId xmlns:a16="http://schemas.microsoft.com/office/drawing/2014/main" id="{0BD40307-7DA1-CD43-B93A-0AF093A225A4}"/>
              </a:ext>
            </a:extLst>
          </p:cNvPr>
          <p:cNvSpPr txBox="1"/>
          <p:nvPr/>
        </p:nvSpPr>
        <p:spPr>
          <a:xfrm>
            <a:off x="14930668" y="9393730"/>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4" name="Subtitle here">
            <a:extLst>
              <a:ext uri="{FF2B5EF4-FFF2-40B4-BE49-F238E27FC236}">
                <a16:creationId xmlns:a16="http://schemas.microsoft.com/office/drawing/2014/main" id="{E913CC65-CD39-79C2-FAA2-E5DD3C249D9F}"/>
              </a:ext>
            </a:extLst>
          </p:cNvPr>
          <p:cNvSpPr txBox="1"/>
          <p:nvPr/>
        </p:nvSpPr>
        <p:spPr>
          <a:xfrm>
            <a:off x="18700900" y="8010537"/>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Προβολή</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5" name="Subtitle here">
            <a:extLst>
              <a:ext uri="{FF2B5EF4-FFF2-40B4-BE49-F238E27FC236}">
                <a16:creationId xmlns:a16="http://schemas.microsoft.com/office/drawing/2014/main" id="{0B4DC1F1-036B-BCE7-B0B5-295A8D30DE7C}"/>
              </a:ext>
            </a:extLst>
          </p:cNvPr>
          <p:cNvSpPr txBox="1"/>
          <p:nvPr/>
        </p:nvSpPr>
        <p:spPr>
          <a:xfrm>
            <a:off x="18592989" y="9465230"/>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Προβολή</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37" name="Subtitle here">
            <a:extLst>
              <a:ext uri="{FF2B5EF4-FFF2-40B4-BE49-F238E27FC236}">
                <a16:creationId xmlns:a16="http://schemas.microsoft.com/office/drawing/2014/main" id="{C11EB1DB-9607-F16A-6D6F-83046A787CA9}"/>
              </a:ext>
            </a:extLst>
          </p:cNvPr>
          <p:cNvSpPr txBox="1"/>
          <p:nvPr/>
        </p:nvSpPr>
        <p:spPr>
          <a:xfrm>
            <a:off x="15033322" y="11344558"/>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Εθνικοί Πόροι</a:t>
            </a:r>
          </a:p>
        </p:txBody>
      </p:sp>
      <p:sp>
        <p:nvSpPr>
          <p:cNvPr id="38" name="Subtitle here">
            <a:extLst>
              <a:ext uri="{FF2B5EF4-FFF2-40B4-BE49-F238E27FC236}">
                <a16:creationId xmlns:a16="http://schemas.microsoft.com/office/drawing/2014/main" id="{4FA47226-DB45-5A0A-A2DE-A1693A2543B4}"/>
              </a:ext>
            </a:extLst>
          </p:cNvPr>
          <p:cNvSpPr txBox="1"/>
          <p:nvPr/>
        </p:nvSpPr>
        <p:spPr>
          <a:xfrm>
            <a:off x="18535109" y="10463311"/>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Προβολή</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15" name="Subtitle here">
            <a:extLst>
              <a:ext uri="{FF2B5EF4-FFF2-40B4-BE49-F238E27FC236}">
                <a16:creationId xmlns:a16="http://schemas.microsoft.com/office/drawing/2014/main" id="{DB1760BE-11FB-494A-ED07-84B3CC44A264}"/>
              </a:ext>
            </a:extLst>
          </p:cNvPr>
          <p:cNvSpPr txBox="1"/>
          <p:nvPr/>
        </p:nvSpPr>
        <p:spPr>
          <a:xfrm>
            <a:off x="12913774" y="6589075"/>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Subtitle here">
            <a:extLst>
              <a:ext uri="{FF2B5EF4-FFF2-40B4-BE49-F238E27FC236}">
                <a16:creationId xmlns:a16="http://schemas.microsoft.com/office/drawing/2014/main" id="{DC2E1CB6-7DD9-5707-528C-178A43D03FDE}"/>
              </a:ext>
            </a:extLst>
          </p:cNvPr>
          <p:cNvSpPr txBox="1"/>
          <p:nvPr/>
        </p:nvSpPr>
        <p:spPr>
          <a:xfrm>
            <a:off x="12922513" y="8125092"/>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Subtitle here">
            <a:extLst>
              <a:ext uri="{FF2B5EF4-FFF2-40B4-BE49-F238E27FC236}">
                <a16:creationId xmlns:a16="http://schemas.microsoft.com/office/drawing/2014/main" id="{C676BFBF-1F17-60CE-CC90-9E136B646FBE}"/>
              </a:ext>
            </a:extLst>
          </p:cNvPr>
          <p:cNvSpPr txBox="1"/>
          <p:nvPr/>
        </p:nvSpPr>
        <p:spPr>
          <a:xfrm>
            <a:off x="12968900" y="11413885"/>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9F156FAC-FE8E-3FE4-C27D-92B4B7CA5922}"/>
              </a:ext>
            </a:extLst>
          </p:cNvPr>
          <p:cNvCxnSpPr>
            <a:cxnSpLocks/>
          </p:cNvCxnSpPr>
          <p:nvPr/>
        </p:nvCxnSpPr>
        <p:spPr>
          <a:xfrm flipH="1">
            <a:off x="582488" y="11257567"/>
            <a:ext cx="20215511" cy="279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47" name="Subtitle here">
            <a:extLst>
              <a:ext uri="{FF2B5EF4-FFF2-40B4-BE49-F238E27FC236}">
                <a16:creationId xmlns:a16="http://schemas.microsoft.com/office/drawing/2014/main" id="{2AA33E9B-31E0-09E7-A51D-9A5F3DAD0228}"/>
              </a:ext>
            </a:extLst>
          </p:cNvPr>
          <p:cNvSpPr txBox="1"/>
          <p:nvPr/>
        </p:nvSpPr>
        <p:spPr>
          <a:xfrm>
            <a:off x="763156" y="11573505"/>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1" i="0" u="none" strike="noStrike" kern="0" cap="none" spc="0" normalizeH="0" baseline="0" dirty="0">
                <a:ln>
                  <a:noFill/>
                </a:ln>
                <a:solidFill>
                  <a:srgbClr val="FFFFFF"/>
                </a:solidFill>
                <a:effectLst/>
                <a:uLnTx/>
                <a:uFillTx/>
                <a:latin typeface="Arial" panose="020B0604020202020204"/>
                <a:cs typeface="Arial" panose="020B0604020202020204"/>
                <a:sym typeface="Arial" panose="020B0604020202020204"/>
              </a:rPr>
              <a:t>10</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9" name="TextBox 78">
            <a:extLst>
              <a:ext uri="{FF2B5EF4-FFF2-40B4-BE49-F238E27FC236}">
                <a16:creationId xmlns:a16="http://schemas.microsoft.com/office/drawing/2014/main" id="{EEEDD82F-6F1D-48CE-CE0E-0DF73968EC49}"/>
              </a:ext>
            </a:extLst>
          </p:cNvPr>
          <p:cNvSpPr txBox="1"/>
          <p:nvPr/>
        </p:nvSpPr>
        <p:spPr>
          <a:xfrm>
            <a:off x="1386113" y="11423966"/>
            <a:ext cx="5554672"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buClr>
                <a:srgbClr val="2F7788"/>
              </a:buClr>
              <a:buSzPct val="120000"/>
            </a:pPr>
            <a:r>
              <a:rPr lang="el-GR" sz="2000" b="0" i="0" spc="0" dirty="0">
                <a:solidFill>
                  <a:schemeClr val="tx1"/>
                </a:solidFill>
              </a:rPr>
              <a:t>Δημιουργία Πλατφόρμας </a:t>
            </a:r>
            <a:r>
              <a:rPr lang="en-US" sz="2000" b="0" i="0" spc="0" dirty="0">
                <a:solidFill>
                  <a:schemeClr val="tx1"/>
                </a:solidFill>
              </a:rPr>
              <a:t>Digital Asset Management</a:t>
            </a:r>
            <a:endParaRPr lang="el-GR" sz="2000" b="0" i="0" spc="0" dirty="0">
              <a:solidFill>
                <a:schemeClr val="tx1"/>
              </a:solidFill>
            </a:endParaRPr>
          </a:p>
        </p:txBody>
      </p:sp>
      <p:sp>
        <p:nvSpPr>
          <p:cNvPr id="80" name="Rectangle 79">
            <a:extLst>
              <a:ext uri="{FF2B5EF4-FFF2-40B4-BE49-F238E27FC236}">
                <a16:creationId xmlns:a16="http://schemas.microsoft.com/office/drawing/2014/main" id="{04962244-3CD9-8504-D09B-856420914E5C}"/>
              </a:ext>
            </a:extLst>
          </p:cNvPr>
          <p:cNvSpPr/>
          <p:nvPr/>
        </p:nvSpPr>
        <p:spPr>
          <a:xfrm>
            <a:off x="6929717" y="11277146"/>
            <a:ext cx="2604750" cy="1200329"/>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Έναρξη: 1/2024  Συνεχιζόμενη δράση</a:t>
            </a:r>
          </a:p>
          <a:p>
            <a:pPr lvl="0" algn="l" defTabSz="457200">
              <a:lnSpc>
                <a:spcPct val="120000"/>
              </a:lnSpc>
              <a:buClr>
                <a:srgbClr val="2F7788"/>
              </a:buClr>
              <a:buSzPct val="120000"/>
              <a:defRPr/>
            </a:pP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81" name="Subtitle here">
            <a:extLst>
              <a:ext uri="{FF2B5EF4-FFF2-40B4-BE49-F238E27FC236}">
                <a16:creationId xmlns:a16="http://schemas.microsoft.com/office/drawing/2014/main" id="{CEE86743-10B2-0404-D25B-F521F85E618F}"/>
              </a:ext>
            </a:extLst>
          </p:cNvPr>
          <p:cNvSpPr txBox="1"/>
          <p:nvPr/>
        </p:nvSpPr>
        <p:spPr>
          <a:xfrm>
            <a:off x="9297237" y="11360968"/>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82" name="Subtitle here">
            <a:extLst>
              <a:ext uri="{FF2B5EF4-FFF2-40B4-BE49-F238E27FC236}">
                <a16:creationId xmlns:a16="http://schemas.microsoft.com/office/drawing/2014/main" id="{E838F870-1842-E1E4-227D-0E2AD4DE9A61}"/>
              </a:ext>
            </a:extLst>
          </p:cNvPr>
          <p:cNvSpPr txBox="1"/>
          <p:nvPr/>
        </p:nvSpPr>
        <p:spPr>
          <a:xfrm>
            <a:off x="16946456" y="11398007"/>
            <a:ext cx="1585239" cy="915122"/>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rPr>
              <a:t>0,0</a:t>
            </a:r>
            <a:r>
              <a:rPr lang="el-GR" sz="2200" i="0" spc="0" dirty="0">
                <a:solidFill>
                  <a:schemeClr val="tx1"/>
                </a:solidFill>
              </a:rPr>
              <a:t>6</a:t>
            </a:r>
          </a:p>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83" name="Subtitle here">
            <a:extLst>
              <a:ext uri="{FF2B5EF4-FFF2-40B4-BE49-F238E27FC236}">
                <a16:creationId xmlns:a16="http://schemas.microsoft.com/office/drawing/2014/main" id="{01992CB4-C869-81AD-F79C-64FECD6B7A66}"/>
              </a:ext>
            </a:extLst>
          </p:cNvPr>
          <p:cNvSpPr txBox="1"/>
          <p:nvPr/>
        </p:nvSpPr>
        <p:spPr>
          <a:xfrm>
            <a:off x="18639854" y="11388516"/>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Προβολή</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pic>
        <p:nvPicPr>
          <p:cNvPr id="243" name="Image" descr="Image"/>
          <p:cNvPicPr>
            <a:picLocks noChangeAspect="1"/>
          </p:cNvPicPr>
          <p:nvPr/>
        </p:nvPicPr>
        <p:blipFill>
          <a:blip r:embed="rId4"/>
          <a:stretch>
            <a:fillRect/>
          </a:stretch>
        </p:blipFill>
        <p:spPr>
          <a:xfrm>
            <a:off x="9326276" y="10836500"/>
            <a:ext cx="14095204" cy="3003264"/>
          </a:xfrm>
          <a:prstGeom prst="rect">
            <a:avLst/>
          </a:prstGeom>
          <a:ln w="12700">
            <a:miter lim="400000"/>
          </a:ln>
        </p:spPr>
      </p:pic>
      <p:sp>
        <p:nvSpPr>
          <p:cNvPr id="94" name="Subtitle here">
            <a:extLst>
              <a:ext uri="{FF2B5EF4-FFF2-40B4-BE49-F238E27FC236}">
                <a16:creationId xmlns:a16="http://schemas.microsoft.com/office/drawing/2014/main" id="{813F21C2-55D4-D080-478C-5B92F63F5A30}"/>
              </a:ext>
            </a:extLst>
          </p:cNvPr>
          <p:cNvSpPr txBox="1"/>
          <p:nvPr/>
        </p:nvSpPr>
        <p:spPr>
          <a:xfrm>
            <a:off x="16793555" y="5084872"/>
            <a:ext cx="1831463" cy="127214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Ένδειξη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Κόστους</a:t>
            </a:r>
            <a:r>
              <a:rPr kumimoji="0" lang="en-US" sz="1800" i="0" u="none" strike="noStrike" kern="0" cap="none" spc="0" normalizeH="0" baseline="0" noProof="0" dirty="0">
                <a:ln>
                  <a:noFill/>
                </a:ln>
                <a:solidFill>
                  <a:schemeClr val="tx1"/>
                </a:solidFill>
                <a:effectLst/>
                <a:uLnTx/>
                <a:uFillTx/>
                <a:sym typeface="Arial" panose="020B0604020202020204"/>
              </a:rPr>
              <a:t> </a:t>
            </a:r>
            <a:r>
              <a:rPr lang="el-GR" sz="1800" i="0" spc="0" dirty="0">
                <a:solidFill>
                  <a:schemeClr val="tx1"/>
                </a:solidFill>
              </a:rPr>
              <a:t>(εκ. </a:t>
            </a:r>
            <a:r>
              <a:rPr kumimoji="0" lang="el-GR" sz="1800" i="0" u="none" strike="noStrike" kern="0" cap="none" spc="0" normalizeH="0" baseline="0" noProof="0" dirty="0">
                <a:ln>
                  <a:noFill/>
                </a:ln>
                <a:solidFill>
                  <a:schemeClr val="tx1"/>
                </a:solidFill>
                <a:effectLst/>
                <a:uLnTx/>
                <a:uFillTx/>
                <a:sym typeface="Arial" panose="020B0604020202020204"/>
              </a:rPr>
              <a:t>€)</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000" i="0" u="none" strike="noStrike" kern="0" cap="none" spc="0" normalizeH="0" baseline="0" noProof="0" dirty="0">
                <a:ln>
                  <a:noFill/>
                </a:ln>
                <a:solidFill>
                  <a:schemeClr val="tx1"/>
                </a:solidFill>
                <a:effectLst/>
                <a:uLnTx/>
                <a:uFillTx/>
                <a:sym typeface="Arial" panose="020B0604020202020204"/>
              </a:rPr>
              <a:t>(</a:t>
            </a:r>
            <a:r>
              <a:rPr kumimoji="0" lang="en-US" sz="2000" i="0" u="none" strike="noStrike" kern="0" cap="none" spc="0" normalizeH="0" baseline="0" noProof="0" dirty="0">
                <a:ln>
                  <a:noFill/>
                </a:ln>
                <a:solidFill>
                  <a:schemeClr val="tx1"/>
                </a:solidFill>
                <a:effectLst/>
                <a:uLnTx/>
                <a:uFillTx/>
                <a:sym typeface="Arial" panose="020B0604020202020204"/>
              </a:rPr>
              <a:t>1/2023-12/2024</a:t>
            </a:r>
            <a:r>
              <a:rPr kumimoji="0" lang="el-GR" sz="2000" i="0" u="none" strike="noStrike" kern="0" cap="none" spc="0" normalizeH="0" baseline="0" noProof="0" dirty="0">
                <a:ln>
                  <a:noFill/>
                </a:ln>
                <a:solidFill>
                  <a:schemeClr val="tx1"/>
                </a:solidFill>
                <a:effectLst/>
                <a:uLnTx/>
                <a:uFillTx/>
                <a:sym typeface="Arial" panose="020B0604020202020204"/>
              </a:rPr>
              <a:t>)</a:t>
            </a:r>
          </a:p>
        </p:txBody>
      </p:sp>
      <p:sp>
        <p:nvSpPr>
          <p:cNvPr id="93" name="ΥΠΟΥΡΓΕΙΟ ΟΙΚΟΝΟΜΙΚΩΝ">
            <a:extLst>
              <a:ext uri="{FF2B5EF4-FFF2-40B4-BE49-F238E27FC236}">
                <a16:creationId xmlns:a16="http://schemas.microsoft.com/office/drawing/2014/main" id="{211F5A0B-76D0-AD77-BF64-206F3BA00457}"/>
              </a:ext>
            </a:extLst>
          </p:cNvPr>
          <p:cNvSpPr txBox="1">
            <a:spLocks/>
          </p:cNvSpPr>
          <p:nvPr/>
        </p:nvSpPr>
        <p:spPr>
          <a:xfrm>
            <a:off x="11631318" y="12573265"/>
            <a:ext cx="9605670" cy="613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p:txBody>
      </p:sp>
    </p:spTree>
    <p:extLst>
      <p:ext uri="{BB962C8B-B14F-4D97-AF65-F5344CB8AC3E}">
        <p14:creationId xmlns:p14="http://schemas.microsoft.com/office/powerpoint/2010/main" val="164249344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9" y="562098"/>
            <a:ext cx="10243916"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Στρατηγικοί Στόχοι</a:t>
            </a:r>
          </a:p>
        </p:txBody>
      </p:sp>
      <p:sp>
        <p:nvSpPr>
          <p:cNvPr id="2" name="Line">
            <a:extLst>
              <a:ext uri="{FF2B5EF4-FFF2-40B4-BE49-F238E27FC236}">
                <a16:creationId xmlns:a16="http://schemas.microsoft.com/office/drawing/2014/main" id="{1886EEB6-9BC0-5D12-EBED-623414732DEF}"/>
              </a:ext>
            </a:extLst>
          </p:cNvPr>
          <p:cNvSpPr/>
          <p:nvPr/>
        </p:nvSpPr>
        <p:spPr>
          <a:xfrm>
            <a:off x="852000" y="3030791"/>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3135952"/>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rgbClr val="5E5E5E"/>
                </a:solidFill>
              </a:rPr>
              <a:t>Στόχος</a:t>
            </a:r>
            <a:endParaRPr lang="el-GR" sz="2400" b="1" i="0" kern="0" spc="0" dirty="0">
              <a:solidFill>
                <a:srgbClr val="2F7788"/>
              </a:solidFill>
            </a:endParaRPr>
          </a:p>
        </p:txBody>
      </p:sp>
      <p:sp>
        <p:nvSpPr>
          <p:cNvPr id="18" name="Subtitle here">
            <a:extLst>
              <a:ext uri="{FF2B5EF4-FFF2-40B4-BE49-F238E27FC236}">
                <a16:creationId xmlns:a16="http://schemas.microsoft.com/office/drawing/2014/main" id="{E21FE21D-8559-B180-2463-6ED0750C6D07}"/>
              </a:ext>
            </a:extLst>
          </p:cNvPr>
          <p:cNvSpPr txBox="1"/>
          <p:nvPr/>
        </p:nvSpPr>
        <p:spPr>
          <a:xfrm>
            <a:off x="5285450" y="3135952"/>
            <a:ext cx="2568902"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rgbClr val="5E5E5E"/>
                </a:solidFill>
              </a:rPr>
              <a:t>Περιγραφή</a:t>
            </a:r>
            <a:endParaRPr lang="el-GR" sz="2400" b="1" i="0" kern="0" spc="0" dirty="0">
              <a:solidFill>
                <a:srgbClr val="2F7788"/>
              </a:solidFill>
            </a:endParaRPr>
          </a:p>
        </p:txBody>
      </p:sp>
      <p:sp>
        <p:nvSpPr>
          <p:cNvPr id="30" name="Subtitle here">
            <a:extLst>
              <a:ext uri="{FF2B5EF4-FFF2-40B4-BE49-F238E27FC236}">
                <a16:creationId xmlns:a16="http://schemas.microsoft.com/office/drawing/2014/main" id="{E67CABA6-59DE-E45F-25D4-86E6FF97669C}"/>
              </a:ext>
            </a:extLst>
          </p:cNvPr>
          <p:cNvSpPr txBox="1"/>
          <p:nvPr/>
        </p:nvSpPr>
        <p:spPr>
          <a:xfrm>
            <a:off x="18174127" y="3135952"/>
            <a:ext cx="378380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rgbClr val="5E5E5E"/>
                </a:solidFill>
              </a:rPr>
              <a:t>Χρονοδιάγραμμα</a:t>
            </a:r>
            <a:endParaRPr lang="el-GR" sz="2400" b="1" i="0" kern="0" spc="0" dirty="0">
              <a:solidFill>
                <a:srgbClr val="2F7788"/>
              </a:solidFill>
            </a:endParaRPr>
          </a:p>
        </p:txBody>
      </p:sp>
      <p:sp>
        <p:nvSpPr>
          <p:cNvPr id="33" name="Subtitle here">
            <a:extLst>
              <a:ext uri="{FF2B5EF4-FFF2-40B4-BE49-F238E27FC236}">
                <a16:creationId xmlns:a16="http://schemas.microsoft.com/office/drawing/2014/main" id="{30BC3C46-7AD4-C6C6-13C4-127C830B5542}"/>
              </a:ext>
            </a:extLst>
          </p:cNvPr>
          <p:cNvSpPr txBox="1"/>
          <p:nvPr/>
        </p:nvSpPr>
        <p:spPr>
          <a:xfrm>
            <a:off x="21726262" y="3135855"/>
            <a:ext cx="167729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rgbClr val="5E5E5E"/>
                </a:solidFill>
              </a:rPr>
              <a:t>Αφορά</a:t>
            </a:r>
          </a:p>
        </p:txBody>
      </p:sp>
      <p:pic>
        <p:nvPicPr>
          <p:cNvPr id="36" name="Picture 35"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6262" y="1271344"/>
            <a:ext cx="1960918" cy="1902647"/>
          </a:xfrm>
          <a:prstGeom prst="rect">
            <a:avLst/>
          </a:prstGeom>
        </p:spPr>
      </p:pic>
      <p:sp>
        <p:nvSpPr>
          <p:cNvPr id="49" name="Rectangle 48">
            <a:extLst>
              <a:ext uri="{FF2B5EF4-FFF2-40B4-BE49-F238E27FC236}">
                <a16:creationId xmlns:a16="http://schemas.microsoft.com/office/drawing/2014/main" id="{CB6CF44E-5D63-FA5A-748D-6CC969F7B7FA}"/>
              </a:ext>
            </a:extLst>
          </p:cNvPr>
          <p:cNvSpPr/>
          <p:nvPr/>
        </p:nvSpPr>
        <p:spPr>
          <a:xfrm>
            <a:off x="852000" y="3759608"/>
            <a:ext cx="4226642" cy="1343301"/>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Rectangle 51">
            <a:extLst>
              <a:ext uri="{FF2B5EF4-FFF2-40B4-BE49-F238E27FC236}">
                <a16:creationId xmlns:a16="http://schemas.microsoft.com/office/drawing/2014/main" id="{F29D2E5A-D73D-B8F4-0879-44AFE9E8D5BE}"/>
              </a:ext>
            </a:extLst>
          </p:cNvPr>
          <p:cNvSpPr/>
          <p:nvPr/>
        </p:nvSpPr>
        <p:spPr>
          <a:xfrm>
            <a:off x="5285450" y="3759608"/>
            <a:ext cx="9846453"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Rectangle 54">
            <a:extLst>
              <a:ext uri="{FF2B5EF4-FFF2-40B4-BE49-F238E27FC236}">
                <a16:creationId xmlns:a16="http://schemas.microsoft.com/office/drawing/2014/main" id="{52FBA867-A332-BAAF-1A63-E7C3460610C1}"/>
              </a:ext>
            </a:extLst>
          </p:cNvPr>
          <p:cNvSpPr/>
          <p:nvPr/>
        </p:nvSpPr>
        <p:spPr>
          <a:xfrm>
            <a:off x="15368564"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Rectangle 57">
            <a:extLst>
              <a:ext uri="{FF2B5EF4-FFF2-40B4-BE49-F238E27FC236}">
                <a16:creationId xmlns:a16="http://schemas.microsoft.com/office/drawing/2014/main" id="{D156E402-D196-B61F-48E0-F060CF4A0B53}"/>
              </a:ext>
            </a:extLst>
          </p:cNvPr>
          <p:cNvSpPr/>
          <p:nvPr/>
        </p:nvSpPr>
        <p:spPr>
          <a:xfrm>
            <a:off x="18174127"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Rectangle 60">
            <a:extLst>
              <a:ext uri="{FF2B5EF4-FFF2-40B4-BE49-F238E27FC236}">
                <a16:creationId xmlns:a16="http://schemas.microsoft.com/office/drawing/2014/main" id="{3061DBBB-7DA5-8ED7-68F0-B9A8BAAED7C2}"/>
              </a:ext>
            </a:extLst>
          </p:cNvPr>
          <p:cNvSpPr/>
          <p:nvPr/>
        </p:nvSpPr>
        <p:spPr>
          <a:xfrm>
            <a:off x="20963098" y="3759608"/>
            <a:ext cx="2568902" cy="1343301"/>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837618" y="3919628"/>
            <a:ext cx="4226642" cy="96436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kern="0" spc="0" dirty="0">
                <a:solidFill>
                  <a:schemeClr val="bg1"/>
                </a:solidFill>
              </a:rPr>
              <a:t>Προώθηση Ειδικών Μορφών Τουρισμού</a:t>
            </a: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6" y="2119207"/>
            <a:ext cx="18237624"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pPr>
            <a:r>
              <a:rPr lang="el-GR" sz="3600" b="1" i="0" dirty="0">
                <a:solidFill>
                  <a:srgbClr val="E38C19"/>
                </a:solidFill>
              </a:rPr>
              <a:t>Προώθηση Ειδικών Μορφών Τουρισμού</a:t>
            </a:r>
          </a:p>
        </p:txBody>
      </p:sp>
      <p:sp>
        <p:nvSpPr>
          <p:cNvPr id="24" name="Rectangle 23">
            <a:extLst>
              <a:ext uri="{FF2B5EF4-FFF2-40B4-BE49-F238E27FC236}">
                <a16:creationId xmlns:a16="http://schemas.microsoft.com/office/drawing/2014/main" id="{F8773CAD-6845-523F-27F7-16D569DAB4EB}"/>
              </a:ext>
            </a:extLst>
          </p:cNvPr>
          <p:cNvSpPr/>
          <p:nvPr/>
        </p:nvSpPr>
        <p:spPr>
          <a:xfrm>
            <a:off x="837618" y="5443424"/>
            <a:ext cx="288860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Line">
            <a:extLst>
              <a:ext uri="{FF2B5EF4-FFF2-40B4-BE49-F238E27FC236}">
                <a16:creationId xmlns:a16="http://schemas.microsoft.com/office/drawing/2014/main" id="{A1328507-483E-2BD3-5939-B7B39E42BAD8}"/>
              </a:ext>
            </a:extLst>
          </p:cNvPr>
          <p:cNvSpPr/>
          <p:nvPr/>
        </p:nvSpPr>
        <p:spPr>
          <a:xfrm>
            <a:off x="852000" y="5326657"/>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29" name="Subtitle here">
            <a:extLst>
              <a:ext uri="{FF2B5EF4-FFF2-40B4-BE49-F238E27FC236}">
                <a16:creationId xmlns:a16="http://schemas.microsoft.com/office/drawing/2014/main" id="{4C3067CC-53E4-36D2-6C83-492A1376F375}"/>
              </a:ext>
            </a:extLst>
          </p:cNvPr>
          <p:cNvSpPr txBox="1"/>
          <p:nvPr/>
        </p:nvSpPr>
        <p:spPr>
          <a:xfrm>
            <a:off x="837617" y="5443825"/>
            <a:ext cx="2617310"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Παρεμβάσεις</a:t>
            </a:r>
          </a:p>
        </p:txBody>
      </p:sp>
      <p:sp>
        <p:nvSpPr>
          <p:cNvPr id="39" name="Rectangle 38">
            <a:extLst>
              <a:ext uri="{FF2B5EF4-FFF2-40B4-BE49-F238E27FC236}">
                <a16:creationId xmlns:a16="http://schemas.microsoft.com/office/drawing/2014/main" id="{5942514B-BE11-1B9C-57F6-2BDEC03CF1B7}"/>
              </a:ext>
            </a:extLst>
          </p:cNvPr>
          <p:cNvSpPr/>
          <p:nvPr/>
        </p:nvSpPr>
        <p:spPr>
          <a:xfrm>
            <a:off x="837617" y="6127424"/>
            <a:ext cx="11961593" cy="61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Subtitle here">
            <a:extLst>
              <a:ext uri="{FF2B5EF4-FFF2-40B4-BE49-F238E27FC236}">
                <a16:creationId xmlns:a16="http://schemas.microsoft.com/office/drawing/2014/main" id="{23AD6CE5-7152-651A-0B75-816C709ED253}"/>
              </a:ext>
            </a:extLst>
          </p:cNvPr>
          <p:cNvSpPr txBox="1"/>
          <p:nvPr/>
        </p:nvSpPr>
        <p:spPr>
          <a:xfrm>
            <a:off x="1275559" y="6559273"/>
            <a:ext cx="2888604"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b="1" i="0" spc="0" dirty="0">
                <a:solidFill>
                  <a:srgbClr val="5E5E5E"/>
                </a:solidFill>
              </a:rPr>
              <a:t>Έργο</a:t>
            </a:r>
            <a:endParaRPr lang="el-GR" sz="2400" b="1" i="0" kern="0" spc="0" dirty="0">
              <a:solidFill>
                <a:srgbClr val="2F7788"/>
              </a:solidFill>
            </a:endParaRPr>
          </a:p>
        </p:txBody>
      </p:sp>
      <p:sp>
        <p:nvSpPr>
          <p:cNvPr id="41" name="Subtitle here">
            <a:extLst>
              <a:ext uri="{FF2B5EF4-FFF2-40B4-BE49-F238E27FC236}">
                <a16:creationId xmlns:a16="http://schemas.microsoft.com/office/drawing/2014/main" id="{1B4171CA-4CC7-AECB-EF83-2275810AD296}"/>
              </a:ext>
            </a:extLst>
          </p:cNvPr>
          <p:cNvSpPr txBox="1"/>
          <p:nvPr/>
        </p:nvSpPr>
        <p:spPr>
          <a:xfrm>
            <a:off x="933064" y="7257321"/>
            <a:ext cx="11746600" cy="379591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lgn="just">
              <a:buClr>
                <a:srgbClr val="2F7788"/>
              </a:buClr>
              <a:buSzPct val="120000"/>
              <a:buFont typeface="+mj-lt"/>
              <a:buAutoNum type="arabicPeriod"/>
            </a:pPr>
            <a:r>
              <a:rPr lang="el-GR" sz="2400" i="0" spc="0" dirty="0">
                <a:solidFill>
                  <a:schemeClr val="tx1"/>
                </a:solidFill>
              </a:rPr>
              <a:t>Συμμετοχή σε τουριστικές εκθέσεις ειδικών μορφών τουρισμού (π.χ. αθλητικός, καταδυτικός, ποδηλατικός, συνεδριακός, πολιτιστικός τουρισμός)</a:t>
            </a:r>
          </a:p>
          <a:p>
            <a:pPr marL="457200" indent="-457200" algn="just">
              <a:buClr>
                <a:srgbClr val="2F7788"/>
              </a:buClr>
              <a:buSzPct val="120000"/>
              <a:buFont typeface="+mj-lt"/>
              <a:buAutoNum type="arabicPeriod"/>
            </a:pPr>
            <a:endParaRPr lang="el-GR"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Ανάπτυξη ναυτικού τουρισμού</a:t>
            </a:r>
            <a:endParaRPr lang="en-US" sz="2400" i="0" spc="0" dirty="0">
              <a:solidFill>
                <a:schemeClr val="tx1"/>
              </a:solidFill>
            </a:endParaRPr>
          </a:p>
          <a:p>
            <a:pPr marL="457200" indent="-457200" algn="just">
              <a:buClr>
                <a:srgbClr val="2F7788"/>
              </a:buClr>
              <a:buSzPct val="120000"/>
              <a:buFont typeface="+mj-lt"/>
              <a:buAutoNum type="arabicPeriod"/>
            </a:pPr>
            <a:endParaRPr lang="en-US" sz="2400" i="0" spc="0" dirty="0">
              <a:solidFill>
                <a:schemeClr val="tx1"/>
              </a:solidFill>
            </a:endParaRPr>
          </a:p>
          <a:p>
            <a:pPr marL="457200" indent="-457200" algn="just">
              <a:buClr>
                <a:srgbClr val="2F7788"/>
              </a:buClr>
              <a:buSzPct val="120000"/>
              <a:buFont typeface="+mj-lt"/>
              <a:buAutoNum type="arabicPeriod"/>
            </a:pPr>
            <a:endParaRPr lang="en-US" sz="2400" i="0" spc="0" dirty="0">
              <a:solidFill>
                <a:schemeClr val="tx1"/>
              </a:solidFill>
            </a:endParaRPr>
          </a:p>
          <a:p>
            <a:pPr marL="457200" indent="-457200" algn="just">
              <a:buClr>
                <a:srgbClr val="2F7788"/>
              </a:buClr>
              <a:buSzPct val="120000"/>
              <a:buFont typeface="+mj-lt"/>
              <a:buAutoNum type="arabicPeriod"/>
            </a:pPr>
            <a:endParaRPr lang="el-GR" sz="2400" i="0" spc="0" dirty="0">
              <a:solidFill>
                <a:schemeClr val="tx1"/>
              </a:solidFill>
            </a:endParaRPr>
          </a:p>
          <a:p>
            <a:pPr marL="457200" indent="-457200" algn="just">
              <a:buClr>
                <a:srgbClr val="2F7788"/>
              </a:buClr>
              <a:buSzPct val="120000"/>
              <a:buFont typeface="+mj-lt"/>
              <a:buAutoNum type="arabicPeriod"/>
            </a:pPr>
            <a:endParaRPr lang="el-GR" sz="2400" i="0" spc="0" dirty="0">
              <a:solidFill>
                <a:schemeClr val="tx1"/>
              </a:solidFill>
            </a:endParaRPr>
          </a:p>
          <a:p>
            <a:pPr marL="457200" indent="-457200" algn="just">
              <a:buClr>
                <a:srgbClr val="2F7788"/>
              </a:buClr>
              <a:buSzPct val="120000"/>
              <a:buFont typeface="+mj-lt"/>
              <a:buAutoNum type="arabicPeriod"/>
            </a:pPr>
            <a:r>
              <a:rPr lang="el-GR" sz="2400" i="0" spc="0" dirty="0">
                <a:solidFill>
                  <a:schemeClr val="tx1"/>
                </a:solidFill>
              </a:rPr>
              <a:t>Ενέργειες Προβολής αποκλειστικά για τις ειδικές μορφές τουρισμού (π.χ. ενέργειες δημοσίων σχέσεων στο εξωτερικό)</a:t>
            </a:r>
          </a:p>
        </p:txBody>
      </p:sp>
      <p:sp>
        <p:nvSpPr>
          <p:cNvPr id="210" name="Rectangle 209">
            <a:extLst>
              <a:ext uri="{FF2B5EF4-FFF2-40B4-BE49-F238E27FC236}">
                <a16:creationId xmlns:a16="http://schemas.microsoft.com/office/drawing/2014/main" id="{B08CAFFE-90E3-A169-3C7C-0E2FEAC336F0}"/>
              </a:ext>
            </a:extLst>
          </p:cNvPr>
          <p:cNvSpPr/>
          <p:nvPr/>
        </p:nvSpPr>
        <p:spPr>
          <a:xfrm>
            <a:off x="17166284" y="6127424"/>
            <a:ext cx="6490719"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Subtitle here">
            <a:extLst>
              <a:ext uri="{FF2B5EF4-FFF2-40B4-BE49-F238E27FC236}">
                <a16:creationId xmlns:a16="http://schemas.microsoft.com/office/drawing/2014/main" id="{7970DFA0-483F-CF6A-C53A-869FF8A276E8}"/>
              </a:ext>
            </a:extLst>
          </p:cNvPr>
          <p:cNvSpPr txBox="1"/>
          <p:nvPr/>
        </p:nvSpPr>
        <p:spPr>
          <a:xfrm>
            <a:off x="18174127" y="4169443"/>
            <a:ext cx="258609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7" name="Subtitle here">
            <a:extLst>
              <a:ext uri="{FF2B5EF4-FFF2-40B4-BE49-F238E27FC236}">
                <a16:creationId xmlns:a16="http://schemas.microsoft.com/office/drawing/2014/main" id="{88BFC1D9-6841-C5D6-BA13-157A626164C8}"/>
              </a:ext>
            </a:extLst>
          </p:cNvPr>
          <p:cNvSpPr txBox="1"/>
          <p:nvPr/>
        </p:nvSpPr>
        <p:spPr>
          <a:xfrm>
            <a:off x="5425836" y="4174938"/>
            <a:ext cx="980363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Ενέργειες προβολής της Κύπρου για τουρισμό ειδικών ενδιαφερόντων</a:t>
            </a:r>
            <a:endParaRPr lang="el-GR" sz="2400" i="0" strike="sngStrike" kern="0" spc="0" dirty="0">
              <a:solidFill>
                <a:schemeClr val="tx1"/>
              </a:solidFill>
            </a:endParaRPr>
          </a:p>
        </p:txBody>
      </p:sp>
      <p:sp>
        <p:nvSpPr>
          <p:cNvPr id="3" name="Subtitle here">
            <a:extLst>
              <a:ext uri="{FF2B5EF4-FFF2-40B4-BE49-F238E27FC236}">
                <a16:creationId xmlns:a16="http://schemas.microsoft.com/office/drawing/2014/main" id="{8AA3F6DD-15C1-1034-1838-292378962B32}"/>
              </a:ext>
            </a:extLst>
          </p:cNvPr>
          <p:cNvSpPr txBox="1"/>
          <p:nvPr/>
        </p:nvSpPr>
        <p:spPr>
          <a:xfrm>
            <a:off x="20955359" y="3726632"/>
            <a:ext cx="2570400" cy="139140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Δυνητικούς επισκέπτες από αγορές-πηγές</a:t>
            </a:r>
          </a:p>
        </p:txBody>
      </p:sp>
      <p:pic>
        <p:nvPicPr>
          <p:cNvPr id="19" name="Image" descr="Image">
            <a:extLst>
              <a:ext uri="{FF2B5EF4-FFF2-40B4-BE49-F238E27FC236}">
                <a16:creationId xmlns:a16="http://schemas.microsoft.com/office/drawing/2014/main" id="{220453B8-D369-162B-60F8-FE5455423D10}"/>
              </a:ext>
            </a:extLst>
          </p:cNvPr>
          <p:cNvPicPr>
            <a:picLocks noChangeAspect="1"/>
          </p:cNvPicPr>
          <p:nvPr/>
        </p:nvPicPr>
        <p:blipFill>
          <a:blip r:embed="rId4"/>
          <a:stretch>
            <a:fillRect/>
          </a:stretch>
        </p:blipFill>
        <p:spPr>
          <a:xfrm>
            <a:off x="8936984" y="10727325"/>
            <a:ext cx="15700723" cy="3345352"/>
          </a:xfrm>
          <a:prstGeom prst="rect">
            <a:avLst/>
          </a:prstGeom>
          <a:ln w="12700">
            <a:miter lim="400000"/>
          </a:ln>
        </p:spPr>
      </p:pic>
      <p:sp>
        <p:nvSpPr>
          <p:cNvPr id="20" name="ΥΠΟΥΡΓΕΙΟ ΟΙΚΟΝΟΜΙΚΩΝ">
            <a:extLst>
              <a:ext uri="{FF2B5EF4-FFF2-40B4-BE49-F238E27FC236}">
                <a16:creationId xmlns:a16="http://schemas.microsoft.com/office/drawing/2014/main" id="{211F5A0B-76D0-AD77-BF64-206F3BA00457}"/>
              </a:ext>
            </a:extLst>
          </p:cNvPr>
          <p:cNvSpPr txBox="1">
            <a:spLocks/>
          </p:cNvSpPr>
          <p:nvPr/>
        </p:nvSpPr>
        <p:spPr>
          <a:xfrm>
            <a:off x="11104845" y="12629654"/>
            <a:ext cx="9605670" cy="613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p:txBody>
      </p:sp>
      <p:sp>
        <p:nvSpPr>
          <p:cNvPr id="5" name="TextBox 4">
            <a:extLst>
              <a:ext uri="{FF2B5EF4-FFF2-40B4-BE49-F238E27FC236}">
                <a16:creationId xmlns:a16="http://schemas.microsoft.com/office/drawing/2014/main" id="{3941F8BC-66D2-77CE-4E2B-6872E2B3B3BB}"/>
              </a:ext>
            </a:extLst>
          </p:cNvPr>
          <p:cNvSpPr txBox="1"/>
          <p:nvPr/>
        </p:nvSpPr>
        <p:spPr>
          <a:xfrm>
            <a:off x="15368564" y="4022504"/>
            <a:ext cx="260268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0,87</a:t>
            </a:r>
          </a:p>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2024: 0,52</a:t>
            </a:r>
          </a:p>
        </p:txBody>
      </p:sp>
      <p:sp>
        <p:nvSpPr>
          <p:cNvPr id="9" name="TextBox 8">
            <a:extLst>
              <a:ext uri="{FF2B5EF4-FFF2-40B4-BE49-F238E27FC236}">
                <a16:creationId xmlns:a16="http://schemas.microsoft.com/office/drawing/2014/main" id="{068FC318-51F3-9531-CCB1-C6E8993FEA95}"/>
              </a:ext>
            </a:extLst>
          </p:cNvPr>
          <p:cNvSpPr txBox="1"/>
          <p:nvPr/>
        </p:nvSpPr>
        <p:spPr>
          <a:xfrm>
            <a:off x="1228070" y="9070487"/>
            <a:ext cx="1090851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Σχέδιο Επιχορηγήσεων για τη φιλοξενία κρουαζιερόπλοιών στην Κύπρο</a:t>
            </a:r>
          </a:p>
        </p:txBody>
      </p:sp>
      <p:sp>
        <p:nvSpPr>
          <p:cNvPr id="10" name="Rectangle 9"/>
          <p:cNvSpPr/>
          <p:nvPr/>
        </p:nvSpPr>
        <p:spPr>
          <a:xfrm>
            <a:off x="9842925" y="13281503"/>
            <a:ext cx="527709" cy="461665"/>
          </a:xfrm>
          <a:prstGeom prst="rect">
            <a:avLst/>
          </a:prstGeom>
        </p:spPr>
        <p:txBody>
          <a:bodyPr wrap="none">
            <a:spAutoFit/>
          </a:bodyPr>
          <a:lstStyle/>
          <a:p>
            <a:fld id="{8D571313-B5C7-4554-84F0-1355DB823109}" type="slidenum">
              <a:rPr lang="el-GR" sz="2400" b="0" smtClean="0">
                <a:latin typeface="Helvetica Neue Light"/>
                <a:sym typeface="Helvetica Neue Light"/>
              </a:rPr>
              <a:t>34</a:t>
            </a:fld>
            <a:endParaRPr lang="el-GR" dirty="0"/>
          </a:p>
        </p:txBody>
      </p:sp>
      <p:sp>
        <p:nvSpPr>
          <p:cNvPr id="11" name="Subtitle here">
            <a:extLst>
              <a:ext uri="{FF2B5EF4-FFF2-40B4-BE49-F238E27FC236}">
                <a16:creationId xmlns:a16="http://schemas.microsoft.com/office/drawing/2014/main" id="{95A3E7F6-0C59-452F-BDD9-60C8C17C5ABE}"/>
              </a:ext>
            </a:extLst>
          </p:cNvPr>
          <p:cNvSpPr txBox="1"/>
          <p:nvPr/>
        </p:nvSpPr>
        <p:spPr>
          <a:xfrm>
            <a:off x="17351404" y="6669742"/>
            <a:ext cx="6120478" cy="179536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457200" indent="-457200">
              <a:buClr>
                <a:srgbClr val="2F7788"/>
              </a:buClr>
              <a:buSzPct val="120000"/>
              <a:buFont typeface="+mj-lt"/>
              <a:buAutoNum type="arabicPeriod"/>
            </a:pPr>
            <a:r>
              <a:rPr lang="el-GR" sz="2200" i="0" spc="0" dirty="0">
                <a:solidFill>
                  <a:schemeClr val="tx1"/>
                </a:solidFill>
              </a:rPr>
              <a:t>Δυνητικοί επισκέπτες</a:t>
            </a:r>
          </a:p>
          <a:p>
            <a:pPr marL="457200" indent="-457200">
              <a:buClr>
                <a:srgbClr val="2F7788"/>
              </a:buClr>
              <a:buSzPct val="120000"/>
              <a:buFont typeface="+mj-lt"/>
              <a:buAutoNum type="arabicPeriod"/>
            </a:pPr>
            <a:r>
              <a:rPr lang="el-GR" sz="2200" i="0" spc="0" dirty="0">
                <a:solidFill>
                  <a:schemeClr val="tx1"/>
                </a:solidFill>
              </a:rPr>
              <a:t>Επαγγελματίες ναυτικού τουρισμού</a:t>
            </a:r>
          </a:p>
          <a:p>
            <a:pPr marL="457200" indent="-457200">
              <a:buClr>
                <a:srgbClr val="2F7788"/>
              </a:buClr>
              <a:buSzPct val="120000"/>
              <a:buFont typeface="+mj-lt"/>
              <a:buAutoNum type="arabicPeriod"/>
            </a:pPr>
            <a:r>
              <a:rPr lang="el-GR" sz="2200" i="0" spc="0" dirty="0">
                <a:solidFill>
                  <a:schemeClr val="tx1"/>
                </a:solidFill>
              </a:rPr>
              <a:t>Δυνητικοί επισκέπτες</a:t>
            </a:r>
          </a:p>
          <a:p>
            <a:pPr marL="457200" indent="-457200">
              <a:buClr>
                <a:srgbClr val="2F7788"/>
              </a:buClr>
              <a:buSzPct val="120000"/>
              <a:buFont typeface="+mj-lt"/>
              <a:buAutoNum type="arabicPeriod"/>
            </a:pPr>
            <a:endParaRPr lang="el-GR" sz="2200" i="0" spc="0" dirty="0">
              <a:solidFill>
                <a:srgbClr val="5E5E5E"/>
              </a:solidFill>
            </a:endParaRPr>
          </a:p>
          <a:p>
            <a:pPr marL="457200" indent="-457200">
              <a:buClr>
                <a:srgbClr val="2F7788"/>
              </a:buClr>
              <a:buSzPct val="120000"/>
              <a:buFont typeface="+mj-lt"/>
              <a:buAutoNum type="arabicPeriod"/>
            </a:pPr>
            <a:endParaRPr lang="el-GR" sz="2200" i="0" spc="0" dirty="0">
              <a:solidFill>
                <a:srgbClr val="5E5E5E"/>
              </a:solidFill>
            </a:endParaRPr>
          </a:p>
        </p:txBody>
      </p:sp>
      <p:sp>
        <p:nvSpPr>
          <p:cNvPr id="12" name="Rectangle 11">
            <a:extLst>
              <a:ext uri="{FF2B5EF4-FFF2-40B4-BE49-F238E27FC236}">
                <a16:creationId xmlns:a16="http://schemas.microsoft.com/office/drawing/2014/main" id="{5F3821EF-4B1A-E04F-1A0C-F3AD157C14AC}"/>
              </a:ext>
            </a:extLst>
          </p:cNvPr>
          <p:cNvSpPr/>
          <p:nvPr/>
        </p:nvSpPr>
        <p:spPr>
          <a:xfrm>
            <a:off x="13221902" y="6127424"/>
            <a:ext cx="3506400" cy="288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Subtitle here">
            <a:extLst>
              <a:ext uri="{FF2B5EF4-FFF2-40B4-BE49-F238E27FC236}">
                <a16:creationId xmlns:a16="http://schemas.microsoft.com/office/drawing/2014/main" id="{0EED7FB9-D269-62F8-36EF-0A8933664EC7}"/>
              </a:ext>
            </a:extLst>
          </p:cNvPr>
          <p:cNvSpPr txBox="1"/>
          <p:nvPr/>
        </p:nvSpPr>
        <p:spPr>
          <a:xfrm>
            <a:off x="13272105" y="6511876"/>
            <a:ext cx="3434373" cy="133369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buClr>
                <a:srgbClr val="2F7788"/>
              </a:buClr>
              <a:buSzPct val="120000"/>
            </a:pPr>
            <a:endParaRPr lang="el-GR" sz="2000" i="0" spc="0" dirty="0">
              <a:solidFill>
                <a:schemeClr val="tx1"/>
              </a:solidFill>
            </a:endParaRPr>
          </a:p>
          <a:p>
            <a:pPr algn="ctr">
              <a:buClr>
                <a:srgbClr val="2F7788"/>
              </a:buClr>
              <a:buSzPct val="120000"/>
            </a:pPr>
            <a:endParaRPr lang="el-GR" sz="2000" i="0" spc="0" dirty="0">
              <a:solidFill>
                <a:schemeClr val="tx1"/>
              </a:solidFill>
            </a:endParaRPr>
          </a:p>
          <a:p>
            <a:pPr algn="ctr">
              <a:buClr>
                <a:srgbClr val="2F7788"/>
              </a:buClr>
              <a:buSzPct val="120000"/>
            </a:pPr>
            <a:endParaRPr lang="el-GR" sz="2000" i="0" spc="0" dirty="0">
              <a:solidFill>
                <a:schemeClr val="tx1"/>
              </a:solidFill>
            </a:endParaRPr>
          </a:p>
          <a:p>
            <a:pPr algn="ctr">
              <a:buClr>
                <a:srgbClr val="2F7788"/>
              </a:buClr>
              <a:buSzPct val="120000"/>
            </a:pPr>
            <a:r>
              <a:rPr lang="el-GR" sz="2000" i="0" spc="0" dirty="0">
                <a:solidFill>
                  <a:schemeClr val="tx1"/>
                </a:solidFill>
              </a:rPr>
              <a:t>ΥΦΤ</a:t>
            </a:r>
          </a:p>
        </p:txBody>
      </p:sp>
      <p:sp>
        <p:nvSpPr>
          <p:cNvPr id="16" name="Rectangle 15">
            <a:extLst>
              <a:ext uri="{FF2B5EF4-FFF2-40B4-BE49-F238E27FC236}">
                <a16:creationId xmlns:a16="http://schemas.microsoft.com/office/drawing/2014/main" id="{D1226484-58A1-E74D-7A1E-924C0A366A2F}"/>
              </a:ext>
            </a:extLst>
          </p:cNvPr>
          <p:cNvSpPr/>
          <p:nvPr/>
        </p:nvSpPr>
        <p:spPr>
          <a:xfrm>
            <a:off x="13174557" y="9246713"/>
            <a:ext cx="4539327"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Subtitle here">
            <a:extLst>
              <a:ext uri="{FF2B5EF4-FFF2-40B4-BE49-F238E27FC236}">
                <a16:creationId xmlns:a16="http://schemas.microsoft.com/office/drawing/2014/main" id="{8F3BE5C6-22B9-CB11-0915-4F8DB3A18349}"/>
              </a:ext>
            </a:extLst>
          </p:cNvPr>
          <p:cNvSpPr txBox="1"/>
          <p:nvPr/>
        </p:nvSpPr>
        <p:spPr>
          <a:xfrm>
            <a:off x="13288525" y="9243793"/>
            <a:ext cx="4539327" cy="57214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800" i="0" kern="0" spc="0" dirty="0">
                <a:solidFill>
                  <a:schemeClr val="bg1"/>
                </a:solidFill>
              </a:rPr>
              <a:t>Οφέλη προς την Κοινωνία</a:t>
            </a:r>
          </a:p>
        </p:txBody>
      </p:sp>
      <p:sp>
        <p:nvSpPr>
          <p:cNvPr id="21" name="Rectangle 20">
            <a:extLst>
              <a:ext uri="{FF2B5EF4-FFF2-40B4-BE49-F238E27FC236}">
                <a16:creationId xmlns:a16="http://schemas.microsoft.com/office/drawing/2014/main" id="{732ECA7E-676C-7437-8C96-0BE3FAB0AFBE}"/>
              </a:ext>
            </a:extLst>
          </p:cNvPr>
          <p:cNvSpPr/>
          <p:nvPr/>
        </p:nvSpPr>
        <p:spPr>
          <a:xfrm>
            <a:off x="13168533" y="9941173"/>
            <a:ext cx="10620000" cy="216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Subtitle here">
            <a:extLst>
              <a:ext uri="{FF2B5EF4-FFF2-40B4-BE49-F238E27FC236}">
                <a16:creationId xmlns:a16="http://schemas.microsoft.com/office/drawing/2014/main" id="{9B7123BE-1421-5C7D-04D6-3EFCE9CD10C0}"/>
              </a:ext>
            </a:extLst>
          </p:cNvPr>
          <p:cNvSpPr txBox="1"/>
          <p:nvPr/>
        </p:nvSpPr>
        <p:spPr>
          <a:xfrm>
            <a:off x="13243450" y="9986273"/>
            <a:ext cx="10645249" cy="213391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200" i="0" spc="0" dirty="0">
                <a:solidFill>
                  <a:schemeClr val="tx1"/>
                </a:solidFill>
              </a:rPr>
              <a:t>Οι τουριστικές αφίξεις και τα έσοδα από τον τουρισμό έχουν πρωτίστως άμεση συνεισφορά στο Ακαθάριστο Εγχώριο Προϊόν (ΑΕΠ) καθώς και έμμεση επίδραση σε άλλους τομείς της οικονομίας. Ως αποτέλεσμα, δημιουργούνται νέες επιχειρήσεις,  θέσεις απασχόλησης και ευκαιρίες για επενδύσεις τόσο στον τουριστικό τομέα όσο και σε άλλους συναφείς τομείς οικονομικής δραστηριότητας</a:t>
            </a:r>
            <a:r>
              <a:rPr lang="en-US" sz="2200" i="0" spc="0" dirty="0">
                <a:solidFill>
                  <a:schemeClr val="tx1"/>
                </a:solidFill>
              </a:rPr>
              <a:t>,</a:t>
            </a:r>
            <a:r>
              <a:rPr lang="el-GR" sz="2200" i="0" spc="0" dirty="0">
                <a:solidFill>
                  <a:schemeClr val="tx1"/>
                </a:solidFill>
              </a:rPr>
              <a:t> ενώ με την τουριστική ανάπτυξη παράλληλα ανεβαίνει το βιοτικό επίπεδο του πληθυσμού.</a:t>
            </a:r>
          </a:p>
        </p:txBody>
      </p:sp>
      <p:sp>
        <p:nvSpPr>
          <p:cNvPr id="26" name="Rectangle 25">
            <a:extLst>
              <a:ext uri="{FF2B5EF4-FFF2-40B4-BE49-F238E27FC236}">
                <a16:creationId xmlns:a16="http://schemas.microsoft.com/office/drawing/2014/main" id="{B722F248-3A6D-04C4-65C0-EEB1455350F2}"/>
              </a:ext>
            </a:extLst>
          </p:cNvPr>
          <p:cNvSpPr/>
          <p:nvPr/>
        </p:nvSpPr>
        <p:spPr>
          <a:xfrm>
            <a:off x="13221902" y="5443424"/>
            <a:ext cx="3506400"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Rectangle 26">
            <a:extLst>
              <a:ext uri="{FF2B5EF4-FFF2-40B4-BE49-F238E27FC236}">
                <a16:creationId xmlns:a16="http://schemas.microsoft.com/office/drawing/2014/main" id="{E4A094A2-AE2F-AA1D-984A-BB37C73E7442}"/>
              </a:ext>
            </a:extLst>
          </p:cNvPr>
          <p:cNvSpPr/>
          <p:nvPr/>
        </p:nvSpPr>
        <p:spPr>
          <a:xfrm>
            <a:off x="17166284" y="5443424"/>
            <a:ext cx="2823984" cy="684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Subtitle here">
            <a:extLst>
              <a:ext uri="{FF2B5EF4-FFF2-40B4-BE49-F238E27FC236}">
                <a16:creationId xmlns:a16="http://schemas.microsoft.com/office/drawing/2014/main" id="{E9D13C9E-0E09-E15F-27D6-A96E81A55814}"/>
              </a:ext>
            </a:extLst>
          </p:cNvPr>
          <p:cNvSpPr txBox="1"/>
          <p:nvPr/>
        </p:nvSpPr>
        <p:spPr>
          <a:xfrm>
            <a:off x="17166284" y="5443825"/>
            <a:ext cx="2590833"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Στόχος</a:t>
            </a:r>
          </a:p>
        </p:txBody>
      </p:sp>
      <p:sp>
        <p:nvSpPr>
          <p:cNvPr id="35" name="Subtitle here">
            <a:extLst>
              <a:ext uri="{FF2B5EF4-FFF2-40B4-BE49-F238E27FC236}">
                <a16:creationId xmlns:a16="http://schemas.microsoft.com/office/drawing/2014/main" id="{3868146F-1474-1A43-2448-09285D744AF5}"/>
              </a:ext>
            </a:extLst>
          </p:cNvPr>
          <p:cNvSpPr txBox="1"/>
          <p:nvPr/>
        </p:nvSpPr>
        <p:spPr>
          <a:xfrm>
            <a:off x="13248687" y="5443825"/>
            <a:ext cx="3457792"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i="0" kern="0" spc="0" dirty="0">
                <a:solidFill>
                  <a:schemeClr val="bg1"/>
                </a:solidFill>
              </a:rPr>
              <a:t>Ομάδα Υλοποίησης</a:t>
            </a:r>
          </a:p>
        </p:txBody>
      </p:sp>
      <p:sp>
        <p:nvSpPr>
          <p:cNvPr id="45" name="Subtitle here">
            <a:extLst>
              <a:ext uri="{FF2B5EF4-FFF2-40B4-BE49-F238E27FC236}">
                <a16:creationId xmlns:a16="http://schemas.microsoft.com/office/drawing/2014/main" id="{813F21C2-55D4-D080-478C-5B92F63F5A30}"/>
              </a:ext>
            </a:extLst>
          </p:cNvPr>
          <p:cNvSpPr txBox="1"/>
          <p:nvPr/>
        </p:nvSpPr>
        <p:spPr>
          <a:xfrm>
            <a:off x="15207325" y="3135952"/>
            <a:ext cx="3218540"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Κόστος</a:t>
            </a:r>
            <a:r>
              <a:rPr lang="en-US" sz="2400" i="0" kern="0" spc="0" dirty="0">
                <a:solidFill>
                  <a:schemeClr val="tx1"/>
                </a:solidFill>
              </a:rPr>
              <a:t> (</a:t>
            </a:r>
            <a:r>
              <a:rPr lang="el-GR" sz="2400" i="0" kern="0" spc="0" dirty="0">
                <a:solidFill>
                  <a:schemeClr val="tx1"/>
                </a:solidFill>
              </a:rPr>
              <a:t>σε εκ. ευρώ</a:t>
            </a:r>
            <a:r>
              <a:rPr lang="en-US" sz="2400" i="0" kern="0" spc="0" dirty="0">
                <a:solidFill>
                  <a:schemeClr val="tx1"/>
                </a:solidFill>
              </a:rPr>
              <a:t>)</a:t>
            </a:r>
            <a:endParaRPr lang="el-GR" sz="2400" b="1" i="0" kern="0" spc="0" dirty="0">
              <a:solidFill>
                <a:schemeClr val="tx1"/>
              </a:solidFill>
            </a:endParaRPr>
          </a:p>
        </p:txBody>
      </p:sp>
    </p:spTree>
    <p:extLst>
      <p:ext uri="{BB962C8B-B14F-4D97-AF65-F5344CB8AC3E}">
        <p14:creationId xmlns:p14="http://schemas.microsoft.com/office/powerpoint/2010/main" val="1648220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dirty="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dirty="0">
                <a:ln>
                  <a:noFill/>
                </a:ln>
                <a:solidFill>
                  <a:srgbClr val="5E5E5E"/>
                </a:solidFill>
                <a:effectLst/>
                <a:uLnTx/>
                <a:uFillTx/>
                <a:latin typeface="Arial"/>
                <a:cs typeface="Arial"/>
                <a:sym typeface="Arial"/>
              </a:rPr>
              <a:t> / ΠΝΕΥΜΑΤΙΚΑ ΔΙΚΑΙΩΜΑΤΑ 202</a:t>
            </a:r>
            <a:r>
              <a:rPr kumimoji="0" lang="el-GR" sz="1000" b="0" i="0" u="none" strike="noStrike" kern="0" cap="none" spc="0" normalizeH="0" baseline="0" noProof="0" dirty="0">
                <a:ln>
                  <a:noFill/>
                </a:ln>
                <a:solidFill>
                  <a:srgbClr val="5E5E5E"/>
                </a:solidFill>
                <a:effectLst/>
                <a:uLnTx/>
                <a:uFillTx/>
                <a:latin typeface="Arial"/>
                <a:cs typeface="Arial"/>
                <a:sym typeface="Arial"/>
              </a:rPr>
              <a:t>3</a:t>
            </a:r>
            <a:endParaRPr kumimoji="0" sz="1000" b="0" i="0" u="none" strike="noStrike" kern="0" cap="none" spc="0" normalizeH="0" baseline="0" noProof="0" dirty="0">
              <a:ln>
                <a:noFill/>
              </a:ln>
              <a:solidFill>
                <a:srgbClr val="5E5E5E"/>
              </a:solidFill>
              <a:effectLst/>
              <a:uLnTx/>
              <a:uFillTx/>
              <a:latin typeface="Arial"/>
              <a:cs typeface="Arial"/>
              <a:sym typeface="Arial"/>
            </a:endParaRPr>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8996303"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Ετ</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h</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σιο Σχ</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e</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διο Δρ</a:t>
            </a:r>
            <a:r>
              <a:rPr kumimoji="0" lang="en-GB"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a</a:t>
            </a:r>
            <a:r>
              <a:rPr kumimoji="0" lang="el-GR" sz="4000" b="1" i="0" u="none" strike="noStrike" kern="0" cap="all" spc="0" normalizeH="0" baseline="0" noProof="0" dirty="0" err="1">
                <a:ln>
                  <a:noFill/>
                </a:ln>
                <a:solidFill>
                  <a:srgbClr val="2F7788"/>
                </a:solidFill>
                <a:effectLst/>
                <a:uLnTx/>
                <a:uFillTx/>
                <a:latin typeface="Arial" panose="020B0604020202020204" pitchFamily="34" charset="0"/>
                <a:cs typeface="Arial" panose="020B0604020202020204" pitchFamily="34" charset="0"/>
                <a:sym typeface="Arial" panose="020B0604020202020204"/>
              </a:rPr>
              <a:t>σης</a:t>
            </a:r>
            <a:r>
              <a:rPr kumimoji="0" lang="el-GR" sz="4000" b="1" i="0" u="none" strike="noStrike" kern="0" cap="all" spc="0" normalizeH="0" baseline="0" noProof="0" dirty="0">
                <a:ln>
                  <a:noFill/>
                </a:ln>
                <a:solidFill>
                  <a:srgbClr val="2F7788"/>
                </a:solidFill>
                <a:effectLst/>
                <a:uLnTx/>
                <a:uFillTx/>
                <a:latin typeface="Arial" panose="020B0604020202020204" pitchFamily="34" charset="0"/>
                <a:cs typeface="Arial" panose="020B0604020202020204" pitchFamily="34" charset="0"/>
                <a:sym typeface="Arial" panose="020B0604020202020204"/>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l-GR" sz="5000" b="0" i="1" u="none" strike="noStrike" kern="0" cap="none" spc="150" normalizeH="0" baseline="0" noProof="0" dirty="0">
                <a:ln>
                  <a:noFill/>
                </a:ln>
                <a:solidFill>
                  <a:srgbClr val="307687"/>
                </a:solidFill>
                <a:effectLst/>
                <a:uLnTx/>
                <a:uFillTx/>
                <a:latin typeface="Arial" panose="020B0604020202020204" pitchFamily="34" charset="0"/>
                <a:cs typeface="Arial" panose="020B0604020202020204" pitchFamily="34" charset="0"/>
                <a:sym typeface="Arial" panose="020B0604020202020204"/>
              </a:rPr>
              <a:t>Ετήσιος Σχεδιασμός</a:t>
            </a:r>
          </a:p>
        </p:txBody>
      </p:sp>
      <p:sp>
        <p:nvSpPr>
          <p:cNvPr id="13" name="Subtitle here">
            <a:extLst>
              <a:ext uri="{FF2B5EF4-FFF2-40B4-BE49-F238E27FC236}">
                <a16:creationId xmlns:a16="http://schemas.microsoft.com/office/drawing/2014/main" id="{CBA98542-87A4-3387-71A5-29C92BFE787B}"/>
              </a:ext>
            </a:extLst>
          </p:cNvPr>
          <p:cNvSpPr txBox="1"/>
          <p:nvPr/>
        </p:nvSpPr>
        <p:spPr>
          <a:xfrm>
            <a:off x="852000" y="2949689"/>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5E5E5E"/>
                </a:solidFill>
                <a:effectLst/>
                <a:uLnTx/>
                <a:uFillTx/>
                <a:latin typeface="Arial" panose="020B0604020202020204"/>
                <a:cs typeface="Arial" panose="020B0604020202020204"/>
                <a:sym typeface="Arial" panose="020B0604020202020204"/>
              </a:rPr>
              <a:t>Στόχος</a:t>
            </a:r>
            <a:endParaRPr kumimoji="0" lang="el-GR" sz="2400" b="1"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22" name="Subtitle here">
            <a:extLst>
              <a:ext uri="{FF2B5EF4-FFF2-40B4-BE49-F238E27FC236}">
                <a16:creationId xmlns:a16="http://schemas.microsoft.com/office/drawing/2014/main" id="{813F21C2-55D4-D080-478C-5B92F63F5A30}"/>
              </a:ext>
            </a:extLst>
          </p:cNvPr>
          <p:cNvSpPr txBox="1"/>
          <p:nvPr/>
        </p:nvSpPr>
        <p:spPr>
          <a:xfrm>
            <a:off x="1671902" y="5370571"/>
            <a:ext cx="556749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Παρεμβάσεις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49" name="Rectangle 48">
            <a:extLst>
              <a:ext uri="{FF2B5EF4-FFF2-40B4-BE49-F238E27FC236}">
                <a16:creationId xmlns:a16="http://schemas.microsoft.com/office/drawing/2014/main" id="{CB6CF44E-5D63-FA5A-748D-6CC969F7B7FA}"/>
              </a:ext>
            </a:extLst>
          </p:cNvPr>
          <p:cNvSpPr/>
          <p:nvPr/>
        </p:nvSpPr>
        <p:spPr>
          <a:xfrm>
            <a:off x="852000" y="3587974"/>
            <a:ext cx="5781882" cy="1009242"/>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4" name="Subtitle here">
            <a:extLst>
              <a:ext uri="{FF2B5EF4-FFF2-40B4-BE49-F238E27FC236}">
                <a16:creationId xmlns:a16="http://schemas.microsoft.com/office/drawing/2014/main" id="{D43C7DCA-02FA-7EFC-0AEB-8FAF94D29299}"/>
              </a:ext>
            </a:extLst>
          </p:cNvPr>
          <p:cNvSpPr txBox="1"/>
          <p:nvPr/>
        </p:nvSpPr>
        <p:spPr>
          <a:xfrm>
            <a:off x="1118043" y="3789787"/>
            <a:ext cx="5360894" cy="60561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30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23" name="Subtitle here">
            <a:extLst>
              <a:ext uri="{FF2B5EF4-FFF2-40B4-BE49-F238E27FC236}">
                <a16:creationId xmlns:a16="http://schemas.microsoft.com/office/drawing/2014/main" id="{3B10F216-347F-060E-16C4-A83A81586391}"/>
              </a:ext>
            </a:extLst>
          </p:cNvPr>
          <p:cNvSpPr txBox="1"/>
          <p:nvPr/>
        </p:nvSpPr>
        <p:spPr>
          <a:xfrm>
            <a:off x="860927" y="2119207"/>
            <a:ext cx="13625094" cy="77335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r>
              <a:rPr kumimoji="0" lang="el-GR" sz="4000" b="1" i="0" u="none" strike="noStrike" kern="0" cap="none" spc="150" normalizeH="0" baseline="0" noProof="0" dirty="0">
                <a:ln>
                  <a:noFill/>
                </a:ln>
                <a:solidFill>
                  <a:srgbClr val="E38C19"/>
                </a:solidFill>
                <a:effectLst/>
                <a:uLnTx/>
                <a:uFillTx/>
                <a:latin typeface="Arial" panose="020B0604020202020204"/>
                <a:cs typeface="Arial" panose="020B0604020202020204"/>
                <a:sym typeface="Arial" panose="020B0604020202020204"/>
              </a:rPr>
              <a:t>Σχέδιο Δράσης Σεπτέμβριος 23 – Δεκέμβριος 24</a:t>
            </a:r>
          </a:p>
        </p:txBody>
      </p:sp>
      <p:pic>
        <p:nvPicPr>
          <p:cNvPr id="243" name="Image" descr="Image"/>
          <p:cNvPicPr>
            <a:picLocks noChangeAspect="1"/>
          </p:cNvPicPr>
          <p:nvPr/>
        </p:nvPicPr>
        <p:blipFill>
          <a:blip r:embed="rId3"/>
          <a:stretch>
            <a:fillRect/>
          </a:stretch>
        </p:blipFill>
        <p:spPr>
          <a:xfrm>
            <a:off x="8904963" y="10295168"/>
            <a:ext cx="15700723" cy="3345352"/>
          </a:xfrm>
          <a:prstGeom prst="rect">
            <a:avLst/>
          </a:prstGeom>
          <a:ln w="12700">
            <a:miter lim="400000"/>
          </a:ln>
        </p:spPr>
      </p:pic>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pPr hangingPunct="1"/>
            <a:r>
              <a:rPr lang="el-GR" dirty="0"/>
              <a:t>ΥΦΥΠΟΥΡΓΕΙΟ ΤΟΥΡΙΣΜΟΥ</a:t>
            </a:r>
          </a:p>
        </p:txBody>
      </p:sp>
      <p:sp>
        <p:nvSpPr>
          <p:cNvPr id="50" name="Subtitle here">
            <a:extLst>
              <a:ext uri="{FF2B5EF4-FFF2-40B4-BE49-F238E27FC236}">
                <a16:creationId xmlns:a16="http://schemas.microsoft.com/office/drawing/2014/main" id="{813F21C2-55D4-D080-478C-5B92F63F5A30}"/>
              </a:ext>
            </a:extLst>
          </p:cNvPr>
          <p:cNvSpPr txBox="1"/>
          <p:nvPr/>
        </p:nvSpPr>
        <p:spPr>
          <a:xfrm>
            <a:off x="7257687" y="5250127"/>
            <a:ext cx="1980700"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Έναρξη /</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Ολοκλήρωση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1" name="Subtitle here">
            <a:extLst>
              <a:ext uri="{FF2B5EF4-FFF2-40B4-BE49-F238E27FC236}">
                <a16:creationId xmlns:a16="http://schemas.microsoft.com/office/drawing/2014/main" id="{813F21C2-55D4-D080-478C-5B92F63F5A30}"/>
              </a:ext>
            </a:extLst>
          </p:cNvPr>
          <p:cNvSpPr txBox="1"/>
          <p:nvPr/>
        </p:nvSpPr>
        <p:spPr>
          <a:xfrm>
            <a:off x="9277494" y="5250127"/>
            <a:ext cx="1865642"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Συναρμόδια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Υπουργεία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3" name="Subtitle here">
            <a:extLst>
              <a:ext uri="{FF2B5EF4-FFF2-40B4-BE49-F238E27FC236}">
                <a16:creationId xmlns:a16="http://schemas.microsoft.com/office/drawing/2014/main" id="{813F21C2-55D4-D080-478C-5B92F63F5A30}"/>
              </a:ext>
            </a:extLst>
          </p:cNvPr>
          <p:cNvSpPr txBox="1"/>
          <p:nvPr/>
        </p:nvSpPr>
        <p:spPr>
          <a:xfrm>
            <a:off x="11112334" y="5250127"/>
            <a:ext cx="1513263"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Αρμόδια</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Υπηρεσία</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4" name="Subtitle here">
            <a:extLst>
              <a:ext uri="{FF2B5EF4-FFF2-40B4-BE49-F238E27FC236}">
                <a16:creationId xmlns:a16="http://schemas.microsoft.com/office/drawing/2014/main" id="{813F21C2-55D4-D080-478C-5B92F63F5A30}"/>
              </a:ext>
            </a:extLst>
          </p:cNvPr>
          <p:cNvSpPr txBox="1"/>
          <p:nvPr/>
        </p:nvSpPr>
        <p:spPr>
          <a:xfrm>
            <a:off x="12693392" y="5250127"/>
            <a:ext cx="2311955"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Εξασφαλισμένη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56" name="Subtitle here">
            <a:extLst>
              <a:ext uri="{FF2B5EF4-FFF2-40B4-BE49-F238E27FC236}">
                <a16:creationId xmlns:a16="http://schemas.microsoft.com/office/drawing/2014/main" id="{813F21C2-55D4-D080-478C-5B92F63F5A30}"/>
              </a:ext>
            </a:extLst>
          </p:cNvPr>
          <p:cNvSpPr txBox="1"/>
          <p:nvPr/>
        </p:nvSpPr>
        <p:spPr>
          <a:xfrm>
            <a:off x="15050611" y="5250127"/>
            <a:ext cx="1704714"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Πηγές</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χρηματ/σης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pic>
        <p:nvPicPr>
          <p:cNvPr id="59" name="Picture 58" descr="A logo of a plant growing out of a field&#10;&#10;Description automatically generated">
            <a:extLst>
              <a:ext uri="{FF2B5EF4-FFF2-40B4-BE49-F238E27FC236}">
                <a16:creationId xmlns:a16="http://schemas.microsoft.com/office/drawing/2014/main" id="{9E11DC07-391E-0501-A500-5C542AF83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2912" y="2869174"/>
            <a:ext cx="2157010" cy="2092912"/>
          </a:xfrm>
          <a:prstGeom prst="rect">
            <a:avLst/>
          </a:prstGeom>
        </p:spPr>
      </p:pic>
      <p:sp>
        <p:nvSpPr>
          <p:cNvPr id="62" name="Subtitle here">
            <a:extLst>
              <a:ext uri="{FF2B5EF4-FFF2-40B4-BE49-F238E27FC236}">
                <a16:creationId xmlns:a16="http://schemas.microsoft.com/office/drawing/2014/main" id="{813F21C2-55D4-D080-478C-5B92F63F5A30}"/>
              </a:ext>
            </a:extLst>
          </p:cNvPr>
          <p:cNvSpPr txBox="1"/>
          <p:nvPr/>
        </p:nvSpPr>
        <p:spPr>
          <a:xfrm>
            <a:off x="18410707" y="5250127"/>
            <a:ext cx="2299808" cy="84125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Είδος</a:t>
            </a:r>
            <a:endParaRPr kumimoji="0" lang="en-US"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Παρέμβασης</a:t>
            </a:r>
            <a:endParaRPr kumimoji="0" lang="el-GR" sz="2400" b="1"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sp>
        <p:nvSpPr>
          <p:cNvPr id="63" name="Rectangle 62">
            <a:extLst>
              <a:ext uri="{FF2B5EF4-FFF2-40B4-BE49-F238E27FC236}">
                <a16:creationId xmlns:a16="http://schemas.microsoft.com/office/drawing/2014/main" id="{2E0EF208-5ACA-609D-12B2-DE736D8F4E6F}"/>
              </a:ext>
            </a:extLst>
          </p:cNvPr>
          <p:cNvSpPr/>
          <p:nvPr/>
        </p:nvSpPr>
        <p:spPr>
          <a:xfrm>
            <a:off x="560829" y="5032213"/>
            <a:ext cx="903378" cy="6415419"/>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7" name="Subtitle here">
            <a:extLst>
              <a:ext uri="{FF2B5EF4-FFF2-40B4-BE49-F238E27FC236}">
                <a16:creationId xmlns:a16="http://schemas.microsoft.com/office/drawing/2014/main" id="{813F21C2-55D4-D080-478C-5B92F63F5A30}"/>
              </a:ext>
            </a:extLst>
          </p:cNvPr>
          <p:cNvSpPr txBox="1"/>
          <p:nvPr/>
        </p:nvSpPr>
        <p:spPr>
          <a:xfrm>
            <a:off x="737904" y="6498022"/>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dirty="0">
                <a:solidFill>
                  <a:srgbClr val="FFFFFF"/>
                </a:solidFill>
              </a:rPr>
              <a:t>1</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0" name="Subtitle here">
            <a:extLst>
              <a:ext uri="{FF2B5EF4-FFF2-40B4-BE49-F238E27FC236}">
                <a16:creationId xmlns:a16="http://schemas.microsoft.com/office/drawing/2014/main" id="{813F21C2-55D4-D080-478C-5B92F63F5A30}"/>
              </a:ext>
            </a:extLst>
          </p:cNvPr>
          <p:cNvSpPr txBox="1"/>
          <p:nvPr/>
        </p:nvSpPr>
        <p:spPr>
          <a:xfrm>
            <a:off x="963551" y="9253223"/>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cxnSp>
        <p:nvCxnSpPr>
          <p:cNvPr id="11" name="Straight Connector 10"/>
          <p:cNvCxnSpPr>
            <a:cxnSpLocks/>
          </p:cNvCxnSpPr>
          <p:nvPr/>
        </p:nvCxnSpPr>
        <p:spPr>
          <a:xfrm>
            <a:off x="7257687" y="5026476"/>
            <a:ext cx="0" cy="6421156"/>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7" name="Straight Connector 86"/>
          <p:cNvCxnSpPr>
            <a:cxnSpLocks/>
          </p:cNvCxnSpPr>
          <p:nvPr/>
        </p:nvCxnSpPr>
        <p:spPr>
          <a:xfrm>
            <a:off x="9277494" y="5026476"/>
            <a:ext cx="0" cy="6347087"/>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8" name="Straight Connector 87"/>
          <p:cNvCxnSpPr>
            <a:cxnSpLocks/>
          </p:cNvCxnSpPr>
          <p:nvPr/>
        </p:nvCxnSpPr>
        <p:spPr>
          <a:xfrm flipH="1">
            <a:off x="11078655" y="5026476"/>
            <a:ext cx="33679"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89" name="Straight Connector 88"/>
          <p:cNvCxnSpPr>
            <a:cxnSpLocks/>
          </p:cNvCxnSpPr>
          <p:nvPr/>
        </p:nvCxnSpPr>
        <p:spPr>
          <a:xfrm>
            <a:off x="12683842"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0" name="Straight Connector 89"/>
          <p:cNvCxnSpPr>
            <a:cxnSpLocks/>
          </p:cNvCxnSpPr>
          <p:nvPr/>
        </p:nvCxnSpPr>
        <p:spPr>
          <a:xfrm>
            <a:off x="15030101"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1" name="Straight Connector 90"/>
          <p:cNvCxnSpPr>
            <a:cxnSpLocks/>
          </p:cNvCxnSpPr>
          <p:nvPr/>
        </p:nvCxnSpPr>
        <p:spPr>
          <a:xfrm>
            <a:off x="16793556"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92" name="Straight Connector 91"/>
          <p:cNvCxnSpPr>
            <a:cxnSpLocks/>
          </p:cNvCxnSpPr>
          <p:nvPr/>
        </p:nvCxnSpPr>
        <p:spPr>
          <a:xfrm>
            <a:off x="18653709"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08" name="Straight Connector 107"/>
          <p:cNvCxnSpPr>
            <a:cxnSpLocks/>
          </p:cNvCxnSpPr>
          <p:nvPr/>
        </p:nvCxnSpPr>
        <p:spPr>
          <a:xfrm flipH="1">
            <a:off x="855419" y="5032213"/>
            <a:ext cx="19918519"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13" name="Subtitle here">
            <a:extLst>
              <a:ext uri="{FF2B5EF4-FFF2-40B4-BE49-F238E27FC236}">
                <a16:creationId xmlns:a16="http://schemas.microsoft.com/office/drawing/2014/main" id="{813F21C2-55D4-D080-478C-5B92F63F5A30}"/>
              </a:ext>
            </a:extLst>
          </p:cNvPr>
          <p:cNvSpPr txBox="1"/>
          <p:nvPr/>
        </p:nvSpPr>
        <p:spPr>
          <a:xfrm>
            <a:off x="1774730" y="6409079"/>
            <a:ext cx="193331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16" name="Subtitle here">
            <a:extLst>
              <a:ext uri="{FF2B5EF4-FFF2-40B4-BE49-F238E27FC236}">
                <a16:creationId xmlns:a16="http://schemas.microsoft.com/office/drawing/2014/main" id="{813F21C2-55D4-D080-478C-5B92F63F5A30}"/>
              </a:ext>
            </a:extLst>
          </p:cNvPr>
          <p:cNvSpPr txBox="1"/>
          <p:nvPr/>
        </p:nvSpPr>
        <p:spPr>
          <a:xfrm>
            <a:off x="1463175" y="6383248"/>
            <a:ext cx="5716252" cy="177689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buClr>
                <a:srgbClr val="2F7788"/>
              </a:buClr>
              <a:buSzPct val="120000"/>
            </a:pPr>
            <a:r>
              <a:rPr lang="el-GR" sz="2000" i="0" spc="0" dirty="0">
                <a:solidFill>
                  <a:schemeClr val="tx1"/>
                </a:solidFill>
              </a:rPr>
              <a:t>Συμμετοχή σε τουριστικές εκθέσεις ειδικών μορφών τουρισμού (π.χ. αθλητικός, καταδυτικός, ποδηλατικός, συνεδριακός, πολιτιστικός τουρισμός)</a:t>
            </a:r>
          </a:p>
          <a:p>
            <a:pPr marL="0" marR="0" lvl="0" indent="0"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sng"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endParaRPr>
          </a:p>
        </p:txBody>
      </p:sp>
      <p:cxnSp>
        <p:nvCxnSpPr>
          <p:cNvPr id="124" name="Straight Connector 123"/>
          <p:cNvCxnSpPr>
            <a:cxnSpLocks/>
          </p:cNvCxnSpPr>
          <p:nvPr/>
        </p:nvCxnSpPr>
        <p:spPr>
          <a:xfrm flipH="1" flipV="1">
            <a:off x="797284" y="7826991"/>
            <a:ext cx="19976654" cy="2627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6" name="Straight Connector 125"/>
          <p:cNvCxnSpPr>
            <a:cxnSpLocks/>
          </p:cNvCxnSpPr>
          <p:nvPr/>
        </p:nvCxnSpPr>
        <p:spPr>
          <a:xfrm flipH="1">
            <a:off x="812511" y="11342200"/>
            <a:ext cx="19921939" cy="31363"/>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29" name="Straight Connector 128"/>
          <p:cNvCxnSpPr>
            <a:cxnSpLocks/>
          </p:cNvCxnSpPr>
          <p:nvPr/>
        </p:nvCxnSpPr>
        <p:spPr>
          <a:xfrm>
            <a:off x="20773938" y="5026476"/>
            <a:ext cx="0" cy="6315724"/>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cxnSp>
        <p:nvCxnSpPr>
          <p:cNvPr id="131" name="Straight Connector 130"/>
          <p:cNvCxnSpPr>
            <a:cxnSpLocks/>
          </p:cNvCxnSpPr>
          <p:nvPr/>
        </p:nvCxnSpPr>
        <p:spPr>
          <a:xfrm flipH="1">
            <a:off x="1490109" y="6279769"/>
            <a:ext cx="19283829" cy="0"/>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150" name="Subtitle here">
            <a:extLst>
              <a:ext uri="{FF2B5EF4-FFF2-40B4-BE49-F238E27FC236}">
                <a16:creationId xmlns:a16="http://schemas.microsoft.com/office/drawing/2014/main" id="{813F21C2-55D4-D080-478C-5B92F63F5A30}"/>
              </a:ext>
            </a:extLst>
          </p:cNvPr>
          <p:cNvSpPr txBox="1"/>
          <p:nvPr/>
        </p:nvSpPr>
        <p:spPr>
          <a:xfrm>
            <a:off x="13106272" y="7102202"/>
            <a:ext cx="1552216"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1" name="Subtitle here">
            <a:extLst>
              <a:ext uri="{FF2B5EF4-FFF2-40B4-BE49-F238E27FC236}">
                <a16:creationId xmlns:a16="http://schemas.microsoft.com/office/drawing/2014/main" id="{813F21C2-55D4-D080-478C-5B92F63F5A30}"/>
              </a:ext>
            </a:extLst>
          </p:cNvPr>
          <p:cNvSpPr txBox="1"/>
          <p:nvPr/>
        </p:nvSpPr>
        <p:spPr>
          <a:xfrm>
            <a:off x="13052486" y="9290156"/>
            <a:ext cx="1694245" cy="47192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1" u="none" strike="noStrike" kern="1200" cap="none" spc="15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
        <p:nvSpPr>
          <p:cNvPr id="152" name="Subtitle here">
            <a:extLst>
              <a:ext uri="{FF2B5EF4-FFF2-40B4-BE49-F238E27FC236}">
                <a16:creationId xmlns:a16="http://schemas.microsoft.com/office/drawing/2014/main" id="{813F21C2-55D4-D080-478C-5B92F63F5A30}"/>
              </a:ext>
            </a:extLst>
          </p:cNvPr>
          <p:cNvSpPr txBox="1"/>
          <p:nvPr/>
        </p:nvSpPr>
        <p:spPr>
          <a:xfrm>
            <a:off x="15142940" y="7065269"/>
            <a:ext cx="155221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3" name="Subtitle here">
            <a:extLst>
              <a:ext uri="{FF2B5EF4-FFF2-40B4-BE49-F238E27FC236}">
                <a16:creationId xmlns:a16="http://schemas.microsoft.com/office/drawing/2014/main" id="{813F21C2-55D4-D080-478C-5B92F63F5A30}"/>
              </a:ext>
            </a:extLst>
          </p:cNvPr>
          <p:cNvSpPr txBox="1"/>
          <p:nvPr/>
        </p:nvSpPr>
        <p:spPr>
          <a:xfrm>
            <a:off x="15090167" y="9253223"/>
            <a:ext cx="1694245"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54" name="Subtitle here">
            <a:extLst>
              <a:ext uri="{FF2B5EF4-FFF2-40B4-BE49-F238E27FC236}">
                <a16:creationId xmlns:a16="http://schemas.microsoft.com/office/drawing/2014/main" id="{813F21C2-55D4-D080-478C-5B92F63F5A30}"/>
              </a:ext>
            </a:extLst>
          </p:cNvPr>
          <p:cNvSpPr txBox="1"/>
          <p:nvPr/>
        </p:nvSpPr>
        <p:spPr>
          <a:xfrm>
            <a:off x="16840684" y="6926865"/>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rPr>
              <a:t>0,50</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157" name="Line">
            <a:extLst>
              <a:ext uri="{FF2B5EF4-FFF2-40B4-BE49-F238E27FC236}">
                <a16:creationId xmlns:a16="http://schemas.microsoft.com/office/drawing/2014/main" id="{A1328507-483E-2BD3-5939-B7B39E42BAD8}"/>
              </a:ext>
            </a:extLst>
          </p:cNvPr>
          <p:cNvSpPr/>
          <p:nvPr/>
        </p:nvSpPr>
        <p:spPr>
          <a:xfrm>
            <a:off x="852000" y="4801728"/>
            <a:ext cx="22680000" cy="1"/>
          </a:xfrm>
          <a:prstGeom prst="line">
            <a:avLst/>
          </a:prstGeom>
          <a:ln w="25400">
            <a:solidFill>
              <a:srgbClr val="E38C19"/>
            </a:solidFill>
            <a:miter lim="400000"/>
          </a:ln>
        </p:spPr>
        <p:txBody>
          <a:bodyPr lIns="50800" tIns="50800" rIns="50800" bIns="50800" anchor="ctr"/>
          <a:lstStyle/>
          <a:p>
            <a:pPr marL="0" marR="0" lvl="0" indent="0" algn="ctr" defTabSz="825500" rtl="0" eaLnBrk="1" fontAlgn="auto" latinLnBrk="0" hangingPunct="0">
              <a:lnSpc>
                <a:spcPct val="80000"/>
              </a:lnSpc>
              <a:spcBef>
                <a:spcPts val="0"/>
              </a:spcBef>
              <a:spcAft>
                <a:spcPts val="0"/>
              </a:spcAft>
              <a:buClrTx/>
              <a:buSzTx/>
              <a:buFontTx/>
              <a:buNone/>
              <a:tabLst/>
              <a:defRPr sz="4000" b="0" cap="all">
                <a:solidFill>
                  <a:srgbClr val="838787"/>
                </a:solidFill>
                <a:latin typeface="Avenir Heavy"/>
                <a:ea typeface="Avenir Heavy"/>
                <a:cs typeface="Avenir Heavy"/>
                <a:sym typeface="Avenir Heavy"/>
              </a:defRPr>
            </a:pPr>
            <a:endParaRPr kumimoji="0" sz="4000" b="0" i="0" u="none" strike="noStrike" kern="0" cap="all" spc="0" normalizeH="0" baseline="0" noProof="0">
              <a:ln>
                <a:noFill/>
              </a:ln>
              <a:solidFill>
                <a:srgbClr val="838787"/>
              </a:solidFill>
              <a:effectLst/>
              <a:uLnTx/>
              <a:uFillTx/>
              <a:latin typeface="Avenir Heavy"/>
              <a:sym typeface="Avenir Heavy"/>
            </a:endParaRPr>
          </a:p>
        </p:txBody>
      </p:sp>
      <p:sp>
        <p:nvSpPr>
          <p:cNvPr id="5" name="Rectangle 4"/>
          <p:cNvSpPr/>
          <p:nvPr/>
        </p:nvSpPr>
        <p:spPr>
          <a:xfrm>
            <a:off x="11063578" y="6757141"/>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58" name="Subtitle here">
            <a:extLst>
              <a:ext uri="{FF2B5EF4-FFF2-40B4-BE49-F238E27FC236}">
                <a16:creationId xmlns:a16="http://schemas.microsoft.com/office/drawing/2014/main" id="{813F21C2-55D4-D080-478C-5B92F63F5A30}"/>
              </a:ext>
            </a:extLst>
          </p:cNvPr>
          <p:cNvSpPr txBox="1"/>
          <p:nvPr/>
        </p:nvSpPr>
        <p:spPr>
          <a:xfrm>
            <a:off x="7324162" y="7995271"/>
            <a:ext cx="2101138" cy="41036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endParaRPr lang="el-GR" sz="2000" i="0" spc="0" dirty="0">
              <a:solidFill>
                <a:srgbClr val="5E5E5E"/>
              </a:solidFill>
            </a:endParaRPr>
          </a:p>
        </p:txBody>
      </p:sp>
      <p:sp>
        <p:nvSpPr>
          <p:cNvPr id="64" name="Subtitle here">
            <a:extLst>
              <a:ext uri="{FF2B5EF4-FFF2-40B4-BE49-F238E27FC236}">
                <a16:creationId xmlns:a16="http://schemas.microsoft.com/office/drawing/2014/main" id="{813F21C2-55D4-D080-478C-5B92F63F5A30}"/>
              </a:ext>
            </a:extLst>
          </p:cNvPr>
          <p:cNvSpPr txBox="1"/>
          <p:nvPr/>
        </p:nvSpPr>
        <p:spPr>
          <a:xfrm>
            <a:off x="724410" y="8099473"/>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noProof="0" dirty="0">
                <a:solidFill>
                  <a:srgbClr val="FFFFFF"/>
                </a:solidFill>
              </a:rPr>
              <a:t>2</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66" name="Subtitle here">
            <a:extLst>
              <a:ext uri="{FF2B5EF4-FFF2-40B4-BE49-F238E27FC236}">
                <a16:creationId xmlns:a16="http://schemas.microsoft.com/office/drawing/2014/main" id="{813F21C2-55D4-D080-478C-5B92F63F5A30}"/>
              </a:ext>
            </a:extLst>
          </p:cNvPr>
          <p:cNvSpPr txBox="1"/>
          <p:nvPr/>
        </p:nvSpPr>
        <p:spPr>
          <a:xfrm>
            <a:off x="16862314" y="8265355"/>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lang="en-US" sz="2200" i="0" spc="0" dirty="0">
                <a:solidFill>
                  <a:schemeClr val="tx1"/>
                </a:solidFill>
              </a:rPr>
              <a:t>0,4</a:t>
            </a:r>
            <a:r>
              <a:rPr lang="el-GR" sz="2200" i="0" spc="0" dirty="0">
                <a:solidFill>
                  <a:schemeClr val="tx1"/>
                </a:solidFill>
              </a:rPr>
              <a:t>5</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68" name="Subtitle here">
            <a:extLst>
              <a:ext uri="{FF2B5EF4-FFF2-40B4-BE49-F238E27FC236}">
                <a16:creationId xmlns:a16="http://schemas.microsoft.com/office/drawing/2014/main" id="{813F21C2-55D4-D080-478C-5B92F63F5A30}"/>
              </a:ext>
            </a:extLst>
          </p:cNvPr>
          <p:cNvSpPr txBox="1"/>
          <p:nvPr/>
        </p:nvSpPr>
        <p:spPr>
          <a:xfrm>
            <a:off x="7314613" y="8087997"/>
            <a:ext cx="2032948"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000" b="0" i="0" u="none" strike="noStrike" kern="0" cap="none" spc="0" normalizeH="0" baseline="0" noProof="0" dirty="0">
              <a:ln>
                <a:noFill/>
              </a:ln>
              <a:solidFill>
                <a:srgbClr val="000000">
                  <a:lumMod val="65000"/>
                  <a:lumOff val="35000"/>
                </a:srgbClr>
              </a:solidFill>
              <a:effectLst/>
              <a:uLnTx/>
              <a:uFillTx/>
              <a:sym typeface="Arial" panose="020B0604020202020204"/>
            </a:endParaRPr>
          </a:p>
        </p:txBody>
      </p:sp>
      <p:sp>
        <p:nvSpPr>
          <p:cNvPr id="71" name="Subtitle here">
            <a:extLst>
              <a:ext uri="{FF2B5EF4-FFF2-40B4-BE49-F238E27FC236}">
                <a16:creationId xmlns:a16="http://schemas.microsoft.com/office/drawing/2014/main" id="{813F21C2-55D4-D080-478C-5B92F63F5A30}"/>
              </a:ext>
            </a:extLst>
          </p:cNvPr>
          <p:cNvSpPr txBox="1"/>
          <p:nvPr/>
        </p:nvSpPr>
        <p:spPr>
          <a:xfrm>
            <a:off x="989398" y="10615638"/>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3" name="Rectangle 2"/>
          <p:cNvSpPr/>
          <p:nvPr/>
        </p:nvSpPr>
        <p:spPr>
          <a:xfrm>
            <a:off x="7316886" y="7862109"/>
            <a:ext cx="1969478" cy="1323439"/>
          </a:xfrm>
          <a:prstGeom prst="rect">
            <a:avLst/>
          </a:prstGeom>
        </p:spPr>
        <p:txBody>
          <a:bodyPr wrap="square">
            <a:spAutoFit/>
          </a:bodyPr>
          <a:lstStyle/>
          <a:p>
            <a:pPr lvl="0" defTabSz="457200">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12/2023 – μέχρι εξαντλήσεως των πιστώσεων</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69" name="Subtitle here">
            <a:extLst>
              <a:ext uri="{FF2B5EF4-FFF2-40B4-BE49-F238E27FC236}">
                <a16:creationId xmlns:a16="http://schemas.microsoft.com/office/drawing/2014/main" id="{813F21C2-55D4-D080-478C-5B92F63F5A30}"/>
              </a:ext>
            </a:extLst>
          </p:cNvPr>
          <p:cNvSpPr txBox="1"/>
          <p:nvPr/>
        </p:nvSpPr>
        <p:spPr>
          <a:xfrm>
            <a:off x="834801" y="10836500"/>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6" name="Rectangle 5"/>
          <p:cNvSpPr/>
          <p:nvPr/>
        </p:nvSpPr>
        <p:spPr>
          <a:xfrm>
            <a:off x="1502227" y="8321648"/>
            <a:ext cx="5618188" cy="400110"/>
          </a:xfrm>
          <a:prstGeom prst="rect">
            <a:avLst/>
          </a:prstGeom>
        </p:spPr>
        <p:txBody>
          <a:bodyPr wrap="square">
            <a:spAutoFit/>
          </a:bodyPr>
          <a:lstStyle/>
          <a:p>
            <a:pPr algn="just">
              <a:buClr>
                <a:srgbClr val="2F7788"/>
              </a:buClr>
              <a:buSzPct val="120000"/>
            </a:pPr>
            <a:r>
              <a:rPr lang="el-GR" sz="2000" b="0" dirty="0">
                <a:solidFill>
                  <a:schemeClr val="tx1"/>
                </a:solidFill>
              </a:rPr>
              <a:t>Ανάπτυξη ναυτικού τουρισμού</a:t>
            </a:r>
            <a:endParaRPr lang="en-US" sz="2000" b="0" dirty="0">
              <a:solidFill>
                <a:schemeClr val="tx1"/>
              </a:solidFill>
            </a:endParaRPr>
          </a:p>
        </p:txBody>
      </p:sp>
      <p:cxnSp>
        <p:nvCxnSpPr>
          <p:cNvPr id="57" name="Straight Connector 56"/>
          <p:cNvCxnSpPr>
            <a:cxnSpLocks/>
          </p:cNvCxnSpPr>
          <p:nvPr/>
        </p:nvCxnSpPr>
        <p:spPr>
          <a:xfrm flipH="1">
            <a:off x="604693" y="9251275"/>
            <a:ext cx="20149501" cy="11442"/>
          </a:xfrm>
          <a:prstGeom prst="line">
            <a:avLst/>
          </a:prstGeom>
          <a:noFill/>
          <a:ln w="19050" cap="flat">
            <a:solidFill>
              <a:srgbClr val="2F7788"/>
            </a:solidFill>
            <a:prstDash val="solid"/>
            <a:miter lim="400000"/>
          </a:ln>
          <a:effectLst/>
          <a:sp3d/>
        </p:spPr>
        <p:style>
          <a:lnRef idx="0">
            <a:scrgbClr r="0" g="0" b="0"/>
          </a:lnRef>
          <a:fillRef idx="0">
            <a:scrgbClr r="0" g="0" b="0"/>
          </a:fillRef>
          <a:effectRef idx="0">
            <a:scrgbClr r="0" g="0" b="0"/>
          </a:effectRef>
          <a:fontRef idx="none"/>
        </p:style>
      </p:cxnSp>
      <p:sp>
        <p:nvSpPr>
          <p:cNvPr id="61" name="Subtitle here">
            <a:extLst>
              <a:ext uri="{FF2B5EF4-FFF2-40B4-BE49-F238E27FC236}">
                <a16:creationId xmlns:a16="http://schemas.microsoft.com/office/drawing/2014/main" id="{813F21C2-55D4-D080-478C-5B92F63F5A30}"/>
              </a:ext>
            </a:extLst>
          </p:cNvPr>
          <p:cNvSpPr txBox="1"/>
          <p:nvPr/>
        </p:nvSpPr>
        <p:spPr>
          <a:xfrm>
            <a:off x="732793" y="9255902"/>
            <a:ext cx="526558"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0">
              <a:lnSpc>
                <a:spcPct val="120000"/>
              </a:lnSpc>
              <a:spcBef>
                <a:spcPts val="0"/>
              </a:spcBef>
              <a:spcAft>
                <a:spcPts val="0"/>
              </a:spcAft>
              <a:buClr>
                <a:srgbClr val="2F7788"/>
              </a:buClr>
              <a:buSzPct val="120000"/>
              <a:buFontTx/>
              <a:buNone/>
              <a:tabLst/>
              <a:defRPr/>
            </a:pPr>
            <a:r>
              <a:rPr lang="en-US" sz="2400" i="0" spc="0" noProof="0" dirty="0">
                <a:solidFill>
                  <a:srgbClr val="FFFFFF"/>
                </a:solidFill>
              </a:rPr>
              <a:t>3</a:t>
            </a:r>
            <a:endParaRPr kumimoji="0" lang="el-GR" sz="24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12" name="Rectangle 11"/>
          <p:cNvSpPr/>
          <p:nvPr/>
        </p:nvSpPr>
        <p:spPr>
          <a:xfrm>
            <a:off x="1505081" y="9486930"/>
            <a:ext cx="5630183" cy="1015663"/>
          </a:xfrm>
          <a:prstGeom prst="rect">
            <a:avLst/>
          </a:prstGeom>
        </p:spPr>
        <p:txBody>
          <a:bodyPr wrap="square">
            <a:spAutoFit/>
          </a:bodyPr>
          <a:lstStyle/>
          <a:p>
            <a:pPr algn="just">
              <a:buClr>
                <a:srgbClr val="2F7788"/>
              </a:buClr>
              <a:buSzPct val="120000"/>
            </a:pPr>
            <a:r>
              <a:rPr lang="el-GR" sz="2000" b="0" dirty="0">
                <a:solidFill>
                  <a:schemeClr val="tx1"/>
                </a:solidFill>
              </a:rPr>
              <a:t>Ενέργειες Προβολής αποκλειστικά για τις ειδικές μορφές τουρισμού (π.χ. ενέργειες δημοσίων σχέσεων στο εξωτερικό)</a:t>
            </a:r>
          </a:p>
        </p:txBody>
      </p:sp>
      <p:sp>
        <p:nvSpPr>
          <p:cNvPr id="65" name="Rectangle 64"/>
          <p:cNvSpPr/>
          <p:nvPr/>
        </p:nvSpPr>
        <p:spPr>
          <a:xfrm>
            <a:off x="7365648" y="9771333"/>
            <a:ext cx="1808578" cy="797078"/>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72" name="Subtitle here">
            <a:extLst>
              <a:ext uri="{FF2B5EF4-FFF2-40B4-BE49-F238E27FC236}">
                <a16:creationId xmlns:a16="http://schemas.microsoft.com/office/drawing/2014/main" id="{813F21C2-55D4-D080-478C-5B92F63F5A30}"/>
              </a:ext>
            </a:extLst>
          </p:cNvPr>
          <p:cNvSpPr txBox="1"/>
          <p:nvPr/>
        </p:nvSpPr>
        <p:spPr>
          <a:xfrm>
            <a:off x="16891957" y="9843957"/>
            <a:ext cx="1585239" cy="47147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n-US" sz="2200" b="0" i="0" u="none" strike="noStrike" kern="0" cap="none" spc="0" normalizeH="0" baseline="0" noProof="0" dirty="0">
                <a:ln>
                  <a:noFill/>
                </a:ln>
                <a:solidFill>
                  <a:schemeClr val="tx1"/>
                </a:solidFill>
                <a:effectLst/>
                <a:uLnTx/>
                <a:uFillTx/>
                <a:sym typeface="Arial" panose="020B0604020202020204"/>
              </a:rPr>
              <a:t>0,84</a:t>
            </a:r>
            <a:endParaRPr kumimoji="0" lang="el-GR" sz="2200" b="0" i="0" u="none" strike="noStrike" kern="0" cap="none" spc="0" normalizeH="0" baseline="0" noProof="0" dirty="0">
              <a:ln>
                <a:noFill/>
              </a:ln>
              <a:solidFill>
                <a:schemeClr val="tx1"/>
              </a:solidFill>
              <a:effectLst/>
              <a:uLnTx/>
              <a:uFillTx/>
              <a:sym typeface="Arial" panose="020B0604020202020204"/>
            </a:endParaRPr>
          </a:p>
        </p:txBody>
      </p:sp>
      <p:sp>
        <p:nvSpPr>
          <p:cNvPr id="77" name="Subtitle here">
            <a:extLst>
              <a:ext uri="{FF2B5EF4-FFF2-40B4-BE49-F238E27FC236}">
                <a16:creationId xmlns:a16="http://schemas.microsoft.com/office/drawing/2014/main" id="{D43C7DCA-02FA-7EFC-0AEB-8FAF94D29299}"/>
              </a:ext>
            </a:extLst>
          </p:cNvPr>
          <p:cNvSpPr txBox="1"/>
          <p:nvPr/>
        </p:nvSpPr>
        <p:spPr>
          <a:xfrm>
            <a:off x="963098" y="3632586"/>
            <a:ext cx="4226642" cy="96436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800" i="0" spc="0" dirty="0">
                <a:solidFill>
                  <a:schemeClr val="bg1"/>
                </a:solidFill>
              </a:rPr>
              <a:t>Προώθηση Ειδικών Μορφών Τουρισμού</a:t>
            </a:r>
          </a:p>
        </p:txBody>
      </p:sp>
      <p:sp>
        <p:nvSpPr>
          <p:cNvPr id="78" name="Rectangle 77"/>
          <p:cNvSpPr/>
          <p:nvPr/>
        </p:nvSpPr>
        <p:spPr>
          <a:xfrm>
            <a:off x="7277827" y="6773253"/>
            <a:ext cx="1808578" cy="797078"/>
          </a:xfrm>
          <a:prstGeom prst="rect">
            <a:avLst/>
          </a:prstGeom>
        </p:spPr>
        <p:txBody>
          <a:bodyPr wrap="square">
            <a:spAutoFit/>
          </a:bodyPr>
          <a:lstStyle/>
          <a:p>
            <a:pPr lvl="0" defTabSz="457200">
              <a:lnSpc>
                <a:spcPct val="120000"/>
              </a:lnSpc>
              <a:buClr>
                <a:srgbClr val="2F7788"/>
              </a:buClr>
              <a:buSzPct val="120000"/>
              <a:defRPr/>
            </a:pPr>
            <a:r>
              <a:rPr lang="el-GR" sz="2000" b="0" dirty="0">
                <a:solidFill>
                  <a:schemeClr val="tx1"/>
                </a:solidFill>
                <a:latin typeface="Arial" panose="020B0604020202020204" pitchFamily="34" charset="0"/>
                <a:cs typeface="Arial" panose="020B0604020202020204" pitchFamily="34" charset="0"/>
              </a:rPr>
              <a:t>Συνεχιζόμενη Δράση</a:t>
            </a:r>
            <a:endParaRPr lang="el-GR" sz="2000" b="0" dirty="0">
              <a:solidFill>
                <a:schemeClr val="tx1"/>
              </a:solidFill>
              <a:latin typeface="Arial" panose="020B0604020202020204" pitchFamily="34" charset="0"/>
              <a:cs typeface="Arial" panose="020B0604020202020204" pitchFamily="34" charset="0"/>
              <a:sym typeface="Arial" panose="020B0604020202020204"/>
            </a:endParaRPr>
          </a:p>
        </p:txBody>
      </p:sp>
      <p:sp>
        <p:nvSpPr>
          <p:cNvPr id="7" name="Rectangle 6"/>
          <p:cNvSpPr/>
          <p:nvPr/>
        </p:nvSpPr>
        <p:spPr>
          <a:xfrm>
            <a:off x="9277494" y="13178855"/>
            <a:ext cx="527709" cy="461665"/>
          </a:xfrm>
          <a:prstGeom prst="rect">
            <a:avLst/>
          </a:prstGeom>
        </p:spPr>
        <p:txBody>
          <a:bodyPr wrap="none">
            <a:spAutoFit/>
          </a:bodyPr>
          <a:lstStyle/>
          <a:p>
            <a:fld id="{EB5A7A99-9C1E-4AD3-864C-82BD4DFE7340}" type="slidenum">
              <a:rPr lang="el-GR" sz="2400" b="0" smtClean="0">
                <a:latin typeface="Helvetica Neue Light"/>
                <a:sym typeface="Helvetica Neue Light"/>
              </a:rPr>
              <a:t>35</a:t>
            </a:fld>
            <a:endParaRPr lang="el-GR" dirty="0"/>
          </a:p>
        </p:txBody>
      </p:sp>
      <p:sp>
        <p:nvSpPr>
          <p:cNvPr id="8" name="Subtitle here">
            <a:extLst>
              <a:ext uri="{FF2B5EF4-FFF2-40B4-BE49-F238E27FC236}">
                <a16:creationId xmlns:a16="http://schemas.microsoft.com/office/drawing/2014/main" id="{10D5811A-3954-D8E5-3301-D1FC72D8EAD2}"/>
              </a:ext>
            </a:extLst>
          </p:cNvPr>
          <p:cNvSpPr txBox="1"/>
          <p:nvPr/>
        </p:nvSpPr>
        <p:spPr>
          <a:xfrm>
            <a:off x="9417696" y="6817906"/>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14" name="Subtitle here">
            <a:extLst>
              <a:ext uri="{FF2B5EF4-FFF2-40B4-BE49-F238E27FC236}">
                <a16:creationId xmlns:a16="http://schemas.microsoft.com/office/drawing/2014/main" id="{FF16395D-29B3-B470-044D-6258447F06D2}"/>
              </a:ext>
            </a:extLst>
          </p:cNvPr>
          <p:cNvSpPr txBox="1"/>
          <p:nvPr/>
        </p:nvSpPr>
        <p:spPr>
          <a:xfrm>
            <a:off x="18646729" y="6815774"/>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Προβολή</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15" name="Subtitle here">
            <a:extLst>
              <a:ext uri="{FF2B5EF4-FFF2-40B4-BE49-F238E27FC236}">
                <a16:creationId xmlns:a16="http://schemas.microsoft.com/office/drawing/2014/main" id="{A9E11493-E621-1E38-F182-5003916BB759}"/>
              </a:ext>
            </a:extLst>
          </p:cNvPr>
          <p:cNvSpPr txBox="1"/>
          <p:nvPr/>
        </p:nvSpPr>
        <p:spPr>
          <a:xfrm>
            <a:off x="9417696" y="7506732"/>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endPar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endParaRPr>
          </a:p>
        </p:txBody>
      </p:sp>
      <p:sp>
        <p:nvSpPr>
          <p:cNvPr id="16" name="Subtitle here">
            <a:extLst>
              <a:ext uri="{FF2B5EF4-FFF2-40B4-BE49-F238E27FC236}">
                <a16:creationId xmlns:a16="http://schemas.microsoft.com/office/drawing/2014/main" id="{9844FD43-7435-32D2-A1D3-4D71780A8EA2}"/>
              </a:ext>
            </a:extLst>
          </p:cNvPr>
          <p:cNvSpPr txBox="1"/>
          <p:nvPr/>
        </p:nvSpPr>
        <p:spPr>
          <a:xfrm>
            <a:off x="9439845" y="8423332"/>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17" name="Rectangle 16">
            <a:extLst>
              <a:ext uri="{FF2B5EF4-FFF2-40B4-BE49-F238E27FC236}">
                <a16:creationId xmlns:a16="http://schemas.microsoft.com/office/drawing/2014/main" id="{37E23B2E-F9BD-5847-4012-F9824FD451EC}"/>
              </a:ext>
            </a:extLst>
          </p:cNvPr>
          <p:cNvSpPr/>
          <p:nvPr/>
        </p:nvSpPr>
        <p:spPr>
          <a:xfrm>
            <a:off x="11087524" y="8278236"/>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18" name="Rectangle 17">
            <a:extLst>
              <a:ext uri="{FF2B5EF4-FFF2-40B4-BE49-F238E27FC236}">
                <a16:creationId xmlns:a16="http://schemas.microsoft.com/office/drawing/2014/main" id="{72DBFCF6-87C2-E58A-06AC-B2421500B449}"/>
              </a:ext>
            </a:extLst>
          </p:cNvPr>
          <p:cNvSpPr/>
          <p:nvPr/>
        </p:nvSpPr>
        <p:spPr>
          <a:xfrm>
            <a:off x="11018693" y="9805673"/>
            <a:ext cx="1629814" cy="461665"/>
          </a:xfrm>
          <a:prstGeom prst="rect">
            <a:avLst/>
          </a:prstGeom>
        </p:spPr>
        <p:txBody>
          <a:bodyPr wrap="square">
            <a:spAutoFit/>
          </a:body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000" b="0" i="0" u="none" strike="noStrike" kern="0" cap="none" spc="0" normalizeH="0" baseline="0" noProof="0" dirty="0">
                <a:ln>
                  <a:noFill/>
                </a:ln>
                <a:solidFill>
                  <a:schemeClr val="tx1"/>
                </a:solidFill>
                <a:effectLst/>
                <a:uLnTx/>
                <a:uFillTx/>
                <a:latin typeface="Arial" panose="020B0604020202020204"/>
                <a:cs typeface="Arial" panose="020B0604020202020204"/>
                <a:sym typeface="Arial" panose="020B0604020202020204"/>
              </a:rPr>
              <a:t>ΥΦΤ</a:t>
            </a:r>
          </a:p>
        </p:txBody>
      </p:sp>
      <p:sp>
        <p:nvSpPr>
          <p:cNvPr id="24" name="Subtitle here">
            <a:extLst>
              <a:ext uri="{FF2B5EF4-FFF2-40B4-BE49-F238E27FC236}">
                <a16:creationId xmlns:a16="http://schemas.microsoft.com/office/drawing/2014/main" id="{70407D23-7706-A894-3024-EF818ABEB0BC}"/>
              </a:ext>
            </a:extLst>
          </p:cNvPr>
          <p:cNvSpPr txBox="1"/>
          <p:nvPr/>
        </p:nvSpPr>
        <p:spPr>
          <a:xfrm>
            <a:off x="14945843" y="9757070"/>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Εθνικοί Πόροι</a:t>
            </a:r>
          </a:p>
        </p:txBody>
      </p:sp>
      <p:sp>
        <p:nvSpPr>
          <p:cNvPr id="25" name="Subtitle here">
            <a:extLst>
              <a:ext uri="{FF2B5EF4-FFF2-40B4-BE49-F238E27FC236}">
                <a16:creationId xmlns:a16="http://schemas.microsoft.com/office/drawing/2014/main" id="{38F8A191-F2F0-0FC0-8D42-F550C636ABB3}"/>
              </a:ext>
            </a:extLst>
          </p:cNvPr>
          <p:cNvSpPr txBox="1"/>
          <p:nvPr/>
        </p:nvSpPr>
        <p:spPr>
          <a:xfrm>
            <a:off x="14880996" y="8224397"/>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Εθνικοί Πόροι</a:t>
            </a:r>
          </a:p>
        </p:txBody>
      </p:sp>
      <p:sp>
        <p:nvSpPr>
          <p:cNvPr id="26" name="Subtitle here">
            <a:extLst>
              <a:ext uri="{FF2B5EF4-FFF2-40B4-BE49-F238E27FC236}">
                <a16:creationId xmlns:a16="http://schemas.microsoft.com/office/drawing/2014/main" id="{F8F7E681-F266-978F-2B7B-03838DBC2A50}"/>
              </a:ext>
            </a:extLst>
          </p:cNvPr>
          <p:cNvSpPr txBox="1"/>
          <p:nvPr/>
        </p:nvSpPr>
        <p:spPr>
          <a:xfrm>
            <a:off x="18660690" y="9865682"/>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Προβολή</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42" name="Subtitle here">
            <a:extLst>
              <a:ext uri="{FF2B5EF4-FFF2-40B4-BE49-F238E27FC236}">
                <a16:creationId xmlns:a16="http://schemas.microsoft.com/office/drawing/2014/main" id="{4B471F40-346A-99EB-6494-D16706D3E8D2}"/>
              </a:ext>
            </a:extLst>
          </p:cNvPr>
          <p:cNvSpPr txBox="1"/>
          <p:nvPr/>
        </p:nvSpPr>
        <p:spPr>
          <a:xfrm>
            <a:off x="9386274" y="9847464"/>
            <a:ext cx="1585239"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20000"/>
              </a:lnSpc>
              <a:spcBef>
                <a:spcPts val="0"/>
              </a:spcBef>
              <a:spcAft>
                <a:spcPts val="0"/>
              </a:spcAft>
              <a:buClr>
                <a:srgbClr val="2F7788"/>
              </a:buClr>
              <a:buSzPct val="120000"/>
              <a:buFontTx/>
              <a:buNone/>
              <a:tabLst/>
              <a:defRPr/>
            </a:pPr>
            <a:r>
              <a:rPr kumimoji="0" lang="el-GR" sz="2400" b="0" i="0" u="none" strike="noStrike" kern="0" cap="none" spc="0" normalizeH="0" baseline="0" noProof="0" dirty="0">
                <a:ln>
                  <a:noFill/>
                </a:ln>
                <a:solidFill>
                  <a:srgbClr val="2F7788"/>
                </a:solidFill>
                <a:effectLst/>
                <a:uLnTx/>
                <a:uFillTx/>
                <a:latin typeface="Arial" panose="020B0604020202020204"/>
                <a:cs typeface="Arial" panose="020B0604020202020204"/>
                <a:sym typeface="Arial" panose="020B0604020202020204"/>
              </a:rPr>
              <a:t>-</a:t>
            </a:r>
          </a:p>
        </p:txBody>
      </p:sp>
      <p:sp>
        <p:nvSpPr>
          <p:cNvPr id="43" name="Subtitle here">
            <a:extLst>
              <a:ext uri="{FF2B5EF4-FFF2-40B4-BE49-F238E27FC236}">
                <a16:creationId xmlns:a16="http://schemas.microsoft.com/office/drawing/2014/main" id="{03560A80-41B2-FB0C-229E-46C39F54A2E7}"/>
              </a:ext>
            </a:extLst>
          </p:cNvPr>
          <p:cNvSpPr txBox="1"/>
          <p:nvPr/>
        </p:nvSpPr>
        <p:spPr>
          <a:xfrm>
            <a:off x="14945843" y="6707779"/>
            <a:ext cx="1878182" cy="77970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rPr>
              <a:t>Εθνικοί Πόροι</a:t>
            </a:r>
          </a:p>
        </p:txBody>
      </p:sp>
      <p:sp>
        <p:nvSpPr>
          <p:cNvPr id="44" name="Subtitle here">
            <a:extLst>
              <a:ext uri="{FF2B5EF4-FFF2-40B4-BE49-F238E27FC236}">
                <a16:creationId xmlns:a16="http://schemas.microsoft.com/office/drawing/2014/main" id="{6460F207-4828-3C64-331D-4607143D8C2F}"/>
              </a:ext>
            </a:extLst>
          </p:cNvPr>
          <p:cNvSpPr txBox="1"/>
          <p:nvPr/>
        </p:nvSpPr>
        <p:spPr>
          <a:xfrm>
            <a:off x="18674950" y="8261077"/>
            <a:ext cx="1878182" cy="44114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i="0" kern="1200" dirty="0">
                <a:solidFill>
                  <a:srgbClr val="000000"/>
                </a:solidFill>
                <a:latin typeface="Arial" panose="020B0604020202020204" pitchFamily="34" charset="0"/>
                <a:cs typeface="Arial" panose="020B0604020202020204" pitchFamily="34" charset="0"/>
              </a:rPr>
              <a:t>Προβολή</a:t>
            </a:r>
            <a:endParaRPr kumimoji="0" lang="el-GR" sz="2200" b="0" i="0" u="none" strike="noStrike" kern="1200" cap="none" spc="15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27" name="Subtitle here">
            <a:extLst>
              <a:ext uri="{FF2B5EF4-FFF2-40B4-BE49-F238E27FC236}">
                <a16:creationId xmlns:a16="http://schemas.microsoft.com/office/drawing/2014/main" id="{128C282E-9D2E-B751-F437-70623696D246}"/>
              </a:ext>
            </a:extLst>
          </p:cNvPr>
          <p:cNvSpPr txBox="1"/>
          <p:nvPr/>
        </p:nvSpPr>
        <p:spPr>
          <a:xfrm>
            <a:off x="12947005" y="6786158"/>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Subtitle here">
            <a:extLst>
              <a:ext uri="{FF2B5EF4-FFF2-40B4-BE49-F238E27FC236}">
                <a16:creationId xmlns:a16="http://schemas.microsoft.com/office/drawing/2014/main" id="{C62056C1-ACB1-A27E-4225-79C0BB3B6B73}"/>
              </a:ext>
            </a:extLst>
          </p:cNvPr>
          <p:cNvSpPr txBox="1"/>
          <p:nvPr/>
        </p:nvSpPr>
        <p:spPr>
          <a:xfrm>
            <a:off x="12937751" y="8260963"/>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Subtitle here">
            <a:extLst>
              <a:ext uri="{FF2B5EF4-FFF2-40B4-BE49-F238E27FC236}">
                <a16:creationId xmlns:a16="http://schemas.microsoft.com/office/drawing/2014/main" id="{8283715B-4542-5838-C3B7-3A52118C5D8C}"/>
              </a:ext>
            </a:extLst>
          </p:cNvPr>
          <p:cNvSpPr txBox="1"/>
          <p:nvPr/>
        </p:nvSpPr>
        <p:spPr>
          <a:xfrm>
            <a:off x="13010234" y="9957692"/>
            <a:ext cx="1878182" cy="48026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07000"/>
              </a:lnSpc>
              <a:spcAft>
                <a:spcPts val="800"/>
              </a:spcAft>
            </a:pP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Subtitle here">
            <a:extLst>
              <a:ext uri="{FF2B5EF4-FFF2-40B4-BE49-F238E27FC236}">
                <a16:creationId xmlns:a16="http://schemas.microsoft.com/office/drawing/2014/main" id="{813F21C2-55D4-D080-478C-5B92F63F5A30}"/>
              </a:ext>
            </a:extLst>
          </p:cNvPr>
          <p:cNvSpPr txBox="1"/>
          <p:nvPr/>
        </p:nvSpPr>
        <p:spPr>
          <a:xfrm>
            <a:off x="16822246" y="5087043"/>
            <a:ext cx="1831463" cy="127214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Ένδειξη</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1800" i="0" u="none" strike="noStrike" kern="0" cap="none" spc="0" normalizeH="0" baseline="0" noProof="0" dirty="0">
                <a:ln>
                  <a:noFill/>
                </a:ln>
                <a:solidFill>
                  <a:schemeClr val="tx1"/>
                </a:solidFill>
                <a:effectLst/>
                <a:uLnTx/>
                <a:uFillTx/>
                <a:sym typeface="Arial" panose="020B0604020202020204"/>
              </a:rPr>
              <a:t>Κόστους</a:t>
            </a:r>
            <a:r>
              <a:rPr kumimoji="0" lang="en-US" sz="1800" i="0" u="none" strike="noStrike" kern="0" cap="none" spc="0" normalizeH="0" baseline="0" noProof="0" dirty="0">
                <a:ln>
                  <a:noFill/>
                </a:ln>
                <a:solidFill>
                  <a:schemeClr val="tx1"/>
                </a:solidFill>
                <a:effectLst/>
                <a:uLnTx/>
                <a:uFillTx/>
                <a:sym typeface="Arial" panose="020B0604020202020204"/>
              </a:rPr>
              <a:t> </a:t>
            </a:r>
            <a:r>
              <a:rPr lang="el-GR" sz="1800" i="0" spc="0" dirty="0">
                <a:solidFill>
                  <a:schemeClr val="tx1"/>
                </a:solidFill>
              </a:rPr>
              <a:t>(εκ. </a:t>
            </a:r>
            <a:r>
              <a:rPr kumimoji="0" lang="el-GR" sz="1800" i="0" u="none" strike="noStrike" kern="0" cap="none" spc="0" normalizeH="0" baseline="0" noProof="0" dirty="0">
                <a:ln>
                  <a:noFill/>
                </a:ln>
                <a:solidFill>
                  <a:schemeClr val="tx1"/>
                </a:solidFill>
                <a:effectLst/>
                <a:uLnTx/>
                <a:uFillTx/>
                <a:sym typeface="Arial" panose="020B0604020202020204"/>
              </a:rPr>
              <a:t>€)</a:t>
            </a:r>
          </a:p>
          <a:p>
            <a:pPr marL="0" marR="0" lvl="0" indent="0" algn="ctr" defTabSz="457200" rtl="0" eaLnBrk="1" fontAlgn="auto" latinLnBrk="0" hangingPunct="0">
              <a:lnSpc>
                <a:spcPct val="100000"/>
              </a:lnSpc>
              <a:spcBef>
                <a:spcPts val="0"/>
              </a:spcBef>
              <a:spcAft>
                <a:spcPts val="0"/>
              </a:spcAft>
              <a:buClr>
                <a:srgbClr val="2F7788"/>
              </a:buClr>
              <a:buSzPct val="120000"/>
              <a:buFontTx/>
              <a:buNone/>
              <a:tabLst/>
              <a:defRPr/>
            </a:pPr>
            <a:r>
              <a:rPr kumimoji="0" lang="el-GR" sz="2000" i="0" u="none" strike="noStrike" kern="0" cap="none" spc="0" normalizeH="0" baseline="0" noProof="0" dirty="0">
                <a:ln>
                  <a:noFill/>
                </a:ln>
                <a:solidFill>
                  <a:schemeClr val="tx1"/>
                </a:solidFill>
                <a:effectLst/>
                <a:uLnTx/>
                <a:uFillTx/>
                <a:sym typeface="Arial" panose="020B0604020202020204"/>
              </a:rPr>
              <a:t>(</a:t>
            </a:r>
            <a:r>
              <a:rPr kumimoji="0" lang="en-US" sz="2000" i="0" u="none" strike="noStrike" kern="0" cap="none" spc="0" normalizeH="0" baseline="0" noProof="0" dirty="0">
                <a:ln>
                  <a:noFill/>
                </a:ln>
                <a:solidFill>
                  <a:schemeClr val="tx1"/>
                </a:solidFill>
                <a:effectLst/>
                <a:uLnTx/>
                <a:uFillTx/>
                <a:sym typeface="Arial" panose="020B0604020202020204"/>
              </a:rPr>
              <a:t>1/2023-12/2024</a:t>
            </a:r>
            <a:r>
              <a:rPr kumimoji="0" lang="el-GR" sz="2000" i="0" u="none" strike="noStrike" kern="0" cap="none" spc="0" normalizeH="0" baseline="0" noProof="0" dirty="0">
                <a:ln>
                  <a:noFill/>
                </a:ln>
                <a:solidFill>
                  <a:schemeClr val="tx1"/>
                </a:solidFill>
                <a:effectLst/>
                <a:uLnTx/>
                <a:uFillTx/>
                <a:sym typeface="Arial" panose="020B0604020202020204"/>
              </a:rPr>
              <a:t>)</a:t>
            </a:r>
          </a:p>
        </p:txBody>
      </p:sp>
    </p:spTree>
    <p:extLst>
      <p:ext uri="{BB962C8B-B14F-4D97-AF65-F5344CB8AC3E}">
        <p14:creationId xmlns:p14="http://schemas.microsoft.com/office/powerpoint/2010/main" val="18451742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Image" descr="Image"/>
          <p:cNvPicPr>
            <a:picLocks noChangeAspect="1"/>
          </p:cNvPicPr>
          <p:nvPr/>
        </p:nvPicPr>
        <p:blipFill>
          <a:blip r:embed="rId2"/>
          <a:stretch>
            <a:fillRect/>
          </a:stretch>
        </p:blipFill>
        <p:spPr>
          <a:xfrm>
            <a:off x="-90106" y="-2178660"/>
            <a:ext cx="24897783" cy="16615408"/>
          </a:xfrm>
          <a:prstGeom prst="rect">
            <a:avLst/>
          </a:prstGeom>
          <a:ln w="12700">
            <a:miter lim="400000"/>
          </a:ln>
        </p:spPr>
      </p:pic>
      <p:sp>
        <p:nvSpPr>
          <p:cNvPr id="34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p>
        </p:txBody>
      </p:sp>
      <p:sp>
        <p:nvSpPr>
          <p:cNvPr id="343" name="Thank you"/>
          <p:cNvSpPr txBox="1"/>
          <p:nvPr/>
        </p:nvSpPr>
        <p:spPr>
          <a:xfrm>
            <a:off x="1140756" y="2760241"/>
            <a:ext cx="21543805" cy="1527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8500" b="0" i="1">
                <a:solidFill>
                  <a:srgbClr val="5E5E5E"/>
                </a:solidFill>
                <a:latin typeface="Arial"/>
                <a:ea typeface="Arial"/>
                <a:cs typeface="Arial"/>
                <a:sym typeface="Arial"/>
              </a:defRPr>
            </a:lvl1pPr>
          </a:lstStyle>
          <a:p>
            <a:r>
              <a:rPr lang="el-GR" dirty="0"/>
              <a:t>Ευχαριστώ</a:t>
            </a:r>
            <a:endParaRPr dirty="0"/>
          </a:p>
        </p:txBody>
      </p:sp>
      <p:sp>
        <p:nvSpPr>
          <p:cNvPr id="344" name="ΥΠΟΥΡΓΕΙΟ ΟΙΚΟΝΟΜΙΚΩΝ"/>
          <p:cNvSpPr txBox="1"/>
          <p:nvPr/>
        </p:nvSpPr>
        <p:spPr>
          <a:xfrm>
            <a:off x="12459230" y="10722463"/>
            <a:ext cx="9605671" cy="61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defRPr>
                <a:solidFill>
                  <a:srgbClr val="FFFFFF"/>
                </a:solidFill>
                <a:latin typeface="Arial"/>
                <a:ea typeface="Arial"/>
                <a:cs typeface="Arial"/>
                <a:sym typeface="Arial"/>
              </a:defRPr>
            </a:lvl1pPr>
          </a:lstStyle>
          <a:p>
            <a:r>
              <a:rPr lang="el-GR" dirty="0"/>
              <a:t>ΥΦΥΠΟΥΡΓΕΙΟ ΤΟΥΡΙΣΜΟΥ</a:t>
            </a:r>
          </a:p>
          <a:p>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9" y="388238"/>
            <a:ext cx="8849999"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8763607"/>
            <a:ext cx="7278209"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Οι Αρμοδιότητες μας</a:t>
            </a:r>
          </a:p>
        </p:txBody>
      </p:sp>
      <p:pic>
        <p:nvPicPr>
          <p:cNvPr id="268" name="Picture 267">
            <a:extLst>
              <a:ext uri="{FF2B5EF4-FFF2-40B4-BE49-F238E27FC236}">
                <a16:creationId xmlns:a16="http://schemas.microsoft.com/office/drawing/2014/main" id="{6A81A24D-A00A-60B3-30D2-C9C3B6B845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109196" y="413235"/>
            <a:ext cx="1549609" cy="1200161"/>
          </a:xfrm>
          <a:prstGeom prst="rect">
            <a:avLst/>
          </a:prstGeom>
        </p:spPr>
      </p:pic>
      <p:sp>
        <p:nvSpPr>
          <p:cNvPr id="4" name="ΥΠΟΥΡΓΕΙΟ ΟΙΚΟΝΟΜΙΚΩΝ">
            <a:extLst>
              <a:ext uri="{FF2B5EF4-FFF2-40B4-BE49-F238E27FC236}">
                <a16:creationId xmlns:a16="http://schemas.microsoft.com/office/drawing/2014/main" id="{9E867C03-7832-33B5-6705-2FBC4E20F071}"/>
              </a:ext>
            </a:extLst>
          </p:cNvPr>
          <p:cNvSpPr txBox="1">
            <a:spLocks/>
          </p:cNvSpPr>
          <p:nvPr/>
        </p:nvSpPr>
        <p:spPr>
          <a:xfrm>
            <a:off x="11104845" y="12629654"/>
            <a:ext cx="9605670" cy="613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a:p>
            <a:pPr hangingPunct="1"/>
            <a:endParaRPr lang="el-GR" dirty="0"/>
          </a:p>
        </p:txBody>
      </p:sp>
      <p:pic>
        <p:nvPicPr>
          <p:cNvPr id="3" name="Image" descr="Image">
            <a:extLst>
              <a:ext uri="{FF2B5EF4-FFF2-40B4-BE49-F238E27FC236}">
                <a16:creationId xmlns:a16="http://schemas.microsoft.com/office/drawing/2014/main" id="{51715457-4A7B-56B6-2652-DD64010078B0}"/>
              </a:ext>
            </a:extLst>
          </p:cNvPr>
          <p:cNvPicPr>
            <a:picLocks noChangeAspect="1"/>
          </p:cNvPicPr>
          <p:nvPr/>
        </p:nvPicPr>
        <p:blipFill>
          <a:blip r:embed="rId4"/>
          <a:stretch>
            <a:fillRect/>
          </a:stretch>
        </p:blipFill>
        <p:spPr>
          <a:xfrm>
            <a:off x="9102196" y="10316867"/>
            <a:ext cx="15700723" cy="3345352"/>
          </a:xfrm>
          <a:prstGeom prst="rect">
            <a:avLst/>
          </a:prstGeom>
          <a:ln w="12700">
            <a:miter lim="400000"/>
          </a:ln>
        </p:spPr>
      </p:pic>
      <p:sp>
        <p:nvSpPr>
          <p:cNvPr id="47" name="ΥΠΟΥΡΓΕΙΟ ΟΙΚΟΝΟΜΙΚΩΝ">
            <a:extLst>
              <a:ext uri="{FF2B5EF4-FFF2-40B4-BE49-F238E27FC236}">
                <a16:creationId xmlns:a16="http://schemas.microsoft.com/office/drawing/2014/main" id="{D49D8E38-7860-D900-3B70-47ED56D9F522}"/>
              </a:ext>
            </a:extLst>
          </p:cNvPr>
          <p:cNvSpPr txBox="1">
            <a:spLocks/>
          </p:cNvSpPr>
          <p:nvPr/>
        </p:nvSpPr>
        <p:spPr>
          <a:xfrm>
            <a:off x="11358335" y="12435311"/>
            <a:ext cx="9605670" cy="613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a:p>
            <a:pPr hangingPunct="1"/>
            <a:endParaRPr lang="el-GR" dirty="0"/>
          </a:p>
        </p:txBody>
      </p:sp>
      <p:sp>
        <p:nvSpPr>
          <p:cNvPr id="6" name="Rectangle 5"/>
          <p:cNvSpPr/>
          <p:nvPr/>
        </p:nvSpPr>
        <p:spPr>
          <a:xfrm>
            <a:off x="9312657" y="13200554"/>
            <a:ext cx="796539" cy="461665"/>
          </a:xfrm>
          <a:prstGeom prst="rect">
            <a:avLst/>
          </a:prstGeom>
        </p:spPr>
        <p:txBody>
          <a:bodyPr wrap="square">
            <a:spAutoFit/>
          </a:bodyPr>
          <a:lstStyle/>
          <a:p>
            <a:fld id="{0B5AECAB-0FA5-4757-A970-F3C32D419462}" type="slidenum">
              <a:rPr lang="el-GR" sz="2400" b="0" smtClean="0">
                <a:latin typeface="Helvetica Neue Light"/>
                <a:sym typeface="Helvetica Neue Light"/>
              </a:rPr>
              <a:t>4</a:t>
            </a:fld>
            <a:endParaRPr lang="el-GR" dirty="0"/>
          </a:p>
        </p:txBody>
      </p:sp>
      <p:sp>
        <p:nvSpPr>
          <p:cNvPr id="49" name="TextBox 48">
            <a:extLst>
              <a:ext uri="{FF2B5EF4-FFF2-40B4-BE49-F238E27FC236}">
                <a16:creationId xmlns:a16="http://schemas.microsoft.com/office/drawing/2014/main" id="{4D4E8725-F483-0421-DB44-71BD620F22B4}"/>
              </a:ext>
            </a:extLst>
          </p:cNvPr>
          <p:cNvSpPr txBox="1"/>
          <p:nvPr/>
        </p:nvSpPr>
        <p:spPr>
          <a:xfrm>
            <a:off x="797582" y="9822442"/>
            <a:ext cx="23151104" cy="263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spcAft>
                <a:spcPts val="800"/>
              </a:spcAft>
            </a:pPr>
            <a:r>
              <a:rPr lang="el-GR" sz="3200" b="0" kern="100" dirty="0">
                <a:effectLst/>
                <a:latin typeface="Arial" panose="020B0604020202020204" pitchFamily="34" charset="0"/>
                <a:ea typeface="Calibri" panose="020F0502020204030204" pitchFamily="34" charset="0"/>
                <a:cs typeface="Arial" panose="020B0604020202020204" pitchFamily="34" charset="0"/>
              </a:rPr>
              <a:t>Απώτερος σκοπός είναι βεβαίως, πέραν από την </a:t>
            </a:r>
            <a:r>
              <a:rPr lang="el-GR" sz="3200" b="0" kern="100" dirty="0">
                <a:latin typeface="Arial" panose="020B0604020202020204" pitchFamily="34" charset="0"/>
                <a:ea typeface="Calibri" panose="020F0502020204030204" pitchFamily="34" charset="0"/>
                <a:cs typeface="Arial" panose="020B0604020202020204" pitchFamily="34" charset="0"/>
              </a:rPr>
              <a:t>περαιτέρω ενίσχυση της ανταγωνιστικότητας του τομέα με στόχο την διατήρηση της ισχυρής οικονομικής συνεισφοράς  στην οικονομία της χώρας μας,  η παραγωγή κοινωνικού οφέλους, και προς τον σκοπό αυτό οι στρατηγικοί στόχοι που τέθηκαν είναι:</a:t>
            </a:r>
          </a:p>
          <a:p>
            <a:pPr algn="just">
              <a:lnSpc>
                <a:spcPct val="107000"/>
              </a:lnSpc>
              <a:spcAft>
                <a:spcPts val="800"/>
              </a:spcAft>
            </a:pPr>
            <a:endParaRPr lang="el-GR" b="0"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l-GR" sz="16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16685BF0-E52E-65DD-9A61-76504C95A492}"/>
              </a:ext>
            </a:extLst>
          </p:cNvPr>
          <p:cNvGrpSpPr/>
          <p:nvPr/>
        </p:nvGrpSpPr>
        <p:grpSpPr>
          <a:xfrm>
            <a:off x="860929" y="2211145"/>
            <a:ext cx="23245726" cy="6464003"/>
            <a:chOff x="1364610" y="1252811"/>
            <a:chExt cx="11939448" cy="8733748"/>
          </a:xfrm>
        </p:grpSpPr>
        <p:grpSp>
          <p:nvGrpSpPr>
            <p:cNvPr id="12" name="Group 11">
              <a:extLst>
                <a:ext uri="{FF2B5EF4-FFF2-40B4-BE49-F238E27FC236}">
                  <a16:creationId xmlns:a16="http://schemas.microsoft.com/office/drawing/2014/main" id="{27709164-B45C-70C6-4A22-8C42E14C3CAC}"/>
                </a:ext>
              </a:extLst>
            </p:cNvPr>
            <p:cNvGrpSpPr/>
            <p:nvPr/>
          </p:nvGrpSpPr>
          <p:grpSpPr>
            <a:xfrm>
              <a:off x="1364610" y="1252811"/>
              <a:ext cx="11939448" cy="8733748"/>
              <a:chOff x="11458363" y="690209"/>
              <a:chExt cx="11944206" cy="7257892"/>
            </a:xfrm>
          </p:grpSpPr>
          <p:sp>
            <p:nvSpPr>
              <p:cNvPr id="21" name="Rectangle 20">
                <a:extLst>
                  <a:ext uri="{FF2B5EF4-FFF2-40B4-BE49-F238E27FC236}">
                    <a16:creationId xmlns:a16="http://schemas.microsoft.com/office/drawing/2014/main" id="{15E3E7DD-6D7A-9A79-D3EE-75C456A53B44}"/>
                  </a:ext>
                </a:extLst>
              </p:cNvPr>
              <p:cNvSpPr/>
              <p:nvPr/>
            </p:nvSpPr>
            <p:spPr>
              <a:xfrm>
                <a:off x="11458364" y="7110436"/>
                <a:ext cx="11944205" cy="837665"/>
              </a:xfrm>
              <a:prstGeom prst="rect">
                <a:avLst/>
              </a:prstGeom>
              <a:solidFill>
                <a:srgbClr val="E38C1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Rectangle 21">
                <a:extLst>
                  <a:ext uri="{FF2B5EF4-FFF2-40B4-BE49-F238E27FC236}">
                    <a16:creationId xmlns:a16="http://schemas.microsoft.com/office/drawing/2014/main" id="{8E32F84E-8249-27FF-0658-90E2EF0E5878}"/>
                  </a:ext>
                </a:extLst>
              </p:cNvPr>
              <p:cNvSpPr/>
              <p:nvPr/>
            </p:nvSpPr>
            <p:spPr>
              <a:xfrm>
                <a:off x="11458364" y="6071551"/>
                <a:ext cx="11944205" cy="837665"/>
              </a:xfrm>
              <a:prstGeom prst="rect">
                <a:avLst/>
              </a:prstGeom>
              <a:solidFill>
                <a:srgbClr val="E38C1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3" name="Rectangle 22">
                <a:extLst>
                  <a:ext uri="{FF2B5EF4-FFF2-40B4-BE49-F238E27FC236}">
                    <a16:creationId xmlns:a16="http://schemas.microsoft.com/office/drawing/2014/main" id="{24DDC7AD-91A3-7B78-B76C-47BB55775AFA}"/>
                  </a:ext>
                </a:extLst>
              </p:cNvPr>
              <p:cNvSpPr/>
              <p:nvPr/>
            </p:nvSpPr>
            <p:spPr>
              <a:xfrm>
                <a:off x="11458364" y="4970360"/>
                <a:ext cx="11944205" cy="837665"/>
              </a:xfrm>
              <a:prstGeom prst="rect">
                <a:avLst/>
              </a:prstGeom>
              <a:solidFill>
                <a:srgbClr val="E38C1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4" name="Rectangle 23">
                <a:extLst>
                  <a:ext uri="{FF2B5EF4-FFF2-40B4-BE49-F238E27FC236}">
                    <a16:creationId xmlns:a16="http://schemas.microsoft.com/office/drawing/2014/main" id="{AB2ACBD3-9A63-D289-1A15-89BD86CFD214}"/>
                  </a:ext>
                </a:extLst>
              </p:cNvPr>
              <p:cNvSpPr/>
              <p:nvPr/>
            </p:nvSpPr>
            <p:spPr>
              <a:xfrm>
                <a:off x="11458364" y="3900322"/>
                <a:ext cx="11944205" cy="837665"/>
              </a:xfrm>
              <a:prstGeom prst="rect">
                <a:avLst/>
              </a:prstGeom>
              <a:solidFill>
                <a:srgbClr val="E38C1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5" name="Rectangle 24">
                <a:extLst>
                  <a:ext uri="{FF2B5EF4-FFF2-40B4-BE49-F238E27FC236}">
                    <a16:creationId xmlns:a16="http://schemas.microsoft.com/office/drawing/2014/main" id="{64F96322-B5CA-0B5C-1471-670CD47E3962}"/>
                  </a:ext>
                </a:extLst>
              </p:cNvPr>
              <p:cNvSpPr/>
              <p:nvPr/>
            </p:nvSpPr>
            <p:spPr>
              <a:xfrm>
                <a:off x="11458364" y="2830285"/>
                <a:ext cx="11944205" cy="837665"/>
              </a:xfrm>
              <a:prstGeom prst="rect">
                <a:avLst/>
              </a:prstGeom>
              <a:solidFill>
                <a:srgbClr val="E38C1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6" name="Rectangle 25">
                <a:extLst>
                  <a:ext uri="{FF2B5EF4-FFF2-40B4-BE49-F238E27FC236}">
                    <a16:creationId xmlns:a16="http://schemas.microsoft.com/office/drawing/2014/main" id="{A555ECD3-AD45-A0C9-95E1-C9F6F46034A8}"/>
                  </a:ext>
                </a:extLst>
              </p:cNvPr>
              <p:cNvSpPr/>
              <p:nvPr/>
            </p:nvSpPr>
            <p:spPr>
              <a:xfrm>
                <a:off x="11458364" y="1760246"/>
                <a:ext cx="11944205" cy="837665"/>
              </a:xfrm>
              <a:prstGeom prst="rect">
                <a:avLst/>
              </a:prstGeom>
              <a:solidFill>
                <a:srgbClr val="E38C1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7" name="Rectangle 26">
                <a:extLst>
                  <a:ext uri="{FF2B5EF4-FFF2-40B4-BE49-F238E27FC236}">
                    <a16:creationId xmlns:a16="http://schemas.microsoft.com/office/drawing/2014/main" id="{1201F5CE-CE86-0B3F-606F-74E43B0B2220}"/>
                  </a:ext>
                </a:extLst>
              </p:cNvPr>
              <p:cNvSpPr/>
              <p:nvPr/>
            </p:nvSpPr>
            <p:spPr>
              <a:xfrm>
                <a:off x="11458363" y="690209"/>
                <a:ext cx="11944205" cy="837665"/>
              </a:xfrm>
              <a:prstGeom prst="rect">
                <a:avLst/>
              </a:prstGeom>
              <a:solidFill>
                <a:srgbClr val="E38C1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grpSp>
        <p:grpSp>
          <p:nvGrpSpPr>
            <p:cNvPr id="13" name="Group 12">
              <a:extLst>
                <a:ext uri="{FF2B5EF4-FFF2-40B4-BE49-F238E27FC236}">
                  <a16:creationId xmlns:a16="http://schemas.microsoft.com/office/drawing/2014/main" id="{72DF5695-F125-D97B-B23A-577828AC2963}"/>
                </a:ext>
              </a:extLst>
            </p:cNvPr>
            <p:cNvGrpSpPr/>
            <p:nvPr/>
          </p:nvGrpSpPr>
          <p:grpSpPr>
            <a:xfrm>
              <a:off x="1426187" y="1399464"/>
              <a:ext cx="11820251" cy="8328244"/>
              <a:chOff x="9937973" y="1642972"/>
              <a:chExt cx="15620912" cy="7002272"/>
            </a:xfrm>
          </p:grpSpPr>
          <p:sp>
            <p:nvSpPr>
              <p:cNvPr id="14" name="Subtitle here">
                <a:extLst>
                  <a:ext uri="{FF2B5EF4-FFF2-40B4-BE49-F238E27FC236}">
                    <a16:creationId xmlns:a16="http://schemas.microsoft.com/office/drawing/2014/main" id="{7AEA8CFE-C485-7195-0393-7F95FA2E9E7D}"/>
                  </a:ext>
                </a:extLst>
              </p:cNvPr>
              <p:cNvSpPr txBox="1"/>
              <p:nvPr/>
            </p:nvSpPr>
            <p:spPr>
              <a:xfrm>
                <a:off x="9937973" y="8136052"/>
                <a:ext cx="13806140" cy="509192"/>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b="1" i="0" kern="0" spc="0" dirty="0">
                    <a:solidFill>
                      <a:schemeClr val="bg1"/>
                    </a:solidFill>
                  </a:rPr>
                  <a:t>Μονάδα Εσωτερικού Ελέγχου</a:t>
                </a:r>
              </a:p>
            </p:txBody>
          </p:sp>
          <p:sp>
            <p:nvSpPr>
              <p:cNvPr id="15" name="Subtitle here">
                <a:extLst>
                  <a:ext uri="{FF2B5EF4-FFF2-40B4-BE49-F238E27FC236}">
                    <a16:creationId xmlns:a16="http://schemas.microsoft.com/office/drawing/2014/main" id="{338B67BF-27DF-3556-60A4-648FC75772D0}"/>
                  </a:ext>
                </a:extLst>
              </p:cNvPr>
              <p:cNvSpPr txBox="1"/>
              <p:nvPr/>
            </p:nvSpPr>
            <p:spPr>
              <a:xfrm>
                <a:off x="9937973" y="5964957"/>
                <a:ext cx="15448633" cy="97498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b="1" i="0" kern="0" spc="0" dirty="0">
                    <a:solidFill>
                      <a:schemeClr val="bg1"/>
                    </a:solidFill>
                  </a:rPr>
                  <a:t>Διεύθυνση Λογιστικής και Χρηματοοικονομικής Διαχείρισης (ΔΛΧΔ)</a:t>
                </a:r>
              </a:p>
            </p:txBody>
          </p:sp>
          <p:sp>
            <p:nvSpPr>
              <p:cNvPr id="16" name="Subtitle here">
                <a:extLst>
                  <a:ext uri="{FF2B5EF4-FFF2-40B4-BE49-F238E27FC236}">
                    <a16:creationId xmlns:a16="http://schemas.microsoft.com/office/drawing/2014/main" id="{9BD5568A-6891-553C-77DE-0C4F941C90EA}"/>
                  </a:ext>
                </a:extLst>
              </p:cNvPr>
              <p:cNvSpPr txBox="1"/>
              <p:nvPr/>
            </p:nvSpPr>
            <p:spPr>
              <a:xfrm>
                <a:off x="9937973" y="2726343"/>
                <a:ext cx="15158969" cy="97498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b="1" i="0" kern="0" spc="0" dirty="0">
                    <a:solidFill>
                      <a:schemeClr val="bg1"/>
                    </a:solidFill>
                  </a:rPr>
                  <a:t>Διεύθυνση Στρατηγικής, </a:t>
                </a:r>
                <a:r>
                  <a:rPr lang="el-GR" sz="3000" b="1" i="0" kern="0" spc="0" dirty="0" err="1">
                    <a:solidFill>
                      <a:schemeClr val="bg1"/>
                    </a:solidFill>
                  </a:rPr>
                  <a:t>Μάρκετιγκ</a:t>
                </a:r>
                <a:r>
                  <a:rPr lang="el-GR" sz="3000" b="1" i="0" kern="0" spc="0" dirty="0">
                    <a:solidFill>
                      <a:schemeClr val="bg1"/>
                    </a:solidFill>
                  </a:rPr>
                  <a:t> και Διεθνών Σχέσεων (ΔΣΜΔΣ)</a:t>
                </a:r>
              </a:p>
            </p:txBody>
          </p:sp>
          <p:sp>
            <p:nvSpPr>
              <p:cNvPr id="17" name="Subtitle here">
                <a:extLst>
                  <a:ext uri="{FF2B5EF4-FFF2-40B4-BE49-F238E27FC236}">
                    <a16:creationId xmlns:a16="http://schemas.microsoft.com/office/drawing/2014/main" id="{7931304F-2D9D-2EF5-E873-5060FFBE3AE9}"/>
                  </a:ext>
                </a:extLst>
              </p:cNvPr>
              <p:cNvSpPr txBox="1"/>
              <p:nvPr/>
            </p:nvSpPr>
            <p:spPr>
              <a:xfrm>
                <a:off x="9937973" y="1642972"/>
                <a:ext cx="15620912" cy="509193"/>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b="1" i="0" kern="0" spc="0" dirty="0">
                    <a:solidFill>
                      <a:schemeClr val="bg1"/>
                    </a:solidFill>
                  </a:rPr>
                  <a:t>Διεύθυνση Οικονομικού Σχεδιασμού και Συντονισμού</a:t>
                </a:r>
                <a:r>
                  <a:rPr lang="en-US" sz="3000" b="1" i="0" spc="0" dirty="0">
                    <a:solidFill>
                      <a:schemeClr val="bg1"/>
                    </a:solidFill>
                  </a:rPr>
                  <a:t> </a:t>
                </a:r>
                <a:r>
                  <a:rPr lang="el-GR" sz="3000" b="1" i="0" spc="0" dirty="0">
                    <a:solidFill>
                      <a:schemeClr val="bg1"/>
                    </a:solidFill>
                  </a:rPr>
                  <a:t> (ΔΟΣΣ)</a:t>
                </a:r>
                <a:endParaRPr lang="el-GR" sz="3000" b="1" i="0" kern="0" spc="0" dirty="0">
                  <a:solidFill>
                    <a:schemeClr val="bg1"/>
                  </a:solidFill>
                </a:endParaRPr>
              </a:p>
            </p:txBody>
          </p:sp>
          <p:sp>
            <p:nvSpPr>
              <p:cNvPr id="18" name="Subtitle here">
                <a:extLst>
                  <a:ext uri="{FF2B5EF4-FFF2-40B4-BE49-F238E27FC236}">
                    <a16:creationId xmlns:a16="http://schemas.microsoft.com/office/drawing/2014/main" id="{A5A86D2A-FEEA-714F-0622-33C8BD123637}"/>
                  </a:ext>
                </a:extLst>
              </p:cNvPr>
              <p:cNvSpPr txBox="1"/>
              <p:nvPr/>
            </p:nvSpPr>
            <p:spPr>
              <a:xfrm>
                <a:off x="9937973" y="7058882"/>
                <a:ext cx="13806140" cy="509192"/>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b="1" i="0" kern="0" spc="0" dirty="0">
                    <a:solidFill>
                      <a:schemeClr val="bg1"/>
                    </a:solidFill>
                  </a:rPr>
                  <a:t>Διοίκηση - Αρχείο</a:t>
                </a:r>
              </a:p>
            </p:txBody>
          </p:sp>
          <p:sp>
            <p:nvSpPr>
              <p:cNvPr id="19" name="Subtitle here">
                <a:extLst>
                  <a:ext uri="{FF2B5EF4-FFF2-40B4-BE49-F238E27FC236}">
                    <a16:creationId xmlns:a16="http://schemas.microsoft.com/office/drawing/2014/main" id="{671C6762-497A-29D2-AD12-0C0395F41D14}"/>
                  </a:ext>
                </a:extLst>
              </p:cNvPr>
              <p:cNvSpPr txBox="1"/>
              <p:nvPr/>
            </p:nvSpPr>
            <p:spPr>
              <a:xfrm>
                <a:off x="9937973" y="4883247"/>
                <a:ext cx="14087837" cy="97498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b="1" i="0" kern="0" spc="0" dirty="0">
                    <a:solidFill>
                      <a:schemeClr val="bg1"/>
                    </a:solidFill>
                  </a:rPr>
                  <a:t>Διεύθυνση Διασφάλισης Ποιότητας και </a:t>
                </a:r>
                <a:r>
                  <a:rPr lang="el-GR" sz="3000" b="1" i="0" kern="0" spc="0" dirty="0" err="1">
                    <a:solidFill>
                      <a:schemeClr val="bg1"/>
                    </a:solidFill>
                  </a:rPr>
                  <a:t>Αδειοδοτήσεων</a:t>
                </a:r>
                <a:r>
                  <a:rPr lang="el-GR" sz="3000" b="1" i="0" kern="0" spc="0" dirty="0">
                    <a:solidFill>
                      <a:schemeClr val="bg1"/>
                    </a:solidFill>
                  </a:rPr>
                  <a:t> Τουριστικών Επιχειρήσεων (ΔΔΠΑΤΕ)</a:t>
                </a:r>
              </a:p>
            </p:txBody>
          </p:sp>
          <p:sp>
            <p:nvSpPr>
              <p:cNvPr id="20" name="Subtitle here">
                <a:extLst>
                  <a:ext uri="{FF2B5EF4-FFF2-40B4-BE49-F238E27FC236}">
                    <a16:creationId xmlns:a16="http://schemas.microsoft.com/office/drawing/2014/main" id="{10B6DE6E-EAC6-8E42-7458-EB63CF395FF8}"/>
                  </a:ext>
                </a:extLst>
              </p:cNvPr>
              <p:cNvSpPr txBox="1"/>
              <p:nvPr/>
            </p:nvSpPr>
            <p:spPr>
              <a:xfrm>
                <a:off x="9937973" y="3800630"/>
                <a:ext cx="15465462" cy="974986"/>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3000" b="1" i="0" kern="0" spc="0" dirty="0">
                    <a:solidFill>
                      <a:schemeClr val="bg1"/>
                    </a:solidFill>
                  </a:rPr>
                  <a:t>Διεύθυνση Διαχείρισης Έργων Ανάπτυξης και Προσέλκυσης Επενδύσεων (ΔΔΕΑΠΕ)</a:t>
                </a:r>
              </a:p>
            </p:txBody>
          </p:sp>
        </p:grpSp>
      </p:grpSp>
      <p:sp>
        <p:nvSpPr>
          <p:cNvPr id="28" name="Subtitle here">
            <a:extLst>
              <a:ext uri="{FF2B5EF4-FFF2-40B4-BE49-F238E27FC236}">
                <a16:creationId xmlns:a16="http://schemas.microsoft.com/office/drawing/2014/main" id="{73184F1D-8CC5-49BB-9780-A09DDE3B4EDD}"/>
              </a:ext>
            </a:extLst>
          </p:cNvPr>
          <p:cNvSpPr txBox="1"/>
          <p:nvPr/>
        </p:nvSpPr>
        <p:spPr>
          <a:xfrm>
            <a:off x="883109" y="1295251"/>
            <a:ext cx="11831405"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Διάρθρωση Υφυπουργείου</a:t>
            </a:r>
          </a:p>
        </p:txBody>
      </p:sp>
    </p:spTree>
    <p:extLst>
      <p:ext uri="{BB962C8B-B14F-4D97-AF65-F5344CB8AC3E}">
        <p14:creationId xmlns:p14="http://schemas.microsoft.com/office/powerpoint/2010/main" val="44342316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476547" y="12912181"/>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406969" y="474954"/>
            <a:ext cx="8849999"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pic>
        <p:nvPicPr>
          <p:cNvPr id="268" name="Picture 267">
            <a:extLst>
              <a:ext uri="{FF2B5EF4-FFF2-40B4-BE49-F238E27FC236}">
                <a16:creationId xmlns:a16="http://schemas.microsoft.com/office/drawing/2014/main" id="{6A81A24D-A00A-60B3-30D2-C9C3B6B845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441081" y="398018"/>
            <a:ext cx="1549609" cy="1200161"/>
          </a:xfrm>
          <a:prstGeom prst="rect">
            <a:avLst/>
          </a:prstGeom>
        </p:spPr>
      </p:pic>
      <p:grpSp>
        <p:nvGrpSpPr>
          <p:cNvPr id="197" name="Group 196">
            <a:extLst>
              <a:ext uri="{FF2B5EF4-FFF2-40B4-BE49-F238E27FC236}">
                <a16:creationId xmlns:a16="http://schemas.microsoft.com/office/drawing/2014/main" id="{8BF0EC45-3B51-4565-01F5-F6F1CDB5E228}"/>
              </a:ext>
            </a:extLst>
          </p:cNvPr>
          <p:cNvGrpSpPr/>
          <p:nvPr/>
        </p:nvGrpSpPr>
        <p:grpSpPr>
          <a:xfrm>
            <a:off x="467098" y="1585812"/>
            <a:ext cx="22462325" cy="10912706"/>
            <a:chOff x="390144" y="2082267"/>
            <a:chExt cx="12060001" cy="10672311"/>
          </a:xfrm>
        </p:grpSpPr>
        <p:sp>
          <p:nvSpPr>
            <p:cNvPr id="2" name="Rectangle 1">
              <a:extLst>
                <a:ext uri="{FF2B5EF4-FFF2-40B4-BE49-F238E27FC236}">
                  <a16:creationId xmlns:a16="http://schemas.microsoft.com/office/drawing/2014/main" id="{95FACFA9-CFF7-2272-8038-7A8649044197}"/>
                </a:ext>
              </a:extLst>
            </p:cNvPr>
            <p:cNvSpPr/>
            <p:nvPr/>
          </p:nvSpPr>
          <p:spPr>
            <a:xfrm>
              <a:off x="390145" y="3160928"/>
              <a:ext cx="12060000" cy="96439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9" name="Rectangle 58">
              <a:extLst>
                <a:ext uri="{FF2B5EF4-FFF2-40B4-BE49-F238E27FC236}">
                  <a16:creationId xmlns:a16="http://schemas.microsoft.com/office/drawing/2014/main" id="{22E42F08-8081-88ED-67C4-28212B7EAF68}"/>
                </a:ext>
              </a:extLst>
            </p:cNvPr>
            <p:cNvSpPr/>
            <p:nvPr/>
          </p:nvSpPr>
          <p:spPr>
            <a:xfrm>
              <a:off x="390145" y="4239585"/>
              <a:ext cx="12060000" cy="96439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0" name="Rectangle 59">
              <a:extLst>
                <a:ext uri="{FF2B5EF4-FFF2-40B4-BE49-F238E27FC236}">
                  <a16:creationId xmlns:a16="http://schemas.microsoft.com/office/drawing/2014/main" id="{E1CAD7EC-50D9-16F6-7565-CC1D7CCD5D3E}"/>
                </a:ext>
              </a:extLst>
            </p:cNvPr>
            <p:cNvSpPr/>
            <p:nvPr/>
          </p:nvSpPr>
          <p:spPr>
            <a:xfrm>
              <a:off x="390145" y="5318242"/>
              <a:ext cx="12060000" cy="96439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1" name="Rectangle 60">
              <a:extLst>
                <a:ext uri="{FF2B5EF4-FFF2-40B4-BE49-F238E27FC236}">
                  <a16:creationId xmlns:a16="http://schemas.microsoft.com/office/drawing/2014/main" id="{2D33D91A-0F09-E80C-1D4B-027F0A400FCF}"/>
                </a:ext>
              </a:extLst>
            </p:cNvPr>
            <p:cNvSpPr/>
            <p:nvPr/>
          </p:nvSpPr>
          <p:spPr>
            <a:xfrm>
              <a:off x="390145" y="6396899"/>
              <a:ext cx="12060000" cy="96439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3" name="Rectangle 62">
              <a:extLst>
                <a:ext uri="{FF2B5EF4-FFF2-40B4-BE49-F238E27FC236}">
                  <a16:creationId xmlns:a16="http://schemas.microsoft.com/office/drawing/2014/main" id="{0AAEA26E-506F-F011-B8EF-0031A7D26588}"/>
                </a:ext>
              </a:extLst>
            </p:cNvPr>
            <p:cNvSpPr/>
            <p:nvPr/>
          </p:nvSpPr>
          <p:spPr>
            <a:xfrm>
              <a:off x="390145" y="7475556"/>
              <a:ext cx="12060000" cy="96439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92" name="Rectangle 191">
              <a:extLst>
                <a:ext uri="{FF2B5EF4-FFF2-40B4-BE49-F238E27FC236}">
                  <a16:creationId xmlns:a16="http://schemas.microsoft.com/office/drawing/2014/main" id="{2AA55D87-BA2A-824B-8A77-160C6CFC91F2}"/>
                </a:ext>
              </a:extLst>
            </p:cNvPr>
            <p:cNvSpPr/>
            <p:nvPr/>
          </p:nvSpPr>
          <p:spPr>
            <a:xfrm>
              <a:off x="390145" y="8554213"/>
              <a:ext cx="12060000" cy="96439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93" name="Rectangle 192">
              <a:extLst>
                <a:ext uri="{FF2B5EF4-FFF2-40B4-BE49-F238E27FC236}">
                  <a16:creationId xmlns:a16="http://schemas.microsoft.com/office/drawing/2014/main" id="{C971CC46-31B2-8072-5632-BD771CFF2BE1}"/>
                </a:ext>
              </a:extLst>
            </p:cNvPr>
            <p:cNvSpPr/>
            <p:nvPr/>
          </p:nvSpPr>
          <p:spPr>
            <a:xfrm>
              <a:off x="390145" y="9632870"/>
              <a:ext cx="12060000" cy="96439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94" name="Rectangle 193">
              <a:extLst>
                <a:ext uri="{FF2B5EF4-FFF2-40B4-BE49-F238E27FC236}">
                  <a16:creationId xmlns:a16="http://schemas.microsoft.com/office/drawing/2014/main" id="{40AC0E53-23E8-1427-288B-3FF96E46CA0B}"/>
                </a:ext>
              </a:extLst>
            </p:cNvPr>
            <p:cNvSpPr/>
            <p:nvPr/>
          </p:nvSpPr>
          <p:spPr>
            <a:xfrm>
              <a:off x="390144" y="10711527"/>
              <a:ext cx="12060000" cy="96439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95" name="Rectangle 194">
              <a:extLst>
                <a:ext uri="{FF2B5EF4-FFF2-40B4-BE49-F238E27FC236}">
                  <a16:creationId xmlns:a16="http://schemas.microsoft.com/office/drawing/2014/main" id="{26A5EDC6-CBD3-4674-D409-F34168FA43C0}"/>
                </a:ext>
              </a:extLst>
            </p:cNvPr>
            <p:cNvSpPr/>
            <p:nvPr/>
          </p:nvSpPr>
          <p:spPr>
            <a:xfrm>
              <a:off x="390145" y="11790188"/>
              <a:ext cx="12060000" cy="96439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96" name="Rectangle 195">
              <a:extLst>
                <a:ext uri="{FF2B5EF4-FFF2-40B4-BE49-F238E27FC236}">
                  <a16:creationId xmlns:a16="http://schemas.microsoft.com/office/drawing/2014/main" id="{36661783-69A7-2881-2578-2E3339BD0BF5}"/>
                </a:ext>
              </a:extLst>
            </p:cNvPr>
            <p:cNvSpPr/>
            <p:nvPr/>
          </p:nvSpPr>
          <p:spPr>
            <a:xfrm>
              <a:off x="390144" y="2082267"/>
              <a:ext cx="12060000" cy="96439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grpSp>
      <p:pic>
        <p:nvPicPr>
          <p:cNvPr id="3" name="Image" descr="Image">
            <a:extLst>
              <a:ext uri="{FF2B5EF4-FFF2-40B4-BE49-F238E27FC236}">
                <a16:creationId xmlns:a16="http://schemas.microsoft.com/office/drawing/2014/main" id="{51715457-4A7B-56B6-2652-DD64010078B0}"/>
              </a:ext>
            </a:extLst>
          </p:cNvPr>
          <p:cNvPicPr>
            <a:picLocks noChangeAspect="1"/>
          </p:cNvPicPr>
          <p:nvPr/>
        </p:nvPicPr>
        <p:blipFill>
          <a:blip r:embed="rId4"/>
          <a:stretch>
            <a:fillRect/>
          </a:stretch>
        </p:blipFill>
        <p:spPr>
          <a:xfrm>
            <a:off x="10109196" y="11334889"/>
            <a:ext cx="13324114" cy="2838968"/>
          </a:xfrm>
          <a:prstGeom prst="rect">
            <a:avLst/>
          </a:prstGeom>
          <a:ln w="12700">
            <a:miter lim="400000"/>
          </a:ln>
        </p:spPr>
      </p:pic>
      <p:sp>
        <p:nvSpPr>
          <p:cNvPr id="47" name="ΥΠΟΥΡΓΕΙΟ ΟΙΚΟΝΟΜΙΚΩΝ">
            <a:extLst>
              <a:ext uri="{FF2B5EF4-FFF2-40B4-BE49-F238E27FC236}">
                <a16:creationId xmlns:a16="http://schemas.microsoft.com/office/drawing/2014/main" id="{D49D8E38-7860-D900-3B70-47ED56D9F522}"/>
              </a:ext>
            </a:extLst>
          </p:cNvPr>
          <p:cNvSpPr txBox="1">
            <a:spLocks/>
          </p:cNvSpPr>
          <p:nvPr/>
        </p:nvSpPr>
        <p:spPr>
          <a:xfrm>
            <a:off x="12094180" y="13029202"/>
            <a:ext cx="9605670" cy="61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a:p>
            <a:pPr hangingPunct="1"/>
            <a:endParaRPr lang="el-GR" dirty="0"/>
          </a:p>
        </p:txBody>
      </p:sp>
      <p:sp>
        <p:nvSpPr>
          <p:cNvPr id="6" name="Rectangle 5"/>
          <p:cNvSpPr/>
          <p:nvPr/>
        </p:nvSpPr>
        <p:spPr>
          <a:xfrm>
            <a:off x="9312657" y="13200554"/>
            <a:ext cx="796539" cy="461665"/>
          </a:xfrm>
          <a:prstGeom prst="rect">
            <a:avLst/>
          </a:prstGeom>
        </p:spPr>
        <p:txBody>
          <a:bodyPr wrap="square">
            <a:spAutoFit/>
          </a:bodyPr>
          <a:lstStyle/>
          <a:p>
            <a:fld id="{0B5AECAB-0FA5-4757-A970-F3C32D419462}" type="slidenum">
              <a:rPr lang="el-GR" sz="2400" b="0" smtClean="0">
                <a:latin typeface="Helvetica Neue Light"/>
                <a:sym typeface="Helvetica Neue Light"/>
              </a:rPr>
              <a:t>5</a:t>
            </a:fld>
            <a:endParaRPr lang="el-GR" dirty="0"/>
          </a:p>
        </p:txBody>
      </p:sp>
      <p:sp>
        <p:nvSpPr>
          <p:cNvPr id="5" name="Rectangle 4"/>
          <p:cNvSpPr/>
          <p:nvPr/>
        </p:nvSpPr>
        <p:spPr>
          <a:xfrm>
            <a:off x="467098" y="1720583"/>
            <a:ext cx="22462323" cy="10741402"/>
          </a:xfrm>
          <a:prstGeom prst="rect">
            <a:avLst/>
          </a:prstGeom>
        </p:spPr>
        <p:txBody>
          <a:bodyPr wrap="square">
            <a:spAutoFit/>
          </a:bodyPr>
          <a:lstStyle/>
          <a:p>
            <a:pPr lvl="0" algn="l"/>
            <a:r>
              <a:rPr lang="el-GR" sz="3200" dirty="0">
                <a:solidFill>
                  <a:schemeClr val="bg1"/>
                </a:solidFill>
                <a:latin typeface="Arial" panose="020B0604020202020204" pitchFamily="34" charset="0"/>
                <a:cs typeface="Arial" panose="020B0604020202020204" pitchFamily="34" charset="0"/>
              </a:rPr>
              <a:t>Η </a:t>
            </a:r>
            <a:r>
              <a:rPr lang="el-GR" sz="3200" dirty="0" err="1">
                <a:solidFill>
                  <a:schemeClr val="bg1"/>
                </a:solidFill>
                <a:latin typeface="Arial" panose="020B0604020202020204" pitchFamily="34" charset="0"/>
                <a:cs typeface="Arial" panose="020B0604020202020204" pitchFamily="34" charset="0"/>
              </a:rPr>
              <a:t>επικαιροποίηση</a:t>
            </a:r>
            <a:r>
              <a:rPr lang="el-GR" sz="3200" dirty="0">
                <a:solidFill>
                  <a:schemeClr val="bg1"/>
                </a:solidFill>
                <a:latin typeface="Arial" panose="020B0604020202020204" pitchFamily="34" charset="0"/>
                <a:cs typeface="Arial" panose="020B0604020202020204" pitchFamily="34" charset="0"/>
              </a:rPr>
              <a:t> της Εθνικής Στρατηγικής Τουρισμού με ορίζοντα το 2035. </a:t>
            </a:r>
          </a:p>
          <a:p>
            <a:pPr lvl="0" algn="l"/>
            <a:endParaRPr lang="en-US" sz="3200" dirty="0">
              <a:solidFill>
                <a:schemeClr val="bg1"/>
              </a:solidFill>
              <a:latin typeface="Arial" panose="020B0604020202020204" pitchFamily="34" charset="0"/>
              <a:cs typeface="Arial" panose="020B0604020202020204" pitchFamily="34" charset="0"/>
            </a:endParaRPr>
          </a:p>
          <a:p>
            <a:pPr lvl="0" algn="l"/>
            <a:endParaRPr lang="el-GR" sz="1400" dirty="0">
              <a:solidFill>
                <a:schemeClr val="bg1"/>
              </a:solidFill>
              <a:latin typeface="Arial" panose="020B0604020202020204" pitchFamily="34" charset="0"/>
              <a:cs typeface="Arial" panose="020B0604020202020204" pitchFamily="34" charset="0"/>
            </a:endParaRPr>
          </a:p>
          <a:p>
            <a:pPr lvl="0" algn="l"/>
            <a:r>
              <a:rPr lang="el-GR" sz="3200" dirty="0">
                <a:solidFill>
                  <a:schemeClr val="bg1"/>
                </a:solidFill>
                <a:latin typeface="Arial" panose="020B0604020202020204" pitchFamily="34" charset="0"/>
                <a:cs typeface="Arial" panose="020B0604020202020204" pitchFamily="34" charset="0"/>
              </a:rPr>
              <a:t>Η αναβάθμιση και ο εμπλουτισμός των υποδομών και των παρεχόμενων υπηρεσιών.</a:t>
            </a:r>
            <a:endParaRPr lang="en-US" sz="3200" dirty="0">
              <a:solidFill>
                <a:schemeClr val="bg1"/>
              </a:solidFill>
              <a:latin typeface="Arial" panose="020B0604020202020204" pitchFamily="34" charset="0"/>
              <a:cs typeface="Arial" panose="020B0604020202020204" pitchFamily="34" charset="0"/>
            </a:endParaRPr>
          </a:p>
          <a:p>
            <a:pPr lvl="0" algn="l"/>
            <a:endParaRPr lang="el-GR" sz="3200" dirty="0">
              <a:solidFill>
                <a:schemeClr val="bg1"/>
              </a:solidFill>
              <a:latin typeface="Arial" panose="020B0604020202020204" pitchFamily="34" charset="0"/>
              <a:cs typeface="Arial" panose="020B0604020202020204" pitchFamily="34" charset="0"/>
            </a:endParaRPr>
          </a:p>
          <a:p>
            <a:pPr lvl="0" algn="l"/>
            <a:endParaRPr lang="el-GR" sz="1400" dirty="0">
              <a:solidFill>
                <a:schemeClr val="bg1"/>
              </a:solidFill>
              <a:latin typeface="Arial" panose="020B0604020202020204" pitchFamily="34" charset="0"/>
              <a:cs typeface="Arial" panose="020B0604020202020204" pitchFamily="34" charset="0"/>
            </a:endParaRPr>
          </a:p>
          <a:p>
            <a:pPr lvl="0" algn="l"/>
            <a:r>
              <a:rPr lang="el-GR" sz="3200" dirty="0">
                <a:solidFill>
                  <a:schemeClr val="bg1"/>
                </a:solidFill>
                <a:latin typeface="Arial" panose="020B0604020202020204" pitchFamily="34" charset="0"/>
                <a:cs typeface="Arial" panose="020B0604020202020204" pitchFamily="34" charset="0"/>
              </a:rPr>
              <a:t>Η χάραξη στρατηγικής προβολής και προώθησης του τουριστικού προϊόντος, σε συνεργασία με ιδιωτικό τομέα.</a:t>
            </a:r>
            <a:endParaRPr lang="en-US" sz="3200" dirty="0">
              <a:solidFill>
                <a:schemeClr val="bg1"/>
              </a:solidFill>
              <a:latin typeface="Arial" panose="020B0604020202020204" pitchFamily="34" charset="0"/>
              <a:cs typeface="Arial" panose="020B0604020202020204" pitchFamily="34" charset="0"/>
            </a:endParaRPr>
          </a:p>
          <a:p>
            <a:pPr lvl="0" algn="l"/>
            <a:endParaRPr lang="en-US" sz="1600" dirty="0">
              <a:solidFill>
                <a:schemeClr val="bg1"/>
              </a:solidFill>
              <a:latin typeface="Arial" panose="020B0604020202020204" pitchFamily="34" charset="0"/>
              <a:cs typeface="Arial" panose="020B0604020202020204" pitchFamily="34" charset="0"/>
            </a:endParaRPr>
          </a:p>
          <a:p>
            <a:pPr lvl="0" algn="l"/>
            <a:endParaRPr lang="en-US" sz="2000" dirty="0">
              <a:solidFill>
                <a:schemeClr val="bg1"/>
              </a:solidFill>
              <a:latin typeface="Arial" panose="020B0604020202020204" pitchFamily="34" charset="0"/>
              <a:cs typeface="Arial" panose="020B0604020202020204" pitchFamily="34" charset="0"/>
            </a:endParaRPr>
          </a:p>
          <a:p>
            <a:pPr lvl="0" algn="l"/>
            <a:r>
              <a:rPr lang="el-GR" sz="3200" dirty="0">
                <a:solidFill>
                  <a:schemeClr val="bg1"/>
                </a:solidFill>
                <a:latin typeface="Arial" panose="020B0604020202020204" pitchFamily="34" charset="0"/>
                <a:cs typeface="Arial" panose="020B0604020202020204" pitchFamily="34" charset="0"/>
              </a:rPr>
              <a:t>Η αναβάθμιση και περαιτέρω προώθηση των ειδικών μορφών τουρισμού.</a:t>
            </a:r>
            <a:endParaRPr lang="en-US" sz="3200" dirty="0">
              <a:solidFill>
                <a:schemeClr val="bg1"/>
              </a:solidFill>
              <a:latin typeface="Arial" panose="020B0604020202020204" pitchFamily="34" charset="0"/>
              <a:cs typeface="Arial" panose="020B0604020202020204" pitchFamily="34" charset="0"/>
            </a:endParaRPr>
          </a:p>
          <a:p>
            <a:pPr lvl="0" algn="l"/>
            <a:endParaRPr lang="en-US" sz="3200" dirty="0">
              <a:solidFill>
                <a:schemeClr val="bg1"/>
              </a:solidFill>
              <a:latin typeface="Arial" panose="020B0604020202020204" pitchFamily="34" charset="0"/>
              <a:cs typeface="Arial" panose="020B0604020202020204" pitchFamily="34" charset="0"/>
            </a:endParaRPr>
          </a:p>
          <a:p>
            <a:pPr lvl="0" algn="l"/>
            <a:endParaRPr lang="el-GR" sz="1100" dirty="0">
              <a:solidFill>
                <a:schemeClr val="bg1"/>
              </a:solidFill>
              <a:latin typeface="Arial" panose="020B0604020202020204" pitchFamily="34" charset="0"/>
              <a:cs typeface="Arial" panose="020B0604020202020204" pitchFamily="34" charset="0"/>
            </a:endParaRPr>
          </a:p>
          <a:p>
            <a:pPr lvl="0" algn="l"/>
            <a:r>
              <a:rPr lang="el-GR" sz="3200" dirty="0">
                <a:solidFill>
                  <a:schemeClr val="bg1"/>
                </a:solidFill>
                <a:latin typeface="Arial" panose="020B0604020202020204" pitchFamily="34" charset="0"/>
                <a:cs typeface="Arial" panose="020B0604020202020204" pitchFamily="34" charset="0"/>
              </a:rPr>
              <a:t>Η διασφάλιση της ποιότητας και η βελτίωση του πλαισίου </a:t>
            </a:r>
            <a:r>
              <a:rPr lang="el-GR" sz="3200" dirty="0" err="1">
                <a:solidFill>
                  <a:schemeClr val="bg1"/>
                </a:solidFill>
                <a:latin typeface="Arial" panose="020B0604020202020204" pitchFamily="34" charset="0"/>
                <a:cs typeface="Arial" panose="020B0604020202020204" pitchFamily="34" charset="0"/>
              </a:rPr>
              <a:t>αδειοδότησης</a:t>
            </a:r>
            <a:r>
              <a:rPr lang="el-GR" sz="3200" dirty="0">
                <a:solidFill>
                  <a:schemeClr val="bg1"/>
                </a:solidFill>
                <a:latin typeface="Arial" panose="020B0604020202020204" pitchFamily="34" charset="0"/>
                <a:cs typeface="Arial" panose="020B0604020202020204" pitchFamily="34" charset="0"/>
              </a:rPr>
              <a:t> των τουριστικών επιχειρήσεων.</a:t>
            </a:r>
          </a:p>
          <a:p>
            <a:pPr lvl="0" algn="l"/>
            <a:endParaRPr lang="el-GR" sz="2000" dirty="0">
              <a:solidFill>
                <a:schemeClr val="bg1"/>
              </a:solidFill>
              <a:latin typeface="Arial" panose="020B0604020202020204" pitchFamily="34" charset="0"/>
              <a:cs typeface="Arial" panose="020B0604020202020204" pitchFamily="34" charset="0"/>
            </a:endParaRPr>
          </a:p>
          <a:p>
            <a:pPr lvl="0" algn="l"/>
            <a:endParaRPr lang="en-US" sz="1100" dirty="0">
              <a:solidFill>
                <a:schemeClr val="bg1"/>
              </a:solidFill>
              <a:latin typeface="Arial" panose="020B0604020202020204" pitchFamily="34" charset="0"/>
              <a:cs typeface="Arial" panose="020B0604020202020204" pitchFamily="34" charset="0"/>
            </a:endParaRPr>
          </a:p>
          <a:p>
            <a:pPr lvl="0" algn="l"/>
            <a:r>
              <a:rPr lang="el-GR" sz="3200" dirty="0">
                <a:solidFill>
                  <a:schemeClr val="bg1"/>
                </a:solidFill>
                <a:latin typeface="Arial" panose="020B0604020202020204" pitchFamily="34" charset="0"/>
                <a:cs typeface="Arial" panose="020B0604020202020204" pitchFamily="34" charset="0"/>
              </a:rPr>
              <a:t>Η επίλυση των χρόνιων προβλημάτων που απασχολούν τον τουρισμό της χώρας μας.</a:t>
            </a:r>
          </a:p>
          <a:p>
            <a:pPr lvl="0" algn="l"/>
            <a:endParaRPr lang="el-GR" sz="3200" dirty="0">
              <a:solidFill>
                <a:schemeClr val="bg1"/>
              </a:solidFill>
              <a:latin typeface="Arial" panose="020B0604020202020204" pitchFamily="34" charset="0"/>
              <a:cs typeface="Arial" panose="020B0604020202020204" pitchFamily="34" charset="0"/>
            </a:endParaRPr>
          </a:p>
          <a:p>
            <a:pPr lvl="0" algn="l"/>
            <a:endParaRPr lang="el-GR" sz="100" dirty="0">
              <a:solidFill>
                <a:schemeClr val="bg1"/>
              </a:solidFill>
              <a:latin typeface="Arial" panose="020B0604020202020204" pitchFamily="34" charset="0"/>
              <a:cs typeface="Arial" panose="020B0604020202020204" pitchFamily="34" charset="0"/>
            </a:endParaRPr>
          </a:p>
          <a:p>
            <a:pPr lvl="0" algn="l"/>
            <a:endParaRPr lang="el-GR" sz="1400" dirty="0">
              <a:solidFill>
                <a:schemeClr val="bg1"/>
              </a:solidFill>
              <a:latin typeface="Arial" panose="020B0604020202020204" pitchFamily="34" charset="0"/>
              <a:cs typeface="Arial" panose="020B0604020202020204" pitchFamily="34" charset="0"/>
            </a:endParaRPr>
          </a:p>
          <a:p>
            <a:pPr lvl="0" algn="l"/>
            <a:r>
              <a:rPr lang="el-GR" sz="3200" dirty="0">
                <a:solidFill>
                  <a:schemeClr val="bg1"/>
                </a:solidFill>
                <a:latin typeface="Arial" panose="020B0604020202020204" pitchFamily="34" charset="0"/>
                <a:cs typeface="Arial" panose="020B0604020202020204" pitchFamily="34" charset="0"/>
              </a:rPr>
              <a:t>Η εύρυθμη λειτουργία του Παρατηρητηρίου Τουρισμού (συλλογή / επεξεργασία / παρουσίαση στοιχείων).</a:t>
            </a:r>
          </a:p>
          <a:p>
            <a:pPr lvl="0" algn="l"/>
            <a:endParaRPr lang="el-GR" sz="1400" dirty="0">
              <a:solidFill>
                <a:schemeClr val="bg1"/>
              </a:solidFill>
              <a:latin typeface="Arial" panose="020B0604020202020204" pitchFamily="34" charset="0"/>
              <a:cs typeface="Arial" panose="020B0604020202020204" pitchFamily="34" charset="0"/>
            </a:endParaRPr>
          </a:p>
          <a:p>
            <a:pPr lvl="0" algn="l"/>
            <a:endParaRPr lang="el-GR" sz="1800" dirty="0">
              <a:solidFill>
                <a:schemeClr val="bg1"/>
              </a:solidFill>
              <a:latin typeface="Arial" panose="020B0604020202020204" pitchFamily="34" charset="0"/>
              <a:cs typeface="Arial" panose="020B0604020202020204" pitchFamily="34" charset="0"/>
            </a:endParaRPr>
          </a:p>
          <a:p>
            <a:pPr lvl="0" algn="l"/>
            <a:endParaRPr lang="el-GR" sz="1000" dirty="0">
              <a:solidFill>
                <a:schemeClr val="bg1"/>
              </a:solidFill>
              <a:latin typeface="Arial" panose="020B0604020202020204" pitchFamily="34" charset="0"/>
              <a:cs typeface="Arial" panose="020B0604020202020204" pitchFamily="34" charset="0"/>
            </a:endParaRPr>
          </a:p>
          <a:p>
            <a:pPr lvl="0" algn="l"/>
            <a:r>
              <a:rPr lang="el-GR" sz="3200" dirty="0">
                <a:solidFill>
                  <a:schemeClr val="bg1"/>
                </a:solidFill>
                <a:latin typeface="Arial" panose="020B0604020202020204" pitchFamily="34" charset="0"/>
                <a:cs typeface="Arial" panose="020B0604020202020204" pitchFamily="34" charset="0"/>
              </a:rPr>
              <a:t>Η συνεχής ανάπτυξη και αναβάθμιση του ανθρώπινου δυναμικού και η καλλιέργεια τουριστικής συνείδησης.</a:t>
            </a:r>
            <a:endParaRPr lang="en-US" sz="3200" dirty="0">
              <a:solidFill>
                <a:schemeClr val="bg1"/>
              </a:solidFill>
              <a:latin typeface="Arial" panose="020B0604020202020204" pitchFamily="34" charset="0"/>
              <a:cs typeface="Arial" panose="020B0604020202020204" pitchFamily="34" charset="0"/>
            </a:endParaRPr>
          </a:p>
          <a:p>
            <a:pPr lvl="0" algn="l"/>
            <a:endParaRPr lang="en-US" sz="3200" dirty="0">
              <a:solidFill>
                <a:schemeClr val="bg1"/>
              </a:solidFill>
              <a:latin typeface="Arial" panose="020B0604020202020204" pitchFamily="34" charset="0"/>
              <a:cs typeface="Arial" panose="020B0604020202020204" pitchFamily="34" charset="0"/>
            </a:endParaRPr>
          </a:p>
          <a:p>
            <a:pPr lvl="0" algn="l"/>
            <a:endParaRPr lang="el-GR" sz="800" dirty="0">
              <a:solidFill>
                <a:schemeClr val="bg1"/>
              </a:solidFill>
              <a:latin typeface="Arial" panose="020B0604020202020204" pitchFamily="34" charset="0"/>
              <a:cs typeface="Arial" panose="020B0604020202020204" pitchFamily="34" charset="0"/>
            </a:endParaRPr>
          </a:p>
          <a:p>
            <a:pPr lvl="0" algn="l"/>
            <a:r>
              <a:rPr lang="el-GR" sz="3200" dirty="0">
                <a:solidFill>
                  <a:schemeClr val="bg1"/>
                </a:solidFill>
                <a:latin typeface="Arial" panose="020B0604020202020204" pitchFamily="34" charset="0"/>
                <a:cs typeface="Arial" panose="020B0604020202020204" pitchFamily="34" charset="0"/>
              </a:rPr>
              <a:t>Η προώθηση, διαχείριση και η υπεύθυνη εποπτεία μεγάλων έργων και η προσέλκυση νέων επενδύσεων.</a:t>
            </a:r>
          </a:p>
          <a:p>
            <a:pPr lvl="0" algn="l"/>
            <a:endParaRPr lang="el-GR" sz="3200" dirty="0">
              <a:solidFill>
                <a:schemeClr val="bg1"/>
              </a:solidFill>
              <a:latin typeface="Arial" panose="020B0604020202020204" pitchFamily="34" charset="0"/>
              <a:cs typeface="Arial" panose="020B0604020202020204" pitchFamily="34" charset="0"/>
            </a:endParaRPr>
          </a:p>
          <a:p>
            <a:pPr lvl="0" algn="l"/>
            <a:endParaRPr lang="el-GR" sz="700" dirty="0">
              <a:solidFill>
                <a:schemeClr val="bg1"/>
              </a:solidFill>
              <a:latin typeface="Arial" panose="020B0604020202020204" pitchFamily="34" charset="0"/>
              <a:cs typeface="Arial" panose="020B0604020202020204" pitchFamily="34" charset="0"/>
            </a:endParaRPr>
          </a:p>
          <a:p>
            <a:pPr lvl="0" algn="l"/>
            <a:r>
              <a:rPr lang="el-GR" sz="3200" dirty="0">
                <a:solidFill>
                  <a:schemeClr val="bg1"/>
                </a:solidFill>
                <a:latin typeface="Arial" panose="020B0604020202020204" pitchFamily="34" charset="0"/>
                <a:cs typeface="Arial" panose="020B0604020202020204" pitchFamily="34" charset="0"/>
              </a:rPr>
              <a:t>Η επιμήκυνση της τουριστικής περιόδου με απώτερο σκοπό τη μετατροπή της χώρας σε </a:t>
            </a:r>
            <a:r>
              <a:rPr lang="el-GR" sz="3200" dirty="0" err="1">
                <a:solidFill>
                  <a:schemeClr val="bg1"/>
                </a:solidFill>
                <a:latin typeface="Arial" panose="020B0604020202020204" pitchFamily="34" charset="0"/>
                <a:cs typeface="Arial" panose="020B0604020202020204" pitchFamily="34" charset="0"/>
              </a:rPr>
              <a:t>ολόχρονο</a:t>
            </a:r>
            <a:r>
              <a:rPr lang="el-GR" sz="3200" dirty="0">
                <a:solidFill>
                  <a:schemeClr val="bg1"/>
                </a:solidFill>
                <a:latin typeface="Arial" panose="020B0604020202020204" pitchFamily="34" charset="0"/>
                <a:cs typeface="Arial" panose="020B0604020202020204" pitchFamily="34" charset="0"/>
              </a:rPr>
              <a:t> προορισμό. </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1321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Rectangle 219">
            <a:extLst>
              <a:ext uri="{FF2B5EF4-FFF2-40B4-BE49-F238E27FC236}">
                <a16:creationId xmlns:a16="http://schemas.microsoft.com/office/drawing/2014/main" id="{2BA1F4B0-DD98-B29A-0324-AFC418F82988}"/>
              </a:ext>
            </a:extLst>
          </p:cNvPr>
          <p:cNvSpPr/>
          <p:nvPr/>
        </p:nvSpPr>
        <p:spPr>
          <a:xfrm>
            <a:off x="860928" y="3783836"/>
            <a:ext cx="12836264" cy="87120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9158787"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8" y="1348265"/>
            <a:ext cx="11503350"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Οργανισμοί υπό την Εποπτεία μας</a:t>
            </a:r>
          </a:p>
        </p:txBody>
      </p:sp>
      <p:sp>
        <p:nvSpPr>
          <p:cNvPr id="10" name="Subtitle here">
            <a:extLst>
              <a:ext uri="{FF2B5EF4-FFF2-40B4-BE49-F238E27FC236}">
                <a16:creationId xmlns:a16="http://schemas.microsoft.com/office/drawing/2014/main" id="{0643F226-AD6E-7EBB-1663-C1BCFB355AAF}"/>
              </a:ext>
            </a:extLst>
          </p:cNvPr>
          <p:cNvSpPr txBox="1"/>
          <p:nvPr/>
        </p:nvSpPr>
        <p:spPr>
          <a:xfrm>
            <a:off x="1268439" y="3745828"/>
            <a:ext cx="10757955" cy="142814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4000" i="0" kern="0" spc="0" dirty="0">
                <a:solidFill>
                  <a:schemeClr val="bg1"/>
                </a:solidFill>
              </a:rPr>
              <a:t>Αρχή Παιγνίων και Εποπτείας Καζίνου Κύπρου</a:t>
            </a:r>
          </a:p>
          <a:p>
            <a:pPr>
              <a:lnSpc>
                <a:spcPct val="120000"/>
              </a:lnSpc>
              <a:buClr>
                <a:srgbClr val="2F7788"/>
              </a:buClr>
              <a:buSzPct val="120000"/>
            </a:pPr>
            <a:endParaRPr lang="el-GR" sz="3500" i="0" kern="0" spc="0" dirty="0">
              <a:solidFill>
                <a:schemeClr val="bg1"/>
              </a:solidFill>
            </a:endParaRPr>
          </a:p>
        </p:txBody>
      </p:sp>
      <p:sp>
        <p:nvSpPr>
          <p:cNvPr id="21" name="Subtitle here">
            <a:extLst>
              <a:ext uri="{FF2B5EF4-FFF2-40B4-BE49-F238E27FC236}">
                <a16:creationId xmlns:a16="http://schemas.microsoft.com/office/drawing/2014/main" id="{0A9033F5-94FA-AEDA-0276-481DA3F6C924}"/>
              </a:ext>
            </a:extLst>
          </p:cNvPr>
          <p:cNvSpPr txBox="1"/>
          <p:nvPr/>
        </p:nvSpPr>
        <p:spPr>
          <a:xfrm>
            <a:off x="1268439" y="4880539"/>
            <a:ext cx="8751277"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sp>
        <p:nvSpPr>
          <p:cNvPr id="23" name="Subtitle here">
            <a:extLst>
              <a:ext uri="{FF2B5EF4-FFF2-40B4-BE49-F238E27FC236}">
                <a16:creationId xmlns:a16="http://schemas.microsoft.com/office/drawing/2014/main" id="{48CF4CEF-F8C9-9028-1FE2-7842E569BA29}"/>
              </a:ext>
            </a:extLst>
          </p:cNvPr>
          <p:cNvSpPr txBox="1"/>
          <p:nvPr/>
        </p:nvSpPr>
        <p:spPr>
          <a:xfrm>
            <a:off x="1268439" y="5999444"/>
            <a:ext cx="12428753"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sp>
        <p:nvSpPr>
          <p:cNvPr id="24" name="Subtitle here">
            <a:extLst>
              <a:ext uri="{FF2B5EF4-FFF2-40B4-BE49-F238E27FC236}">
                <a16:creationId xmlns:a16="http://schemas.microsoft.com/office/drawing/2014/main" id="{2B0A2990-B37A-65E3-6DA1-F58472D114E0}"/>
              </a:ext>
            </a:extLst>
          </p:cNvPr>
          <p:cNvSpPr txBox="1"/>
          <p:nvPr/>
        </p:nvSpPr>
        <p:spPr>
          <a:xfrm>
            <a:off x="1268439" y="7093635"/>
            <a:ext cx="8751277"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sp>
        <p:nvSpPr>
          <p:cNvPr id="25" name="Subtitle here">
            <a:extLst>
              <a:ext uri="{FF2B5EF4-FFF2-40B4-BE49-F238E27FC236}">
                <a16:creationId xmlns:a16="http://schemas.microsoft.com/office/drawing/2014/main" id="{AB06B469-C571-0219-08A2-A061166DEA99}"/>
              </a:ext>
            </a:extLst>
          </p:cNvPr>
          <p:cNvSpPr txBox="1"/>
          <p:nvPr/>
        </p:nvSpPr>
        <p:spPr>
          <a:xfrm>
            <a:off x="1268439" y="8241467"/>
            <a:ext cx="8751277"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sp>
        <p:nvSpPr>
          <p:cNvPr id="26" name="Subtitle here">
            <a:extLst>
              <a:ext uri="{FF2B5EF4-FFF2-40B4-BE49-F238E27FC236}">
                <a16:creationId xmlns:a16="http://schemas.microsoft.com/office/drawing/2014/main" id="{3ABA3679-8749-8B8C-727D-A36F841D2F21}"/>
              </a:ext>
            </a:extLst>
          </p:cNvPr>
          <p:cNvSpPr txBox="1"/>
          <p:nvPr/>
        </p:nvSpPr>
        <p:spPr>
          <a:xfrm>
            <a:off x="12815571" y="3745828"/>
            <a:ext cx="8751277"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sp>
        <p:nvSpPr>
          <p:cNvPr id="27" name="Subtitle here">
            <a:extLst>
              <a:ext uri="{FF2B5EF4-FFF2-40B4-BE49-F238E27FC236}">
                <a16:creationId xmlns:a16="http://schemas.microsoft.com/office/drawing/2014/main" id="{C674E7E7-E5B0-C0BA-8FBF-C027AE96DC7C}"/>
              </a:ext>
            </a:extLst>
          </p:cNvPr>
          <p:cNvSpPr txBox="1"/>
          <p:nvPr/>
        </p:nvSpPr>
        <p:spPr>
          <a:xfrm>
            <a:off x="12815571" y="4880539"/>
            <a:ext cx="12428753"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sp>
        <p:nvSpPr>
          <p:cNvPr id="28" name="Subtitle here">
            <a:extLst>
              <a:ext uri="{FF2B5EF4-FFF2-40B4-BE49-F238E27FC236}">
                <a16:creationId xmlns:a16="http://schemas.microsoft.com/office/drawing/2014/main" id="{3C4116E7-C473-C005-32FA-8FDD2C8E2406}"/>
              </a:ext>
            </a:extLst>
          </p:cNvPr>
          <p:cNvSpPr txBox="1"/>
          <p:nvPr/>
        </p:nvSpPr>
        <p:spPr>
          <a:xfrm>
            <a:off x="12815571" y="5999444"/>
            <a:ext cx="9824701"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sp>
        <p:nvSpPr>
          <p:cNvPr id="3" name="Line">
            <a:extLst>
              <a:ext uri="{FF2B5EF4-FFF2-40B4-BE49-F238E27FC236}">
                <a16:creationId xmlns:a16="http://schemas.microsoft.com/office/drawing/2014/main" id="{55CFF594-2476-187D-91A9-3F2511EE45B6}"/>
              </a:ext>
            </a:extLst>
          </p:cNvPr>
          <p:cNvSpPr/>
          <p:nvPr/>
        </p:nvSpPr>
        <p:spPr>
          <a:xfrm>
            <a:off x="852000" y="2439460"/>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7" name="ΥΠΟΥΡΓΕΙΟ ΟΙΚΟΝΟΜΙΚΩΝ">
            <a:extLst>
              <a:ext uri="{FF2B5EF4-FFF2-40B4-BE49-F238E27FC236}">
                <a16:creationId xmlns:a16="http://schemas.microsoft.com/office/drawing/2014/main" id="{67E00DC6-DF38-BE1F-A5DC-8D4C5A8D498B}"/>
              </a:ext>
            </a:extLst>
          </p:cNvPr>
          <p:cNvSpPr txBox="1">
            <a:spLocks/>
          </p:cNvSpPr>
          <p:nvPr/>
        </p:nvSpPr>
        <p:spPr>
          <a:xfrm>
            <a:off x="11104845" y="12424383"/>
            <a:ext cx="9605670" cy="613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a:t>ΥΠΟΥΡΓΕΙΟ ΕΣΩΤΕΡΙΚΩΝ</a:t>
            </a:r>
            <a:endParaRPr lang="el-GR" dirty="0"/>
          </a:p>
        </p:txBody>
      </p:sp>
      <p:sp>
        <p:nvSpPr>
          <p:cNvPr id="9" name="Subtitle here">
            <a:extLst>
              <a:ext uri="{FF2B5EF4-FFF2-40B4-BE49-F238E27FC236}">
                <a16:creationId xmlns:a16="http://schemas.microsoft.com/office/drawing/2014/main" id="{339616F7-1384-4207-91FB-F53FB917F325}"/>
              </a:ext>
            </a:extLst>
          </p:cNvPr>
          <p:cNvSpPr txBox="1"/>
          <p:nvPr/>
        </p:nvSpPr>
        <p:spPr>
          <a:xfrm>
            <a:off x="12815571" y="7093635"/>
            <a:ext cx="9824701"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pic>
        <p:nvPicPr>
          <p:cNvPr id="4" name="Picture 3" descr="A black and grey line drawing of a city&#10;&#10;Description automatically generated">
            <a:extLst>
              <a:ext uri="{FF2B5EF4-FFF2-40B4-BE49-F238E27FC236}">
                <a16:creationId xmlns:a16="http://schemas.microsoft.com/office/drawing/2014/main" id="{969FF392-F7A4-8621-0BED-2D567E0AF0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36836" y="521805"/>
            <a:ext cx="2167845" cy="1949675"/>
          </a:xfrm>
          <a:prstGeom prst="rect">
            <a:avLst/>
          </a:prstGeom>
        </p:spPr>
      </p:pic>
      <p:sp>
        <p:nvSpPr>
          <p:cNvPr id="5" name="TextBox 4">
            <a:extLst>
              <a:ext uri="{FF2B5EF4-FFF2-40B4-BE49-F238E27FC236}">
                <a16:creationId xmlns:a16="http://schemas.microsoft.com/office/drawing/2014/main" id="{4D4E8725-F483-0421-DB44-71BD620F22B4}"/>
              </a:ext>
            </a:extLst>
          </p:cNvPr>
          <p:cNvSpPr txBox="1"/>
          <p:nvPr/>
        </p:nvSpPr>
        <p:spPr>
          <a:xfrm>
            <a:off x="852000" y="5211984"/>
            <a:ext cx="21514224" cy="28030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spcAft>
                <a:spcPts val="800"/>
              </a:spcAft>
            </a:pPr>
            <a:r>
              <a:rPr lang="el-GR" sz="3200" b="0" kern="100" dirty="0">
                <a:effectLst/>
                <a:latin typeface="Arial" panose="020B0604020202020204" pitchFamily="34" charset="0"/>
                <a:ea typeface="Calibri" panose="020F0502020204030204" pitchFamily="34" charset="0"/>
                <a:cs typeface="Times New Roman" panose="02020603050405020304" pitchFamily="18" charset="0"/>
              </a:rPr>
              <a:t>Η Αρχή αποτελεί τον ρυθμιστή της λειτουργίας του</a:t>
            </a:r>
            <a:r>
              <a:rPr lang="en-US" sz="3200" b="0" kern="100" dirty="0">
                <a:effectLst/>
                <a:latin typeface="Arial" panose="020B0604020202020204" pitchFamily="34" charset="0"/>
                <a:ea typeface="Calibri" panose="020F0502020204030204" pitchFamily="34" charset="0"/>
                <a:cs typeface="Times New Roman" panose="02020603050405020304" pitchFamily="18" charset="0"/>
              </a:rPr>
              <a:t> </a:t>
            </a:r>
            <a:r>
              <a:rPr lang="el-GR" sz="3200" b="0" kern="100" dirty="0">
                <a:effectLst/>
                <a:latin typeface="Arial" panose="020B0604020202020204" pitchFamily="34" charset="0"/>
                <a:ea typeface="Calibri" panose="020F0502020204030204" pitchFamily="34" charset="0"/>
                <a:cs typeface="Times New Roman" panose="02020603050405020304" pitchFamily="18" charset="0"/>
              </a:rPr>
              <a:t>/</a:t>
            </a:r>
            <a:r>
              <a:rPr lang="en-US" sz="3200" b="0" kern="100" dirty="0">
                <a:effectLst/>
                <a:latin typeface="Arial" panose="020B0604020202020204" pitchFamily="34" charset="0"/>
                <a:ea typeface="Calibri" panose="020F0502020204030204" pitchFamily="34" charset="0"/>
                <a:cs typeface="Times New Roman" panose="02020603050405020304" pitchFamily="18" charset="0"/>
              </a:rPr>
              <a:t> </a:t>
            </a:r>
            <a:r>
              <a:rPr lang="el-GR" sz="3200" b="0" kern="100" dirty="0">
                <a:effectLst/>
                <a:latin typeface="Arial" panose="020B0604020202020204" pitchFamily="34" charset="0"/>
                <a:ea typeface="Calibri" panose="020F0502020204030204" pitchFamily="34" charset="0"/>
                <a:cs typeface="Times New Roman" panose="02020603050405020304" pitchFamily="18" charset="0"/>
              </a:rPr>
              <a:t>των καζίνο στη Δημοκρατία της Κύπρου. </a:t>
            </a:r>
            <a:r>
              <a:rPr lang="el-GR" sz="3200" b="0" kern="100" dirty="0">
                <a:latin typeface="Arial" panose="020B0604020202020204" pitchFamily="34" charset="0"/>
                <a:ea typeface="Calibri" panose="020F0502020204030204" pitchFamily="34" charset="0"/>
                <a:cs typeface="Times New Roman" panose="02020603050405020304" pitchFamily="18" charset="0"/>
              </a:rPr>
              <a:t>Συγκεκριμένα, η Αρχή ε</a:t>
            </a:r>
            <a:r>
              <a:rPr lang="el-GR" sz="3200" b="0" kern="100" dirty="0">
                <a:effectLst/>
                <a:latin typeface="Arial" panose="020B0604020202020204" pitchFamily="34" charset="0"/>
                <a:ea typeface="Calibri" panose="020F0502020204030204" pitchFamily="34" charset="0"/>
                <a:cs typeface="Times New Roman" panose="02020603050405020304" pitchFamily="18" charset="0"/>
              </a:rPr>
              <a:t>κδίδει τις σχετικές άδειες και ρυθμίζει τις δραστηριότητες του Διαχειριστή Καζίνο καθώς και των </a:t>
            </a:r>
            <a:r>
              <a:rPr lang="el-GR" sz="3200" b="0" kern="100" dirty="0">
                <a:latin typeface="Arial" panose="020B0604020202020204" pitchFamily="34" charset="0"/>
                <a:ea typeface="Calibri" panose="020F0502020204030204" pitchFamily="34" charset="0"/>
                <a:cs typeface="Times New Roman" panose="02020603050405020304" pitchFamily="18" charset="0"/>
              </a:rPr>
              <a:t>α</a:t>
            </a:r>
            <a:r>
              <a:rPr lang="el-GR" sz="3200" b="0" kern="100" dirty="0">
                <a:effectLst/>
                <a:latin typeface="Arial" panose="020B0604020202020204" pitchFamily="34" charset="0"/>
                <a:ea typeface="Calibri" panose="020F0502020204030204" pitchFamily="34" charset="0"/>
                <a:cs typeface="Times New Roman" panose="02020603050405020304" pitchFamily="18" charset="0"/>
              </a:rPr>
              <a:t>τόμων που εργάζονται στο καζίνο, συμπεριλαμβανομένων των στελεχών και των υπαλλήλων του καζίνο, των Λειτουργών Διευθέτησης, των Αντιπροσώπων Διευθέτησης και των Προμηθευτών </a:t>
            </a:r>
            <a:r>
              <a:rPr lang="el-GR" sz="3200" b="0" kern="100" dirty="0" err="1">
                <a:effectLst/>
                <a:latin typeface="Arial" panose="020B0604020202020204" pitchFamily="34" charset="0"/>
                <a:ea typeface="Calibri" panose="020F0502020204030204" pitchFamily="34" charset="0"/>
                <a:cs typeface="Times New Roman" panose="02020603050405020304" pitchFamily="18" charset="0"/>
              </a:rPr>
              <a:t>Παιγνιομηχανών</a:t>
            </a:r>
            <a:r>
              <a:rPr lang="el-GR" sz="3200" b="0" kern="100" dirty="0">
                <a:effectLst/>
                <a:latin typeface="Arial" panose="020B0604020202020204" pitchFamily="34" charset="0"/>
                <a:ea typeface="Calibri" panose="020F0502020204030204" pitchFamily="34" charset="0"/>
                <a:cs typeface="Times New Roman" panose="02020603050405020304" pitchFamily="18" charset="0"/>
              </a:rPr>
              <a:t> και των </a:t>
            </a:r>
            <a:r>
              <a:rPr lang="el-GR" sz="3200" b="0" kern="100" dirty="0" err="1">
                <a:effectLst/>
                <a:latin typeface="Arial" panose="020B0604020202020204" pitchFamily="34" charset="0"/>
                <a:ea typeface="Calibri" panose="020F0502020204030204" pitchFamily="34" charset="0"/>
                <a:cs typeface="Times New Roman" panose="02020603050405020304" pitchFamily="18" charset="0"/>
              </a:rPr>
              <a:t>Πάροχων</a:t>
            </a:r>
            <a:r>
              <a:rPr lang="el-GR" sz="3200" b="0" kern="100" dirty="0">
                <a:effectLst/>
                <a:latin typeface="Arial" panose="020B0604020202020204" pitchFamily="34" charset="0"/>
                <a:ea typeface="Calibri" panose="020F0502020204030204" pitchFamily="34" charset="0"/>
                <a:cs typeface="Times New Roman" panose="02020603050405020304" pitchFamily="18" charset="0"/>
              </a:rPr>
              <a:t> Υπηρεσιών Συντήρησης Τεχνικών Μέσων και Υλικών Διεξαγωγής Παιγνίων Καζίνο.</a:t>
            </a:r>
            <a:endParaRPr lang="el-GR" sz="16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descr="Image">
            <a:extLst>
              <a:ext uri="{FF2B5EF4-FFF2-40B4-BE49-F238E27FC236}">
                <a16:creationId xmlns:a16="http://schemas.microsoft.com/office/drawing/2014/main" id="{BA024B74-6168-FC00-712F-57994AB526A4}"/>
              </a:ext>
            </a:extLst>
          </p:cNvPr>
          <p:cNvPicPr>
            <a:picLocks noChangeAspect="1"/>
          </p:cNvPicPr>
          <p:nvPr/>
        </p:nvPicPr>
        <p:blipFill>
          <a:blip r:embed="rId4"/>
          <a:stretch>
            <a:fillRect/>
          </a:stretch>
        </p:blipFill>
        <p:spPr>
          <a:xfrm>
            <a:off x="8992402" y="10370648"/>
            <a:ext cx="15700723" cy="3345352"/>
          </a:xfrm>
          <a:prstGeom prst="rect">
            <a:avLst/>
          </a:prstGeom>
          <a:ln w="12700">
            <a:miter lim="400000"/>
          </a:ln>
        </p:spPr>
      </p:pic>
      <p:sp>
        <p:nvSpPr>
          <p:cNvPr id="6" name="ΥΠΟΥΡΓΕΙΟ ΟΙΚΟΝΟΜΙΚΩΝ">
            <a:extLst>
              <a:ext uri="{FF2B5EF4-FFF2-40B4-BE49-F238E27FC236}">
                <a16:creationId xmlns:a16="http://schemas.microsoft.com/office/drawing/2014/main" id="{F86B77A7-980A-435B-E3EC-74A4EF82B5BA}"/>
              </a:ext>
            </a:extLst>
          </p:cNvPr>
          <p:cNvSpPr txBox="1">
            <a:spLocks/>
          </p:cNvSpPr>
          <p:nvPr/>
        </p:nvSpPr>
        <p:spPr>
          <a:xfrm>
            <a:off x="11104845" y="12456220"/>
            <a:ext cx="9605670" cy="61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a:p>
            <a:pPr hangingPunct="1"/>
            <a:endParaRPr lang="el-GR" dirty="0"/>
          </a:p>
        </p:txBody>
      </p:sp>
      <p:sp>
        <p:nvSpPr>
          <p:cNvPr id="8" name="Rectangle 7"/>
          <p:cNvSpPr/>
          <p:nvPr/>
        </p:nvSpPr>
        <p:spPr>
          <a:xfrm>
            <a:off x="9623374" y="13254335"/>
            <a:ext cx="356188" cy="461665"/>
          </a:xfrm>
          <a:prstGeom prst="rect">
            <a:avLst/>
          </a:prstGeom>
        </p:spPr>
        <p:txBody>
          <a:bodyPr wrap="none">
            <a:spAutoFit/>
          </a:bodyPr>
          <a:lstStyle/>
          <a:p>
            <a:fld id="{7EA2B8BD-3FB6-4235-A063-8D22A1A2F382}" type="slidenum">
              <a:rPr lang="el-GR" sz="2400" b="0" smtClean="0">
                <a:latin typeface="Helvetica Neue Light"/>
                <a:sym typeface="Helvetica Neue Light"/>
              </a:rPr>
              <a:t>6</a:t>
            </a:fld>
            <a:endParaRPr lang="el-GR" dirty="0"/>
          </a:p>
        </p:txBody>
      </p:sp>
    </p:spTree>
    <p:extLst>
      <p:ext uri="{BB962C8B-B14F-4D97-AF65-F5344CB8AC3E}">
        <p14:creationId xmlns:p14="http://schemas.microsoft.com/office/powerpoint/2010/main" val="313650947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Rectangle 219">
            <a:extLst>
              <a:ext uri="{FF2B5EF4-FFF2-40B4-BE49-F238E27FC236}">
                <a16:creationId xmlns:a16="http://schemas.microsoft.com/office/drawing/2014/main" id="{2BA1F4B0-DD98-B29A-0324-AFC418F82988}"/>
              </a:ext>
            </a:extLst>
          </p:cNvPr>
          <p:cNvSpPr/>
          <p:nvPr/>
        </p:nvSpPr>
        <p:spPr>
          <a:xfrm>
            <a:off x="860928" y="2596909"/>
            <a:ext cx="12836264" cy="87120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9158787"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8" y="1348265"/>
            <a:ext cx="11503350"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i="0" dirty="0">
                <a:latin typeface="Arial" panose="020B0604020202020204" pitchFamily="34" charset="0"/>
                <a:cs typeface="Arial" panose="020B0604020202020204" pitchFamily="34" charset="0"/>
              </a:rPr>
              <a:t>Συμμετοχή σε Εταιρείες</a:t>
            </a:r>
          </a:p>
        </p:txBody>
      </p:sp>
      <p:sp>
        <p:nvSpPr>
          <p:cNvPr id="10" name="Subtitle here">
            <a:extLst>
              <a:ext uri="{FF2B5EF4-FFF2-40B4-BE49-F238E27FC236}">
                <a16:creationId xmlns:a16="http://schemas.microsoft.com/office/drawing/2014/main" id="{0643F226-AD6E-7EBB-1663-C1BCFB355AAF}"/>
              </a:ext>
            </a:extLst>
          </p:cNvPr>
          <p:cNvSpPr txBox="1"/>
          <p:nvPr/>
        </p:nvSpPr>
        <p:spPr>
          <a:xfrm>
            <a:off x="874308" y="2615174"/>
            <a:ext cx="10757955" cy="142814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4000" i="0" spc="0" dirty="0">
                <a:solidFill>
                  <a:schemeClr val="bg1"/>
                </a:solidFill>
              </a:rPr>
              <a:t>Κυπριακή Εταιρεία </a:t>
            </a:r>
            <a:r>
              <a:rPr lang="el-GR" sz="4000" i="0" spc="0" dirty="0" err="1">
                <a:solidFill>
                  <a:schemeClr val="bg1"/>
                </a:solidFill>
              </a:rPr>
              <a:t>Αγροτουρισμού</a:t>
            </a:r>
            <a:r>
              <a:rPr lang="el-GR" sz="4000" i="0" spc="0" dirty="0">
                <a:solidFill>
                  <a:schemeClr val="bg1"/>
                </a:solidFill>
              </a:rPr>
              <a:t> (ΚΕΑ)</a:t>
            </a:r>
            <a:endParaRPr lang="el-GR" sz="4000" i="0" kern="0" spc="0" dirty="0">
              <a:solidFill>
                <a:schemeClr val="bg1"/>
              </a:solidFill>
            </a:endParaRPr>
          </a:p>
          <a:p>
            <a:pPr>
              <a:lnSpc>
                <a:spcPct val="120000"/>
              </a:lnSpc>
              <a:buClr>
                <a:srgbClr val="2F7788"/>
              </a:buClr>
              <a:buSzPct val="120000"/>
            </a:pPr>
            <a:endParaRPr lang="el-GR" sz="3500" i="0" kern="0" spc="0" dirty="0">
              <a:solidFill>
                <a:schemeClr val="bg1"/>
              </a:solidFill>
            </a:endParaRPr>
          </a:p>
        </p:txBody>
      </p:sp>
      <p:sp>
        <p:nvSpPr>
          <p:cNvPr id="21" name="Subtitle here">
            <a:extLst>
              <a:ext uri="{FF2B5EF4-FFF2-40B4-BE49-F238E27FC236}">
                <a16:creationId xmlns:a16="http://schemas.microsoft.com/office/drawing/2014/main" id="{0A9033F5-94FA-AEDA-0276-481DA3F6C924}"/>
              </a:ext>
            </a:extLst>
          </p:cNvPr>
          <p:cNvSpPr txBox="1"/>
          <p:nvPr/>
        </p:nvSpPr>
        <p:spPr>
          <a:xfrm>
            <a:off x="1268439" y="4880539"/>
            <a:ext cx="8751277"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sp>
        <p:nvSpPr>
          <p:cNvPr id="23" name="Subtitle here">
            <a:extLst>
              <a:ext uri="{FF2B5EF4-FFF2-40B4-BE49-F238E27FC236}">
                <a16:creationId xmlns:a16="http://schemas.microsoft.com/office/drawing/2014/main" id="{48CF4CEF-F8C9-9028-1FE2-7842E569BA29}"/>
              </a:ext>
            </a:extLst>
          </p:cNvPr>
          <p:cNvSpPr txBox="1"/>
          <p:nvPr/>
        </p:nvSpPr>
        <p:spPr>
          <a:xfrm>
            <a:off x="1268439" y="5999444"/>
            <a:ext cx="12428753"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sp>
        <p:nvSpPr>
          <p:cNvPr id="24" name="Subtitle here">
            <a:extLst>
              <a:ext uri="{FF2B5EF4-FFF2-40B4-BE49-F238E27FC236}">
                <a16:creationId xmlns:a16="http://schemas.microsoft.com/office/drawing/2014/main" id="{2B0A2990-B37A-65E3-6DA1-F58472D114E0}"/>
              </a:ext>
            </a:extLst>
          </p:cNvPr>
          <p:cNvSpPr txBox="1"/>
          <p:nvPr/>
        </p:nvSpPr>
        <p:spPr>
          <a:xfrm>
            <a:off x="1268439" y="7093635"/>
            <a:ext cx="8751277"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sp>
        <p:nvSpPr>
          <p:cNvPr id="25" name="Subtitle here">
            <a:extLst>
              <a:ext uri="{FF2B5EF4-FFF2-40B4-BE49-F238E27FC236}">
                <a16:creationId xmlns:a16="http://schemas.microsoft.com/office/drawing/2014/main" id="{AB06B469-C571-0219-08A2-A061166DEA99}"/>
              </a:ext>
            </a:extLst>
          </p:cNvPr>
          <p:cNvSpPr txBox="1"/>
          <p:nvPr/>
        </p:nvSpPr>
        <p:spPr>
          <a:xfrm>
            <a:off x="1268439" y="8241467"/>
            <a:ext cx="8751277"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sp>
        <p:nvSpPr>
          <p:cNvPr id="26" name="Subtitle here">
            <a:extLst>
              <a:ext uri="{FF2B5EF4-FFF2-40B4-BE49-F238E27FC236}">
                <a16:creationId xmlns:a16="http://schemas.microsoft.com/office/drawing/2014/main" id="{3ABA3679-8749-8B8C-727D-A36F841D2F21}"/>
              </a:ext>
            </a:extLst>
          </p:cNvPr>
          <p:cNvSpPr txBox="1"/>
          <p:nvPr/>
        </p:nvSpPr>
        <p:spPr>
          <a:xfrm>
            <a:off x="12815571" y="3745828"/>
            <a:ext cx="8751277"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sp>
        <p:nvSpPr>
          <p:cNvPr id="27" name="Subtitle here">
            <a:extLst>
              <a:ext uri="{FF2B5EF4-FFF2-40B4-BE49-F238E27FC236}">
                <a16:creationId xmlns:a16="http://schemas.microsoft.com/office/drawing/2014/main" id="{C674E7E7-E5B0-C0BA-8FBF-C027AE96DC7C}"/>
              </a:ext>
            </a:extLst>
          </p:cNvPr>
          <p:cNvSpPr txBox="1"/>
          <p:nvPr/>
        </p:nvSpPr>
        <p:spPr>
          <a:xfrm>
            <a:off x="12815571" y="4880539"/>
            <a:ext cx="12428753"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sp>
        <p:nvSpPr>
          <p:cNvPr id="28" name="Subtitle here">
            <a:extLst>
              <a:ext uri="{FF2B5EF4-FFF2-40B4-BE49-F238E27FC236}">
                <a16:creationId xmlns:a16="http://schemas.microsoft.com/office/drawing/2014/main" id="{3C4116E7-C473-C005-32FA-8FDD2C8E2406}"/>
              </a:ext>
            </a:extLst>
          </p:cNvPr>
          <p:cNvSpPr txBox="1"/>
          <p:nvPr/>
        </p:nvSpPr>
        <p:spPr>
          <a:xfrm>
            <a:off x="12815571" y="5999444"/>
            <a:ext cx="9824701"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sp>
        <p:nvSpPr>
          <p:cNvPr id="3" name="Line">
            <a:extLst>
              <a:ext uri="{FF2B5EF4-FFF2-40B4-BE49-F238E27FC236}">
                <a16:creationId xmlns:a16="http://schemas.microsoft.com/office/drawing/2014/main" id="{55CFF594-2476-187D-91A9-3F2511EE45B6}"/>
              </a:ext>
            </a:extLst>
          </p:cNvPr>
          <p:cNvSpPr/>
          <p:nvPr/>
        </p:nvSpPr>
        <p:spPr>
          <a:xfrm>
            <a:off x="852000" y="2439460"/>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7" name="ΥΠΟΥΡΓΕΙΟ ΟΙΚΟΝΟΜΙΚΩΝ">
            <a:extLst>
              <a:ext uri="{FF2B5EF4-FFF2-40B4-BE49-F238E27FC236}">
                <a16:creationId xmlns:a16="http://schemas.microsoft.com/office/drawing/2014/main" id="{67E00DC6-DF38-BE1F-A5DC-8D4C5A8D498B}"/>
              </a:ext>
            </a:extLst>
          </p:cNvPr>
          <p:cNvSpPr txBox="1">
            <a:spLocks/>
          </p:cNvSpPr>
          <p:nvPr/>
        </p:nvSpPr>
        <p:spPr>
          <a:xfrm>
            <a:off x="11104845" y="12424383"/>
            <a:ext cx="9605670" cy="61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a:t>ΥΠΟΥΡΓΕΙΟ ΕΣΩΤΕΡΙΚΩΝ</a:t>
            </a:r>
            <a:endParaRPr lang="el-GR" dirty="0"/>
          </a:p>
        </p:txBody>
      </p:sp>
      <p:sp>
        <p:nvSpPr>
          <p:cNvPr id="9" name="Subtitle here">
            <a:extLst>
              <a:ext uri="{FF2B5EF4-FFF2-40B4-BE49-F238E27FC236}">
                <a16:creationId xmlns:a16="http://schemas.microsoft.com/office/drawing/2014/main" id="{339616F7-1384-4207-91FB-F53FB917F325}"/>
              </a:ext>
            </a:extLst>
          </p:cNvPr>
          <p:cNvSpPr txBox="1"/>
          <p:nvPr/>
        </p:nvSpPr>
        <p:spPr>
          <a:xfrm>
            <a:off x="12815571" y="7093635"/>
            <a:ext cx="9824701"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3500" i="0" kern="0" spc="0" dirty="0">
              <a:solidFill>
                <a:schemeClr val="bg1"/>
              </a:solidFill>
            </a:endParaRPr>
          </a:p>
        </p:txBody>
      </p:sp>
      <p:pic>
        <p:nvPicPr>
          <p:cNvPr id="4" name="Picture 3" descr="A black and grey line drawing of a city&#10;&#10;Description automatically generated">
            <a:extLst>
              <a:ext uri="{FF2B5EF4-FFF2-40B4-BE49-F238E27FC236}">
                <a16:creationId xmlns:a16="http://schemas.microsoft.com/office/drawing/2014/main" id="{969FF392-F7A4-8621-0BED-2D567E0AF0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36836" y="521805"/>
            <a:ext cx="2167845" cy="1949675"/>
          </a:xfrm>
          <a:prstGeom prst="rect">
            <a:avLst/>
          </a:prstGeom>
        </p:spPr>
      </p:pic>
      <p:sp>
        <p:nvSpPr>
          <p:cNvPr id="5" name="TextBox 4">
            <a:extLst>
              <a:ext uri="{FF2B5EF4-FFF2-40B4-BE49-F238E27FC236}">
                <a16:creationId xmlns:a16="http://schemas.microsoft.com/office/drawing/2014/main" id="{4D4E8725-F483-0421-DB44-71BD620F22B4}"/>
              </a:ext>
            </a:extLst>
          </p:cNvPr>
          <p:cNvSpPr txBox="1"/>
          <p:nvPr/>
        </p:nvSpPr>
        <p:spPr>
          <a:xfrm>
            <a:off x="874308" y="3508637"/>
            <a:ext cx="23151104" cy="291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spcAft>
                <a:spcPts val="800"/>
              </a:spcAft>
            </a:pPr>
            <a:r>
              <a:rPr lang="el-GR" b="0" kern="100" dirty="0">
                <a:effectLst/>
                <a:latin typeface="Arial" panose="020B0604020202020204" pitchFamily="34" charset="0"/>
                <a:ea typeface="Calibri" panose="020F0502020204030204" pitchFamily="34" charset="0"/>
                <a:cs typeface="Times New Roman" panose="02020603050405020304" pitchFamily="18" charset="0"/>
              </a:rPr>
              <a:t>Το Υφυπουργείο Τουρισμού προεδρεύει του Διοικητικού Συμβουλίου της ΚΕΑ, την οποία στηρίζει με χορηγία ήσσονος σημασίας. Η ΚΕΑ έχει ως μέλη 120 μικρομεσαίες επιχειρήσεις στην ύπαιθρο, που περιλαμβάνουν πέραν από τα παραδοσιακά και άλλα καταλύματα </a:t>
            </a:r>
            <a:r>
              <a:rPr lang="el-GR" b="0" kern="100" dirty="0">
                <a:effectLst/>
                <a:latin typeface="Arial" panose="020B0604020202020204" pitchFamily="34" charset="0"/>
                <a:ea typeface="Calibri" panose="020F0502020204030204" pitchFamily="34" charset="0"/>
                <a:cs typeface="Arial" panose="020B0604020202020204" pitchFamily="34" charset="0"/>
              </a:rPr>
              <a:t>διαμονής, μουσεία, εργαστήρια, θεματικά πάρκα κ.ά. Η ΚΕΑ υλοποιεί ετήσιο Σχέδιο Δράσης που περιλαμβάνει συμμετοχή σε τουριστικές εκθέσεις, υλοποίηση Ευρωπαϊκών Προγραμμάτων, ενέργειες δικτύωσης των μελών, ψηφιακό μάρκετινγκ. Είναι μέλος της Ευρωπαϊκής Ομοσπονδίας Τουρισμού Υπαίθρου και του Εθνικού Αγροτικού Δικτύου, του </a:t>
            </a:r>
            <a:r>
              <a:rPr lang="en-US" b="0" kern="100" dirty="0">
                <a:effectLst/>
                <a:latin typeface="Arial" panose="020B0604020202020204" pitchFamily="34" charset="0"/>
                <a:ea typeface="Calibri" panose="020F0502020204030204" pitchFamily="34" charset="0"/>
                <a:cs typeface="Arial" panose="020B0604020202020204" pitchFamily="34" charset="0"/>
              </a:rPr>
              <a:t>CSTI </a:t>
            </a:r>
            <a:r>
              <a:rPr lang="el-GR" b="0" kern="100" dirty="0">
                <a:effectLst/>
                <a:latin typeface="Arial" panose="020B0604020202020204" pitchFamily="34" charset="0"/>
                <a:ea typeface="Calibri" panose="020F0502020204030204" pitchFamily="34" charset="0"/>
                <a:cs typeface="Arial" panose="020B0604020202020204" pitchFamily="34" charset="0"/>
              </a:rPr>
              <a:t>– Συνδέσμου Αειφόρου Τουρισμού κτλ. </a:t>
            </a:r>
          </a:p>
          <a:p>
            <a:pPr algn="just">
              <a:lnSpc>
                <a:spcPct val="107000"/>
              </a:lnSpc>
              <a:spcAft>
                <a:spcPts val="800"/>
              </a:spcAft>
            </a:pPr>
            <a:endParaRPr lang="el-GR" sz="16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descr="Image">
            <a:extLst>
              <a:ext uri="{FF2B5EF4-FFF2-40B4-BE49-F238E27FC236}">
                <a16:creationId xmlns:a16="http://schemas.microsoft.com/office/drawing/2014/main" id="{BA024B74-6168-FC00-712F-57994AB526A4}"/>
              </a:ext>
            </a:extLst>
          </p:cNvPr>
          <p:cNvPicPr>
            <a:picLocks noChangeAspect="1"/>
          </p:cNvPicPr>
          <p:nvPr/>
        </p:nvPicPr>
        <p:blipFill>
          <a:blip r:embed="rId4"/>
          <a:stretch>
            <a:fillRect/>
          </a:stretch>
        </p:blipFill>
        <p:spPr>
          <a:xfrm>
            <a:off x="8936984" y="10481122"/>
            <a:ext cx="15700723" cy="3345352"/>
          </a:xfrm>
          <a:prstGeom prst="rect">
            <a:avLst/>
          </a:prstGeom>
          <a:ln w="12700">
            <a:miter lim="400000"/>
          </a:ln>
        </p:spPr>
      </p:pic>
      <p:sp>
        <p:nvSpPr>
          <p:cNvPr id="6" name="ΥΠΟΥΡΓΕΙΟ ΟΙΚΟΝΟΜΙΚΩΝ">
            <a:extLst>
              <a:ext uri="{FF2B5EF4-FFF2-40B4-BE49-F238E27FC236}">
                <a16:creationId xmlns:a16="http://schemas.microsoft.com/office/drawing/2014/main" id="{F86B77A7-980A-435B-E3EC-74A4EF82B5BA}"/>
              </a:ext>
            </a:extLst>
          </p:cNvPr>
          <p:cNvSpPr txBox="1">
            <a:spLocks/>
          </p:cNvSpPr>
          <p:nvPr/>
        </p:nvSpPr>
        <p:spPr>
          <a:xfrm>
            <a:off x="11104845" y="12551839"/>
            <a:ext cx="9605670" cy="613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a:p>
            <a:pPr hangingPunct="1"/>
            <a:endParaRPr lang="el-GR" dirty="0"/>
          </a:p>
        </p:txBody>
      </p:sp>
      <p:sp>
        <p:nvSpPr>
          <p:cNvPr id="8" name="Rectangle 7"/>
          <p:cNvSpPr/>
          <p:nvPr/>
        </p:nvSpPr>
        <p:spPr>
          <a:xfrm>
            <a:off x="9623374" y="13254335"/>
            <a:ext cx="356188" cy="461665"/>
          </a:xfrm>
          <a:prstGeom prst="rect">
            <a:avLst/>
          </a:prstGeom>
        </p:spPr>
        <p:txBody>
          <a:bodyPr wrap="none">
            <a:spAutoFit/>
          </a:bodyPr>
          <a:lstStyle/>
          <a:p>
            <a:fld id="{7EA2B8BD-3FB6-4235-A063-8D22A1A2F382}" type="slidenum">
              <a:rPr lang="el-GR" sz="2400" b="0" smtClean="0">
                <a:latin typeface="Helvetica Neue Light"/>
                <a:sym typeface="Helvetica Neue Light"/>
              </a:rPr>
              <a:t>7</a:t>
            </a:fld>
            <a:endParaRPr lang="el-GR" dirty="0"/>
          </a:p>
        </p:txBody>
      </p:sp>
      <p:sp>
        <p:nvSpPr>
          <p:cNvPr id="11" name="Rectangle 10">
            <a:extLst>
              <a:ext uri="{FF2B5EF4-FFF2-40B4-BE49-F238E27FC236}">
                <a16:creationId xmlns:a16="http://schemas.microsoft.com/office/drawing/2014/main" id="{92459735-A97C-B2D9-806D-FCC12A2D77D9}"/>
              </a:ext>
            </a:extLst>
          </p:cNvPr>
          <p:cNvSpPr/>
          <p:nvPr/>
        </p:nvSpPr>
        <p:spPr>
          <a:xfrm>
            <a:off x="874308" y="6276076"/>
            <a:ext cx="12836264" cy="87120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2" name="Subtitle here">
            <a:extLst>
              <a:ext uri="{FF2B5EF4-FFF2-40B4-BE49-F238E27FC236}">
                <a16:creationId xmlns:a16="http://schemas.microsoft.com/office/drawing/2014/main" id="{63BE321D-C306-99D1-EF85-B1A5A8CAEE89}"/>
              </a:ext>
            </a:extLst>
          </p:cNvPr>
          <p:cNvSpPr txBox="1"/>
          <p:nvPr/>
        </p:nvSpPr>
        <p:spPr>
          <a:xfrm>
            <a:off x="874308" y="6305775"/>
            <a:ext cx="12770177" cy="142371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4000" i="0" spc="0" dirty="0">
                <a:solidFill>
                  <a:schemeClr val="bg1"/>
                </a:solidFill>
              </a:rPr>
              <a:t>Εταιρείες Τουριστικής Ανάπτυξης και Προβολής (ΕΤΑΠ)</a:t>
            </a:r>
            <a:endParaRPr lang="el-GR" sz="4000" i="0" kern="0" spc="0" dirty="0">
              <a:solidFill>
                <a:schemeClr val="bg1"/>
              </a:solidFill>
            </a:endParaRPr>
          </a:p>
          <a:p>
            <a:pPr>
              <a:lnSpc>
                <a:spcPct val="120000"/>
              </a:lnSpc>
              <a:buClr>
                <a:srgbClr val="2F7788"/>
              </a:buClr>
              <a:buSzPct val="120000"/>
            </a:pPr>
            <a:endParaRPr lang="el-GR" sz="3500" i="0" kern="0" spc="0" dirty="0">
              <a:solidFill>
                <a:schemeClr val="bg1"/>
              </a:solidFill>
            </a:endParaRPr>
          </a:p>
        </p:txBody>
      </p:sp>
      <p:sp>
        <p:nvSpPr>
          <p:cNvPr id="13" name="TextBox 12">
            <a:extLst>
              <a:ext uri="{FF2B5EF4-FFF2-40B4-BE49-F238E27FC236}">
                <a16:creationId xmlns:a16="http://schemas.microsoft.com/office/drawing/2014/main" id="{00B4F26A-3CB2-E78A-0B9A-CDBBC690C2AB}"/>
              </a:ext>
            </a:extLst>
          </p:cNvPr>
          <p:cNvSpPr txBox="1"/>
          <p:nvPr/>
        </p:nvSpPr>
        <p:spPr>
          <a:xfrm>
            <a:off x="788726" y="7298154"/>
            <a:ext cx="23151104" cy="26523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l-GR" b="0" dirty="0">
                <a:effectLst/>
                <a:latin typeface="Arial" panose="020B0604020202020204" pitchFamily="34" charset="0"/>
                <a:ea typeface="Calibri" panose="020F0502020204030204" pitchFamily="34" charset="0"/>
                <a:cs typeface="Arial" panose="020B0604020202020204" pitchFamily="34" charset="0"/>
              </a:rPr>
              <a:t>Το Υφυπουργείο Τουρισμού εγκρίνει και παρακολουθεί την υλοποίηση των Σχεδίων Δράσης των έξι ΕΤΑΠ, που εκπροσωπούν τις περιφέρειες Λευκω</a:t>
            </a:r>
            <a:r>
              <a:rPr lang="el-GR" b="0" dirty="0">
                <a:latin typeface="Arial" panose="020B0604020202020204" pitchFamily="34" charset="0"/>
                <a:ea typeface="Calibri" panose="020F0502020204030204" pitchFamily="34" charset="0"/>
                <a:cs typeface="Arial" panose="020B0604020202020204" pitchFamily="34" charset="0"/>
              </a:rPr>
              <a:t>σίας, Λεμεσού, </a:t>
            </a:r>
            <a:r>
              <a:rPr lang="el-GR" b="0" dirty="0">
                <a:effectLst/>
                <a:latin typeface="Arial" panose="020B0604020202020204" pitchFamily="34" charset="0"/>
                <a:ea typeface="Calibri" panose="020F0502020204030204" pitchFamily="34" charset="0"/>
                <a:cs typeface="Arial" panose="020B0604020202020204" pitchFamily="34" charset="0"/>
              </a:rPr>
              <a:t>Αμμοχώστου, Λάρνακας, Πάφου και </a:t>
            </a:r>
            <a:r>
              <a:rPr lang="el-GR" b="0" dirty="0" err="1">
                <a:effectLst/>
                <a:latin typeface="Arial" panose="020B0604020202020204" pitchFamily="34" charset="0"/>
                <a:ea typeface="Calibri" panose="020F0502020204030204" pitchFamily="34" charset="0"/>
                <a:cs typeface="Arial" panose="020B0604020202020204" pitchFamily="34" charset="0"/>
              </a:rPr>
              <a:t>Τροόδους</a:t>
            </a:r>
            <a:r>
              <a:rPr lang="el-GR" b="0" dirty="0">
                <a:effectLst/>
                <a:latin typeface="Arial" panose="020B0604020202020204" pitchFamily="34" charset="0"/>
                <a:ea typeface="Calibri" panose="020F0502020204030204" pitchFamily="34" charset="0"/>
                <a:cs typeface="Arial" panose="020B0604020202020204" pitchFamily="34" charset="0"/>
              </a:rPr>
              <a:t>, οι οποίες είχαν ιδρυθεί με Απόφαση του Υπουργικού Συμβουλίου, στο πλαίσιο της ενθάρρυνσης και προώθησης της συνεργασίας δημόσιου και ιδιωτικού τομέα. Το Υφυπουργείο εκπροσωπείται στα Διοικητικά Συμβούλια των ΕΤΑΠ. Οι ΕΤΑΠ επιχορηγούνται από το Κράτος μέσω του προϋπολογισμού του Υφυπουργείου Τουρισμού.</a:t>
            </a:r>
          </a:p>
          <a:p>
            <a:pPr algn="just">
              <a:lnSpc>
                <a:spcPct val="107000"/>
              </a:lnSpc>
              <a:spcAft>
                <a:spcPts val="800"/>
              </a:spcAft>
            </a:pPr>
            <a:endParaRPr lang="el-GR" sz="16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35876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9179183"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Προκλήσεις και Ανάγκες</a:t>
            </a:r>
          </a:p>
        </p:txBody>
      </p:sp>
      <p:sp>
        <p:nvSpPr>
          <p:cNvPr id="2" name="Line">
            <a:extLst>
              <a:ext uri="{FF2B5EF4-FFF2-40B4-BE49-F238E27FC236}">
                <a16:creationId xmlns:a16="http://schemas.microsoft.com/office/drawing/2014/main" id="{1886EEB6-9BC0-5D12-EBED-623414732DEF}"/>
              </a:ext>
            </a:extLst>
          </p:cNvPr>
          <p:cNvSpPr/>
          <p:nvPr/>
        </p:nvSpPr>
        <p:spPr>
          <a:xfrm>
            <a:off x="852000" y="2414746"/>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5" name="Rectangle 4">
            <a:extLst>
              <a:ext uri="{FF2B5EF4-FFF2-40B4-BE49-F238E27FC236}">
                <a16:creationId xmlns:a16="http://schemas.microsoft.com/office/drawing/2014/main" id="{2A9121FF-E60E-DFD4-3286-4E500FECEDE3}"/>
              </a:ext>
            </a:extLst>
          </p:cNvPr>
          <p:cNvSpPr/>
          <p:nvPr/>
        </p:nvSpPr>
        <p:spPr>
          <a:xfrm>
            <a:off x="1432459" y="8591821"/>
            <a:ext cx="4436825" cy="95832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ectangle 5">
            <a:extLst>
              <a:ext uri="{FF2B5EF4-FFF2-40B4-BE49-F238E27FC236}">
                <a16:creationId xmlns:a16="http://schemas.microsoft.com/office/drawing/2014/main" id="{F1D01F2A-DC9C-4126-FC2B-A23D4A50D485}"/>
              </a:ext>
            </a:extLst>
          </p:cNvPr>
          <p:cNvSpPr/>
          <p:nvPr/>
        </p:nvSpPr>
        <p:spPr>
          <a:xfrm>
            <a:off x="1432459" y="7524078"/>
            <a:ext cx="4436825" cy="95832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6">
            <a:extLst>
              <a:ext uri="{FF2B5EF4-FFF2-40B4-BE49-F238E27FC236}">
                <a16:creationId xmlns:a16="http://schemas.microsoft.com/office/drawing/2014/main" id="{AFFC37C1-C808-95FF-046E-6A98CE9F976B}"/>
              </a:ext>
            </a:extLst>
          </p:cNvPr>
          <p:cNvSpPr/>
          <p:nvPr/>
        </p:nvSpPr>
        <p:spPr>
          <a:xfrm>
            <a:off x="1432459" y="6456335"/>
            <a:ext cx="4436825" cy="95832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Rectangle 7">
            <a:extLst>
              <a:ext uri="{FF2B5EF4-FFF2-40B4-BE49-F238E27FC236}">
                <a16:creationId xmlns:a16="http://schemas.microsoft.com/office/drawing/2014/main" id="{5C79CEB4-AC7E-2B76-96BD-64DBB80E42F2}"/>
              </a:ext>
            </a:extLst>
          </p:cNvPr>
          <p:cNvSpPr/>
          <p:nvPr/>
        </p:nvSpPr>
        <p:spPr>
          <a:xfrm>
            <a:off x="1432459" y="5388592"/>
            <a:ext cx="4436825" cy="95832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ectangle 8">
            <a:extLst>
              <a:ext uri="{FF2B5EF4-FFF2-40B4-BE49-F238E27FC236}">
                <a16:creationId xmlns:a16="http://schemas.microsoft.com/office/drawing/2014/main" id="{AE41BA49-CFE0-104C-E7A2-2D8D0D83140E}"/>
              </a:ext>
            </a:extLst>
          </p:cNvPr>
          <p:cNvSpPr/>
          <p:nvPr/>
        </p:nvSpPr>
        <p:spPr>
          <a:xfrm>
            <a:off x="1432459" y="4320849"/>
            <a:ext cx="4436825" cy="95832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Rectangle 10">
            <a:extLst>
              <a:ext uri="{FF2B5EF4-FFF2-40B4-BE49-F238E27FC236}">
                <a16:creationId xmlns:a16="http://schemas.microsoft.com/office/drawing/2014/main" id="{6C884511-7BDA-B74D-69D8-1D74B4000DB0}"/>
              </a:ext>
            </a:extLst>
          </p:cNvPr>
          <p:cNvSpPr/>
          <p:nvPr/>
        </p:nvSpPr>
        <p:spPr>
          <a:xfrm>
            <a:off x="1432459" y="3253106"/>
            <a:ext cx="4436825" cy="958320"/>
          </a:xfrm>
          <a:prstGeom prst="rect">
            <a:avLst/>
          </a:prstGeom>
          <a:solidFill>
            <a:srgbClr val="2F778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grpSp>
        <p:nvGrpSpPr>
          <p:cNvPr id="36" name="Group 35">
            <a:extLst>
              <a:ext uri="{FF2B5EF4-FFF2-40B4-BE49-F238E27FC236}">
                <a16:creationId xmlns:a16="http://schemas.microsoft.com/office/drawing/2014/main" id="{A70CD4A8-206E-3CF0-87A0-E1CE063A6912}"/>
              </a:ext>
            </a:extLst>
          </p:cNvPr>
          <p:cNvGrpSpPr/>
          <p:nvPr/>
        </p:nvGrpSpPr>
        <p:grpSpPr>
          <a:xfrm>
            <a:off x="7356996" y="3253106"/>
            <a:ext cx="16103585" cy="6297035"/>
            <a:chOff x="7356997" y="3253106"/>
            <a:chExt cx="15120000" cy="6297035"/>
          </a:xfrm>
        </p:grpSpPr>
        <p:sp>
          <p:nvSpPr>
            <p:cNvPr id="15" name="Rectangle 14">
              <a:extLst>
                <a:ext uri="{FF2B5EF4-FFF2-40B4-BE49-F238E27FC236}">
                  <a16:creationId xmlns:a16="http://schemas.microsoft.com/office/drawing/2014/main" id="{59A15E17-93FA-F1B0-F050-10CBEA3CCBBD}"/>
                </a:ext>
              </a:extLst>
            </p:cNvPr>
            <p:cNvSpPr/>
            <p:nvPr/>
          </p:nvSpPr>
          <p:spPr>
            <a:xfrm>
              <a:off x="7356997" y="8591821"/>
              <a:ext cx="15120000" cy="95832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Rectangle 15">
              <a:extLst>
                <a:ext uri="{FF2B5EF4-FFF2-40B4-BE49-F238E27FC236}">
                  <a16:creationId xmlns:a16="http://schemas.microsoft.com/office/drawing/2014/main" id="{57709E2D-FE91-FABF-1E2E-D7176AA2F3D1}"/>
                </a:ext>
              </a:extLst>
            </p:cNvPr>
            <p:cNvSpPr/>
            <p:nvPr/>
          </p:nvSpPr>
          <p:spPr>
            <a:xfrm>
              <a:off x="7356997" y="7524078"/>
              <a:ext cx="15120000" cy="95832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Rectangle 16">
              <a:extLst>
                <a:ext uri="{FF2B5EF4-FFF2-40B4-BE49-F238E27FC236}">
                  <a16:creationId xmlns:a16="http://schemas.microsoft.com/office/drawing/2014/main" id="{C4434B2C-D6C9-1131-86DC-42A55A786630}"/>
                </a:ext>
              </a:extLst>
            </p:cNvPr>
            <p:cNvSpPr/>
            <p:nvPr/>
          </p:nvSpPr>
          <p:spPr>
            <a:xfrm>
              <a:off x="7356997" y="6456335"/>
              <a:ext cx="15120000" cy="95832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Rectangle 18">
              <a:extLst>
                <a:ext uri="{FF2B5EF4-FFF2-40B4-BE49-F238E27FC236}">
                  <a16:creationId xmlns:a16="http://schemas.microsoft.com/office/drawing/2014/main" id="{62A98A4C-061E-7D73-65BA-2C5C8D76ED8B}"/>
                </a:ext>
              </a:extLst>
            </p:cNvPr>
            <p:cNvSpPr/>
            <p:nvPr/>
          </p:nvSpPr>
          <p:spPr>
            <a:xfrm>
              <a:off x="7356997" y="5388592"/>
              <a:ext cx="15120000" cy="95832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Rectangle 19">
              <a:extLst>
                <a:ext uri="{FF2B5EF4-FFF2-40B4-BE49-F238E27FC236}">
                  <a16:creationId xmlns:a16="http://schemas.microsoft.com/office/drawing/2014/main" id="{2841CF7B-A3D7-4902-EC1E-7AAF86E5A308}"/>
                </a:ext>
              </a:extLst>
            </p:cNvPr>
            <p:cNvSpPr/>
            <p:nvPr/>
          </p:nvSpPr>
          <p:spPr>
            <a:xfrm>
              <a:off x="7356997" y="4320849"/>
              <a:ext cx="15120000" cy="95832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Rectangle 20">
              <a:extLst>
                <a:ext uri="{FF2B5EF4-FFF2-40B4-BE49-F238E27FC236}">
                  <a16:creationId xmlns:a16="http://schemas.microsoft.com/office/drawing/2014/main" id="{66320158-8F99-2DA9-E995-5A8D606A06C3}"/>
                </a:ext>
              </a:extLst>
            </p:cNvPr>
            <p:cNvSpPr/>
            <p:nvPr/>
          </p:nvSpPr>
          <p:spPr>
            <a:xfrm>
              <a:off x="7356997" y="3253106"/>
              <a:ext cx="15120000" cy="95832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3" name="Subtitle here">
            <a:extLst>
              <a:ext uri="{FF2B5EF4-FFF2-40B4-BE49-F238E27FC236}">
                <a16:creationId xmlns:a16="http://schemas.microsoft.com/office/drawing/2014/main" id="{7E3E4E45-E129-13FD-73E0-E960EC0442B7}"/>
              </a:ext>
            </a:extLst>
          </p:cNvPr>
          <p:cNvSpPr txBox="1"/>
          <p:nvPr/>
        </p:nvSpPr>
        <p:spPr>
          <a:xfrm>
            <a:off x="2720275" y="3375850"/>
            <a:ext cx="1854875"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3600" i="0" kern="0" spc="0" dirty="0">
                <a:solidFill>
                  <a:schemeClr val="bg1"/>
                </a:solidFill>
              </a:rPr>
              <a:t>Πολιτική</a:t>
            </a:r>
          </a:p>
        </p:txBody>
      </p:sp>
      <p:sp>
        <p:nvSpPr>
          <p:cNvPr id="24" name="Subtitle here">
            <a:extLst>
              <a:ext uri="{FF2B5EF4-FFF2-40B4-BE49-F238E27FC236}">
                <a16:creationId xmlns:a16="http://schemas.microsoft.com/office/drawing/2014/main" id="{C84A4A99-B830-2805-8E3C-77929C08D5D5}"/>
              </a:ext>
            </a:extLst>
          </p:cNvPr>
          <p:cNvSpPr txBox="1"/>
          <p:nvPr/>
        </p:nvSpPr>
        <p:spPr>
          <a:xfrm>
            <a:off x="2527486" y="4441355"/>
            <a:ext cx="2240453"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3600" i="0" kern="0" spc="0" dirty="0">
                <a:solidFill>
                  <a:schemeClr val="bg1"/>
                </a:solidFill>
              </a:rPr>
              <a:t>Οικονομία</a:t>
            </a:r>
          </a:p>
        </p:txBody>
      </p:sp>
      <p:sp>
        <p:nvSpPr>
          <p:cNvPr id="25" name="Subtitle here">
            <a:extLst>
              <a:ext uri="{FF2B5EF4-FFF2-40B4-BE49-F238E27FC236}">
                <a16:creationId xmlns:a16="http://schemas.microsoft.com/office/drawing/2014/main" id="{07A209D6-0C04-676E-952E-99C11850507F}"/>
              </a:ext>
            </a:extLst>
          </p:cNvPr>
          <p:cNvSpPr txBox="1"/>
          <p:nvPr/>
        </p:nvSpPr>
        <p:spPr>
          <a:xfrm>
            <a:off x="2614572" y="5506860"/>
            <a:ext cx="2066281"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3600" i="0" kern="0" spc="0" dirty="0">
                <a:solidFill>
                  <a:schemeClr val="bg1"/>
                </a:solidFill>
              </a:rPr>
              <a:t>Κοινωνία</a:t>
            </a:r>
          </a:p>
        </p:txBody>
      </p:sp>
      <p:sp>
        <p:nvSpPr>
          <p:cNvPr id="26" name="Subtitle here">
            <a:extLst>
              <a:ext uri="{FF2B5EF4-FFF2-40B4-BE49-F238E27FC236}">
                <a16:creationId xmlns:a16="http://schemas.microsoft.com/office/drawing/2014/main" id="{45A200BA-1339-125D-57A9-EF4FB78DC0BC}"/>
              </a:ext>
            </a:extLst>
          </p:cNvPr>
          <p:cNvSpPr txBox="1"/>
          <p:nvPr/>
        </p:nvSpPr>
        <p:spPr>
          <a:xfrm>
            <a:off x="2396589" y="6572365"/>
            <a:ext cx="2502246"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3600" i="0" kern="0" spc="0" dirty="0">
                <a:solidFill>
                  <a:schemeClr val="bg1"/>
                </a:solidFill>
              </a:rPr>
              <a:t>Τεχνολογία</a:t>
            </a:r>
          </a:p>
        </p:txBody>
      </p:sp>
      <p:sp>
        <p:nvSpPr>
          <p:cNvPr id="27" name="Subtitle here">
            <a:extLst>
              <a:ext uri="{FF2B5EF4-FFF2-40B4-BE49-F238E27FC236}">
                <a16:creationId xmlns:a16="http://schemas.microsoft.com/office/drawing/2014/main" id="{4A9129DB-F5C2-F635-6E08-8692BB5DF19D}"/>
              </a:ext>
            </a:extLst>
          </p:cNvPr>
          <p:cNvSpPr txBox="1"/>
          <p:nvPr/>
        </p:nvSpPr>
        <p:spPr>
          <a:xfrm>
            <a:off x="1569543" y="7637870"/>
            <a:ext cx="4156338"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3600" i="0" kern="0" spc="0" dirty="0">
                <a:solidFill>
                  <a:schemeClr val="bg1"/>
                </a:solidFill>
              </a:rPr>
              <a:t>Φυσικό Περιβάλλον</a:t>
            </a:r>
          </a:p>
        </p:txBody>
      </p:sp>
      <p:sp>
        <p:nvSpPr>
          <p:cNvPr id="28" name="Subtitle here">
            <a:extLst>
              <a:ext uri="{FF2B5EF4-FFF2-40B4-BE49-F238E27FC236}">
                <a16:creationId xmlns:a16="http://schemas.microsoft.com/office/drawing/2014/main" id="{2A9B1456-5056-A3D6-2D20-33DA4ADD2EBD}"/>
              </a:ext>
            </a:extLst>
          </p:cNvPr>
          <p:cNvSpPr txBox="1"/>
          <p:nvPr/>
        </p:nvSpPr>
        <p:spPr>
          <a:xfrm>
            <a:off x="1569543" y="8703375"/>
            <a:ext cx="4156338"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3600" i="0" kern="0" spc="0" dirty="0">
                <a:solidFill>
                  <a:schemeClr val="bg1"/>
                </a:solidFill>
              </a:rPr>
              <a:t>Θεσμοί / Νομοθεσία</a:t>
            </a:r>
          </a:p>
        </p:txBody>
      </p:sp>
      <p:sp>
        <p:nvSpPr>
          <p:cNvPr id="29" name="Subtitle here">
            <a:extLst>
              <a:ext uri="{FF2B5EF4-FFF2-40B4-BE49-F238E27FC236}">
                <a16:creationId xmlns:a16="http://schemas.microsoft.com/office/drawing/2014/main" id="{E7389C07-B9F6-B612-7AC8-79436848FA82}"/>
              </a:ext>
            </a:extLst>
          </p:cNvPr>
          <p:cNvSpPr txBox="1"/>
          <p:nvPr/>
        </p:nvSpPr>
        <p:spPr>
          <a:xfrm>
            <a:off x="1569543" y="9768878"/>
            <a:ext cx="4156338"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3600" i="0" kern="0" spc="0" dirty="0">
                <a:solidFill>
                  <a:schemeClr val="bg1"/>
                </a:solidFill>
              </a:rPr>
              <a:t>…….</a:t>
            </a:r>
          </a:p>
        </p:txBody>
      </p:sp>
      <p:sp>
        <p:nvSpPr>
          <p:cNvPr id="35" name="Subtitle here">
            <a:extLst>
              <a:ext uri="{FF2B5EF4-FFF2-40B4-BE49-F238E27FC236}">
                <a16:creationId xmlns:a16="http://schemas.microsoft.com/office/drawing/2014/main" id="{2E2098F1-9060-BABC-0E34-1F8384CBACBD}"/>
              </a:ext>
            </a:extLst>
          </p:cNvPr>
          <p:cNvSpPr txBox="1"/>
          <p:nvPr/>
        </p:nvSpPr>
        <p:spPr>
          <a:xfrm>
            <a:off x="7539876" y="3436271"/>
            <a:ext cx="15800183" cy="61965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lnSpc>
                <a:spcPct val="120000"/>
              </a:lnSpc>
              <a:buClr>
                <a:srgbClr val="2F7788"/>
              </a:buClr>
              <a:buSzPct val="120000"/>
            </a:pPr>
            <a:r>
              <a:rPr lang="el-GR" sz="2800" i="0" kern="0" spc="0" dirty="0">
                <a:solidFill>
                  <a:schemeClr val="tx1"/>
                </a:solidFill>
              </a:rPr>
              <a:t>Η ισότιμη και ισορροπημένη γεωγραφικά και χρονικά τουριστική ανάπτυξη του νησιού</a:t>
            </a:r>
            <a:r>
              <a:rPr lang="en-US" sz="2800" i="0" kern="0" spc="0" dirty="0">
                <a:solidFill>
                  <a:schemeClr val="tx1"/>
                </a:solidFill>
              </a:rPr>
              <a:t>.</a:t>
            </a:r>
            <a:r>
              <a:rPr lang="el-GR" sz="2800" i="0" kern="0" spc="0" dirty="0">
                <a:solidFill>
                  <a:schemeClr val="tx1"/>
                </a:solidFill>
              </a:rPr>
              <a:t> </a:t>
            </a:r>
          </a:p>
        </p:txBody>
      </p:sp>
      <p:pic>
        <p:nvPicPr>
          <p:cNvPr id="3" name="Picture 2" descr="A pen and clipboard with squares and squares&#10;&#10;Description automatically generated">
            <a:extLst>
              <a:ext uri="{FF2B5EF4-FFF2-40B4-BE49-F238E27FC236}">
                <a16:creationId xmlns:a16="http://schemas.microsoft.com/office/drawing/2014/main" id="{6B5EAFF7-3B05-EB3B-8393-C867F752B8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72869" y="361499"/>
            <a:ext cx="1957140" cy="2148366"/>
          </a:xfrm>
          <a:prstGeom prst="rect">
            <a:avLst/>
          </a:prstGeom>
        </p:spPr>
      </p:pic>
      <p:sp>
        <p:nvSpPr>
          <p:cNvPr id="13" name="Subtitle here">
            <a:extLst>
              <a:ext uri="{FF2B5EF4-FFF2-40B4-BE49-F238E27FC236}">
                <a16:creationId xmlns:a16="http://schemas.microsoft.com/office/drawing/2014/main" id="{5AC0EF54-76D2-4857-0A60-02FF57CA3CF8}"/>
              </a:ext>
            </a:extLst>
          </p:cNvPr>
          <p:cNvSpPr txBox="1"/>
          <p:nvPr/>
        </p:nvSpPr>
        <p:spPr>
          <a:xfrm>
            <a:off x="7539876" y="4254230"/>
            <a:ext cx="15800183" cy="108920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lnSpc>
                <a:spcPct val="120000"/>
              </a:lnSpc>
              <a:buClr>
                <a:srgbClr val="2F7788"/>
              </a:buClr>
              <a:buSzPct val="120000"/>
            </a:pPr>
            <a:r>
              <a:rPr lang="el-GR" sz="2800" i="0" kern="0" spc="0" dirty="0">
                <a:solidFill>
                  <a:schemeClr val="tx1"/>
                </a:solidFill>
              </a:rPr>
              <a:t>Αύξηση της συνολικής προστιθέμενης αξίας του τουρισμού στην οικονομία και η όσο το δυνατό μεγαλύτερη συνεισφορά του στο ΑΕΠ της χώρας</a:t>
            </a:r>
            <a:r>
              <a:rPr lang="en-US" sz="2800" i="0" kern="0" spc="0" dirty="0">
                <a:solidFill>
                  <a:schemeClr val="tx1"/>
                </a:solidFill>
              </a:rPr>
              <a:t>.</a:t>
            </a:r>
            <a:endParaRPr lang="el-GR" sz="2800" i="0" kern="0" spc="0" dirty="0">
              <a:solidFill>
                <a:schemeClr val="tx1"/>
              </a:solidFill>
            </a:endParaRPr>
          </a:p>
        </p:txBody>
      </p:sp>
      <p:sp>
        <p:nvSpPr>
          <p:cNvPr id="22" name="Subtitle here">
            <a:extLst>
              <a:ext uri="{FF2B5EF4-FFF2-40B4-BE49-F238E27FC236}">
                <a16:creationId xmlns:a16="http://schemas.microsoft.com/office/drawing/2014/main" id="{AEC57FDD-8ABB-2CE6-6C4A-FE444773027A}"/>
              </a:ext>
            </a:extLst>
          </p:cNvPr>
          <p:cNvSpPr txBox="1"/>
          <p:nvPr/>
        </p:nvSpPr>
        <p:spPr>
          <a:xfrm>
            <a:off x="7539876" y="5321406"/>
            <a:ext cx="15800183" cy="113672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800" i="0" spc="0" dirty="0">
                <a:solidFill>
                  <a:schemeClr val="tx1"/>
                </a:solidFill>
              </a:rPr>
              <a:t>Κ</a:t>
            </a:r>
            <a:r>
              <a:rPr lang="el-GR" sz="2800" i="0" kern="0" spc="0" dirty="0">
                <a:solidFill>
                  <a:schemeClr val="tx1"/>
                </a:solidFill>
              </a:rPr>
              <a:t>αθιέρωση της Κύπρου ως κοινωνικά ωφέλιμου προορισμού με τη διασπορά των εσόδων σε όλες τις περιοχές και του οφέλους του τουρισμού σε άλλους τομείς της οικονομίας</a:t>
            </a:r>
            <a:r>
              <a:rPr lang="en-US" sz="2800" i="0" kern="0" spc="0" dirty="0">
                <a:solidFill>
                  <a:schemeClr val="tx1"/>
                </a:solidFill>
              </a:rPr>
              <a:t>.</a:t>
            </a:r>
            <a:endParaRPr lang="el-GR" sz="2800" i="0" kern="0" spc="0" dirty="0">
              <a:solidFill>
                <a:schemeClr val="tx1"/>
              </a:solidFill>
            </a:endParaRPr>
          </a:p>
        </p:txBody>
      </p:sp>
      <p:sp>
        <p:nvSpPr>
          <p:cNvPr id="30" name="Subtitle here">
            <a:extLst>
              <a:ext uri="{FF2B5EF4-FFF2-40B4-BE49-F238E27FC236}">
                <a16:creationId xmlns:a16="http://schemas.microsoft.com/office/drawing/2014/main" id="{EAF4CEA7-12B7-9F80-F5F5-AC35F093888C}"/>
              </a:ext>
            </a:extLst>
          </p:cNvPr>
          <p:cNvSpPr txBox="1"/>
          <p:nvPr/>
        </p:nvSpPr>
        <p:spPr>
          <a:xfrm>
            <a:off x="7539876" y="6370658"/>
            <a:ext cx="15800183" cy="113672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lnSpc>
                <a:spcPct val="120000"/>
              </a:lnSpc>
              <a:buClr>
                <a:srgbClr val="2F7788"/>
              </a:buClr>
              <a:buSzPct val="120000"/>
            </a:pPr>
            <a:r>
              <a:rPr lang="el-GR" sz="2800" i="0" spc="0" dirty="0">
                <a:solidFill>
                  <a:schemeClr val="tx1"/>
                </a:solidFill>
              </a:rPr>
              <a:t>Περαιτέρω αξιοποίηση σύγχρονων τεχνολογικών εργαλείων και διαθέσιμων δεδομένων και πληροφοριών για να καθιερωθεί η Κύπρος ως ένας ψηφιακά έξυπνος προορισμός</a:t>
            </a:r>
            <a:r>
              <a:rPr lang="en-US" sz="2800" i="0" spc="0" dirty="0">
                <a:solidFill>
                  <a:schemeClr val="tx1"/>
                </a:solidFill>
              </a:rPr>
              <a:t>.</a:t>
            </a:r>
            <a:endParaRPr lang="el-GR" sz="2800" i="0" kern="0" spc="0" dirty="0">
              <a:solidFill>
                <a:schemeClr val="tx1"/>
              </a:solidFill>
            </a:endParaRPr>
          </a:p>
        </p:txBody>
      </p:sp>
      <p:sp>
        <p:nvSpPr>
          <p:cNvPr id="33" name="Subtitle here">
            <a:extLst>
              <a:ext uri="{FF2B5EF4-FFF2-40B4-BE49-F238E27FC236}">
                <a16:creationId xmlns:a16="http://schemas.microsoft.com/office/drawing/2014/main" id="{E705A21F-1374-1AF9-374D-5435712E5618}"/>
              </a:ext>
            </a:extLst>
          </p:cNvPr>
          <p:cNvSpPr txBox="1"/>
          <p:nvPr/>
        </p:nvSpPr>
        <p:spPr>
          <a:xfrm>
            <a:off x="7539876" y="7460377"/>
            <a:ext cx="15800183" cy="113672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lnSpc>
                <a:spcPct val="120000"/>
              </a:lnSpc>
              <a:buClr>
                <a:srgbClr val="2F7788"/>
              </a:buClr>
              <a:buSzPct val="120000"/>
            </a:pPr>
            <a:r>
              <a:rPr lang="el-GR" sz="2800" i="0" spc="0" dirty="0">
                <a:solidFill>
                  <a:schemeClr val="tx1"/>
                </a:solidFill>
              </a:rPr>
              <a:t>Ανάληψη εντονότερης δράσης σε θέματα </a:t>
            </a:r>
            <a:r>
              <a:rPr lang="el-GR" sz="2800" i="0" spc="0" dirty="0" err="1">
                <a:solidFill>
                  <a:schemeClr val="tx1"/>
                </a:solidFill>
              </a:rPr>
              <a:t>αειφορίας</a:t>
            </a:r>
            <a:r>
              <a:rPr lang="el-GR" sz="2800" i="0" spc="0" dirty="0">
                <a:solidFill>
                  <a:schemeClr val="tx1"/>
                </a:solidFill>
              </a:rPr>
              <a:t> και περιβάλλοντος</a:t>
            </a:r>
            <a:r>
              <a:rPr lang="en-US" sz="2800" i="0" spc="0" dirty="0">
                <a:solidFill>
                  <a:schemeClr val="tx1"/>
                </a:solidFill>
              </a:rPr>
              <a:t>,</a:t>
            </a:r>
            <a:r>
              <a:rPr lang="el-GR" sz="2800" i="0" spc="0" dirty="0">
                <a:solidFill>
                  <a:schemeClr val="tx1"/>
                </a:solidFill>
              </a:rPr>
              <a:t> για να καταστεί η Κύπρος ένας από τους πιο περιβαλλοντικά ευαίσθητους τουριστικούς προορισμούς της περιοχής</a:t>
            </a:r>
            <a:r>
              <a:rPr lang="en-US" sz="2800" i="0" spc="0" dirty="0">
                <a:solidFill>
                  <a:schemeClr val="tx1"/>
                </a:solidFill>
              </a:rPr>
              <a:t>.</a:t>
            </a:r>
            <a:endParaRPr lang="el-GR" sz="2800" i="0" kern="0" spc="0" dirty="0">
              <a:solidFill>
                <a:schemeClr val="tx1"/>
              </a:solidFill>
            </a:endParaRPr>
          </a:p>
        </p:txBody>
      </p:sp>
      <p:sp>
        <p:nvSpPr>
          <p:cNvPr id="34" name="Subtitle here">
            <a:extLst>
              <a:ext uri="{FF2B5EF4-FFF2-40B4-BE49-F238E27FC236}">
                <a16:creationId xmlns:a16="http://schemas.microsoft.com/office/drawing/2014/main" id="{F47DAE9E-BBB0-C8E1-CCE6-99D776C4E1FD}"/>
              </a:ext>
            </a:extLst>
          </p:cNvPr>
          <p:cNvSpPr txBox="1"/>
          <p:nvPr/>
        </p:nvSpPr>
        <p:spPr>
          <a:xfrm>
            <a:off x="7539876" y="8499574"/>
            <a:ext cx="15800183" cy="1136721"/>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lnSpc>
                <a:spcPct val="120000"/>
              </a:lnSpc>
              <a:buClr>
                <a:srgbClr val="2F7788"/>
              </a:buClr>
              <a:buSzPct val="120000"/>
            </a:pPr>
            <a:r>
              <a:rPr lang="el-GR" sz="2800" i="0" spc="0" dirty="0">
                <a:solidFill>
                  <a:schemeClr val="tx1"/>
                </a:solidFill>
              </a:rPr>
              <a:t>Εκσυγχρονισμός της τουριστικής νομοθεσίας και στενότερη συνεργασία με όλους τους εμπλεκόμενους φορείς</a:t>
            </a:r>
            <a:r>
              <a:rPr lang="en-US" sz="2800" i="0" spc="0" dirty="0">
                <a:solidFill>
                  <a:schemeClr val="tx1"/>
                </a:solidFill>
              </a:rPr>
              <a:t>.</a:t>
            </a:r>
            <a:endParaRPr lang="el-GR" sz="2800" i="0" kern="0" spc="0" dirty="0">
              <a:solidFill>
                <a:schemeClr val="tx1"/>
              </a:solidFill>
            </a:endParaRPr>
          </a:p>
        </p:txBody>
      </p:sp>
      <p:pic>
        <p:nvPicPr>
          <p:cNvPr id="12" name="Image" descr="Image">
            <a:extLst>
              <a:ext uri="{FF2B5EF4-FFF2-40B4-BE49-F238E27FC236}">
                <a16:creationId xmlns:a16="http://schemas.microsoft.com/office/drawing/2014/main" id="{3A50F475-F137-29A2-C26C-D2809F635E6C}"/>
              </a:ext>
            </a:extLst>
          </p:cNvPr>
          <p:cNvPicPr>
            <a:picLocks noChangeAspect="1"/>
          </p:cNvPicPr>
          <p:nvPr/>
        </p:nvPicPr>
        <p:blipFill>
          <a:blip r:embed="rId4"/>
          <a:stretch>
            <a:fillRect/>
          </a:stretch>
        </p:blipFill>
        <p:spPr>
          <a:xfrm>
            <a:off x="8936984" y="10727325"/>
            <a:ext cx="15700723" cy="3345352"/>
          </a:xfrm>
          <a:prstGeom prst="rect">
            <a:avLst/>
          </a:prstGeom>
          <a:ln w="12700">
            <a:miter lim="400000"/>
          </a:ln>
        </p:spPr>
      </p:pic>
      <p:sp>
        <p:nvSpPr>
          <p:cNvPr id="14" name="ΥΠΟΥΡΓΕΙΟ ΟΙΚΟΝΟΜΙΚΩΝ">
            <a:extLst>
              <a:ext uri="{FF2B5EF4-FFF2-40B4-BE49-F238E27FC236}">
                <a16:creationId xmlns:a16="http://schemas.microsoft.com/office/drawing/2014/main" id="{CD99D599-E89F-160B-EF24-B02C890E5406}"/>
              </a:ext>
            </a:extLst>
          </p:cNvPr>
          <p:cNvSpPr txBox="1">
            <a:spLocks/>
          </p:cNvSpPr>
          <p:nvPr/>
        </p:nvSpPr>
        <p:spPr>
          <a:xfrm>
            <a:off x="11104845" y="12726370"/>
            <a:ext cx="9605670" cy="61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a:p>
            <a:pPr hangingPunct="1"/>
            <a:endParaRPr lang="el-GR" dirty="0"/>
          </a:p>
        </p:txBody>
      </p:sp>
      <p:sp>
        <p:nvSpPr>
          <p:cNvPr id="4" name="Rectangle 3"/>
          <p:cNvSpPr/>
          <p:nvPr/>
        </p:nvSpPr>
        <p:spPr>
          <a:xfrm>
            <a:off x="9683923" y="13300850"/>
            <a:ext cx="356188" cy="461665"/>
          </a:xfrm>
          <a:prstGeom prst="rect">
            <a:avLst/>
          </a:prstGeom>
        </p:spPr>
        <p:txBody>
          <a:bodyPr wrap="none">
            <a:spAutoFit/>
          </a:bodyPr>
          <a:lstStyle/>
          <a:p>
            <a:fld id="{91AA036E-3201-4EDF-BE2D-7AA9B7124CA2}" type="slidenum">
              <a:rPr lang="el-GR" sz="2400" b="0" smtClean="0">
                <a:latin typeface="Helvetica Neue Light"/>
                <a:sym typeface="Helvetica Neue Light"/>
              </a:rPr>
              <a:t>8</a:t>
            </a:fld>
            <a:endParaRPr lang="el-GR" dirty="0"/>
          </a:p>
        </p:txBody>
      </p:sp>
    </p:spTree>
    <p:extLst>
      <p:ext uri="{BB962C8B-B14F-4D97-AF65-F5344CB8AC3E}">
        <p14:creationId xmlns:p14="http://schemas.microsoft.com/office/powerpoint/2010/main" val="13672146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3</a:t>
            </a:r>
            <a:endParaRPr dirty="0"/>
          </a:p>
        </p:txBody>
      </p:sp>
      <p:sp>
        <p:nvSpPr>
          <p:cNvPr id="31" name="headline goes here goes here">
            <a:extLst>
              <a:ext uri="{FF2B5EF4-FFF2-40B4-BE49-F238E27FC236}">
                <a16:creationId xmlns:a16="http://schemas.microsoft.com/office/drawing/2014/main" id="{68B6EFB1-6142-29A7-A5E6-65D011687921}"/>
              </a:ext>
            </a:extLst>
          </p:cNvPr>
          <p:cNvSpPr txBox="1"/>
          <p:nvPr/>
        </p:nvSpPr>
        <p:spPr>
          <a:xfrm>
            <a:off x="860928" y="562098"/>
            <a:ext cx="9508367" cy="773353"/>
          </a:xfrm>
          <a:prstGeom prst="rect">
            <a:avLst/>
          </a:prstGeom>
          <a:ln w="12700">
            <a:miter lim="400000"/>
          </a:ln>
        </p:spPr>
        <p:txBody>
          <a:bodyPr wrap="square" lIns="50800" tIns="50800" rIns="50800" bIns="50800">
            <a:spAutoFit/>
          </a:bodyPr>
          <a:lstStyle>
            <a:lvl1pPr algn="l">
              <a:lnSpc>
                <a:spcPct val="120000"/>
              </a:lnSpc>
              <a:defRPr sz="4000" cap="all">
                <a:solidFill>
                  <a:srgbClr val="2F7788"/>
                </a:solidFill>
                <a:latin typeface="Arial" panose="020B0604020202020204"/>
                <a:ea typeface="Arial" panose="020B0604020202020204"/>
                <a:cs typeface="Arial" panose="020B0604020202020204"/>
                <a:sym typeface="Arial" panose="020B0604020202020204"/>
              </a:defRPr>
            </a:lvl1pPr>
          </a:lstStyle>
          <a:p>
            <a:r>
              <a:rPr lang="el-GR" b="1" dirty="0">
                <a:latin typeface="Arial" panose="020B0604020202020204" pitchFamily="34" charset="0"/>
                <a:cs typeface="Arial" panose="020B0604020202020204" pitchFamily="34" charset="0"/>
              </a:rPr>
              <a:t>Ετ</a:t>
            </a:r>
            <a:r>
              <a:rPr lang="en-GB" b="1" dirty="0">
                <a:latin typeface="Arial" panose="020B0604020202020204" pitchFamily="34" charset="0"/>
                <a:cs typeface="Arial" panose="020B0604020202020204" pitchFamily="34" charset="0"/>
              </a:rPr>
              <a:t>h</a:t>
            </a:r>
            <a:r>
              <a:rPr lang="el-GR" b="1" dirty="0">
                <a:latin typeface="Arial" panose="020B0604020202020204" pitchFamily="34" charset="0"/>
                <a:cs typeface="Arial" panose="020B0604020202020204" pitchFamily="34" charset="0"/>
              </a:rPr>
              <a:t>σιο Σχ</a:t>
            </a:r>
            <a:r>
              <a:rPr lang="en-GB" b="1" dirty="0">
                <a:latin typeface="Arial" panose="020B0604020202020204" pitchFamily="34" charset="0"/>
                <a:cs typeface="Arial" panose="020B0604020202020204" pitchFamily="34" charset="0"/>
              </a:rPr>
              <a:t>e</a:t>
            </a:r>
            <a:r>
              <a:rPr lang="el-GR" b="1" dirty="0">
                <a:latin typeface="Arial" panose="020B0604020202020204" pitchFamily="34" charset="0"/>
                <a:cs typeface="Arial" panose="020B0604020202020204" pitchFamily="34" charset="0"/>
              </a:rPr>
              <a:t>διο Δρ</a:t>
            </a:r>
            <a:r>
              <a:rPr lang="en-GB" b="1" dirty="0">
                <a:latin typeface="Arial" panose="020B0604020202020204" pitchFamily="34" charset="0"/>
                <a:cs typeface="Arial" panose="020B0604020202020204" pitchFamily="34" charset="0"/>
              </a:rPr>
              <a:t>a</a:t>
            </a:r>
            <a:r>
              <a:rPr lang="el-GR" b="1" dirty="0" err="1">
                <a:latin typeface="Arial" panose="020B0604020202020204" pitchFamily="34" charset="0"/>
                <a:cs typeface="Arial" panose="020B0604020202020204" pitchFamily="34" charset="0"/>
              </a:rPr>
              <a:t>σης</a:t>
            </a:r>
            <a:r>
              <a:rPr lang="el-GR" b="1" dirty="0">
                <a:latin typeface="Arial" panose="020B0604020202020204" pitchFamily="34" charset="0"/>
                <a:cs typeface="Arial" panose="020B0604020202020204" pitchFamily="34" charset="0"/>
              </a:rPr>
              <a:t> 2023-2024 </a:t>
            </a:r>
          </a:p>
        </p:txBody>
      </p:sp>
      <p:sp>
        <p:nvSpPr>
          <p:cNvPr id="32" name="Subtitle here">
            <a:extLst>
              <a:ext uri="{FF2B5EF4-FFF2-40B4-BE49-F238E27FC236}">
                <a16:creationId xmlns:a16="http://schemas.microsoft.com/office/drawing/2014/main" id="{73184F1D-8CC5-49BB-9780-A09DDE3B4EDD}"/>
              </a:ext>
            </a:extLst>
          </p:cNvPr>
          <p:cNvSpPr txBox="1"/>
          <p:nvPr/>
        </p:nvSpPr>
        <p:spPr>
          <a:xfrm>
            <a:off x="860929" y="1348265"/>
            <a:ext cx="8076056" cy="87203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r>
              <a:rPr lang="el-GR" dirty="0">
                <a:latin typeface="Arial" panose="020B0604020202020204" pitchFamily="34" charset="0"/>
                <a:cs typeface="Arial" panose="020B0604020202020204" pitchFamily="34" charset="0"/>
              </a:rPr>
              <a:t>Στρατηγικοί Στόχοι</a:t>
            </a:r>
          </a:p>
        </p:txBody>
      </p:sp>
      <p:sp>
        <p:nvSpPr>
          <p:cNvPr id="2" name="Line">
            <a:extLst>
              <a:ext uri="{FF2B5EF4-FFF2-40B4-BE49-F238E27FC236}">
                <a16:creationId xmlns:a16="http://schemas.microsoft.com/office/drawing/2014/main" id="{1886EEB6-9BC0-5D12-EBED-623414732DEF}"/>
              </a:ext>
            </a:extLst>
          </p:cNvPr>
          <p:cNvSpPr/>
          <p:nvPr/>
        </p:nvSpPr>
        <p:spPr>
          <a:xfrm>
            <a:off x="852000" y="2414746"/>
            <a:ext cx="22680000" cy="1"/>
          </a:xfrm>
          <a:prstGeom prst="line">
            <a:avLst/>
          </a:prstGeom>
          <a:ln w="25400">
            <a:solidFill>
              <a:srgbClr val="E38C19"/>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pic>
        <p:nvPicPr>
          <p:cNvPr id="3" name="Picture 2" descr="A blue and grey target with arrow in center&#10;&#10;Description automatically generated">
            <a:extLst>
              <a:ext uri="{FF2B5EF4-FFF2-40B4-BE49-F238E27FC236}">
                <a16:creationId xmlns:a16="http://schemas.microsoft.com/office/drawing/2014/main" id="{B624B8B0-0A65-3717-D26C-5E2DB86042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05986" y="357890"/>
            <a:ext cx="2472395" cy="2183343"/>
          </a:xfrm>
          <a:prstGeom prst="rect">
            <a:avLst/>
          </a:prstGeom>
        </p:spPr>
      </p:pic>
      <p:sp>
        <p:nvSpPr>
          <p:cNvPr id="13" name="Subtitle here">
            <a:extLst>
              <a:ext uri="{FF2B5EF4-FFF2-40B4-BE49-F238E27FC236}">
                <a16:creationId xmlns:a16="http://schemas.microsoft.com/office/drawing/2014/main" id="{CBA98542-87A4-3387-71A5-29C92BFE787B}"/>
              </a:ext>
            </a:extLst>
          </p:cNvPr>
          <p:cNvSpPr txBox="1"/>
          <p:nvPr/>
        </p:nvSpPr>
        <p:spPr>
          <a:xfrm>
            <a:off x="1283438" y="2727289"/>
            <a:ext cx="186786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Στόχος</a:t>
            </a:r>
            <a:endParaRPr lang="el-GR" sz="2400" b="1" i="0" kern="0" spc="0" dirty="0">
              <a:solidFill>
                <a:schemeClr val="tx1"/>
              </a:solidFill>
            </a:endParaRPr>
          </a:p>
        </p:txBody>
      </p:sp>
      <p:sp>
        <p:nvSpPr>
          <p:cNvPr id="18" name="Subtitle here">
            <a:extLst>
              <a:ext uri="{FF2B5EF4-FFF2-40B4-BE49-F238E27FC236}">
                <a16:creationId xmlns:a16="http://schemas.microsoft.com/office/drawing/2014/main" id="{E21FE21D-8559-B180-2463-6ED0750C6D07}"/>
              </a:ext>
            </a:extLst>
          </p:cNvPr>
          <p:cNvSpPr txBox="1"/>
          <p:nvPr/>
        </p:nvSpPr>
        <p:spPr>
          <a:xfrm>
            <a:off x="6288389" y="2727289"/>
            <a:ext cx="2568902"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Περιγραφή</a:t>
            </a:r>
            <a:endParaRPr lang="el-GR" sz="2400" b="1" i="0" kern="0" spc="0" dirty="0">
              <a:solidFill>
                <a:schemeClr val="tx1"/>
              </a:solidFill>
            </a:endParaRPr>
          </a:p>
        </p:txBody>
      </p:sp>
      <p:sp>
        <p:nvSpPr>
          <p:cNvPr id="22" name="Subtitle here">
            <a:extLst>
              <a:ext uri="{FF2B5EF4-FFF2-40B4-BE49-F238E27FC236}">
                <a16:creationId xmlns:a16="http://schemas.microsoft.com/office/drawing/2014/main" id="{813F21C2-55D4-D080-478C-5B92F63F5A30}"/>
              </a:ext>
            </a:extLst>
          </p:cNvPr>
          <p:cNvSpPr txBox="1"/>
          <p:nvPr/>
        </p:nvSpPr>
        <p:spPr>
          <a:xfrm>
            <a:off x="14527728" y="2664081"/>
            <a:ext cx="3218540" cy="54579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rgbClr val="5E5E5E"/>
                </a:solidFill>
              </a:rPr>
              <a:t>Κόστος</a:t>
            </a:r>
            <a:r>
              <a:rPr lang="en-US" sz="2400" i="0" kern="0" spc="0" dirty="0">
                <a:solidFill>
                  <a:srgbClr val="5E5E5E"/>
                </a:solidFill>
              </a:rPr>
              <a:t> (</a:t>
            </a:r>
            <a:r>
              <a:rPr lang="el-GR" sz="2400" i="0" kern="0" spc="0" dirty="0">
                <a:solidFill>
                  <a:srgbClr val="5E5E5E"/>
                </a:solidFill>
              </a:rPr>
              <a:t>σε εκ. </a:t>
            </a:r>
            <a:r>
              <a:rPr lang="el-GR" sz="2400" i="0" kern="0" spc="0" dirty="0">
                <a:solidFill>
                  <a:schemeClr val="tx1"/>
                </a:solidFill>
              </a:rPr>
              <a:t>ευρώ</a:t>
            </a:r>
            <a:r>
              <a:rPr lang="en-US" sz="2400" i="0" kern="0" spc="0" dirty="0">
                <a:solidFill>
                  <a:srgbClr val="5E5E5E"/>
                </a:solidFill>
              </a:rPr>
              <a:t>)</a:t>
            </a:r>
            <a:endParaRPr lang="el-GR" sz="2400" b="1" i="0" kern="0" spc="0" dirty="0">
              <a:solidFill>
                <a:srgbClr val="2F7788"/>
              </a:solidFill>
            </a:endParaRPr>
          </a:p>
        </p:txBody>
      </p:sp>
      <p:sp>
        <p:nvSpPr>
          <p:cNvPr id="30" name="Subtitle here">
            <a:extLst>
              <a:ext uri="{FF2B5EF4-FFF2-40B4-BE49-F238E27FC236}">
                <a16:creationId xmlns:a16="http://schemas.microsoft.com/office/drawing/2014/main" id="{E67CABA6-59DE-E45F-25D4-86E6FF97669C}"/>
              </a:ext>
            </a:extLst>
          </p:cNvPr>
          <p:cNvSpPr txBox="1"/>
          <p:nvPr/>
        </p:nvSpPr>
        <p:spPr>
          <a:xfrm>
            <a:off x="17883244" y="2702346"/>
            <a:ext cx="2514907"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Χρονοδιάγραμμα</a:t>
            </a:r>
            <a:endParaRPr lang="el-GR" sz="2400" b="1" i="0" kern="0" spc="0" dirty="0">
              <a:solidFill>
                <a:schemeClr val="tx1"/>
              </a:solidFill>
            </a:endParaRPr>
          </a:p>
        </p:txBody>
      </p:sp>
      <p:sp>
        <p:nvSpPr>
          <p:cNvPr id="33" name="Subtitle here">
            <a:extLst>
              <a:ext uri="{FF2B5EF4-FFF2-40B4-BE49-F238E27FC236}">
                <a16:creationId xmlns:a16="http://schemas.microsoft.com/office/drawing/2014/main" id="{30BC3C46-7AD4-C6C6-13C4-127C830B5542}"/>
              </a:ext>
            </a:extLst>
          </p:cNvPr>
          <p:cNvSpPr txBox="1"/>
          <p:nvPr/>
        </p:nvSpPr>
        <p:spPr>
          <a:xfrm>
            <a:off x="21405986" y="2647280"/>
            <a:ext cx="1677296"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Αφορά</a:t>
            </a:r>
          </a:p>
        </p:txBody>
      </p:sp>
      <p:grpSp>
        <p:nvGrpSpPr>
          <p:cNvPr id="39" name="Group 38">
            <a:extLst>
              <a:ext uri="{FF2B5EF4-FFF2-40B4-BE49-F238E27FC236}">
                <a16:creationId xmlns:a16="http://schemas.microsoft.com/office/drawing/2014/main" id="{1B0969B6-E297-4E57-54F7-114F920CF81A}"/>
              </a:ext>
            </a:extLst>
          </p:cNvPr>
          <p:cNvGrpSpPr/>
          <p:nvPr/>
        </p:nvGrpSpPr>
        <p:grpSpPr>
          <a:xfrm>
            <a:off x="1283438" y="3325016"/>
            <a:ext cx="22099520" cy="1620000"/>
            <a:chOff x="1283438" y="3325016"/>
            <a:chExt cx="22099520" cy="1620000"/>
          </a:xfrm>
        </p:grpSpPr>
        <p:sp>
          <p:nvSpPr>
            <p:cNvPr id="49" name="Rectangle 48">
              <a:extLst>
                <a:ext uri="{FF2B5EF4-FFF2-40B4-BE49-F238E27FC236}">
                  <a16:creationId xmlns:a16="http://schemas.microsoft.com/office/drawing/2014/main" id="{CB6CF44E-5D63-FA5A-748D-6CC969F7B7FA}"/>
                </a:ext>
              </a:extLst>
            </p:cNvPr>
            <p:cNvSpPr/>
            <p:nvPr/>
          </p:nvSpPr>
          <p:spPr>
            <a:xfrm>
              <a:off x="1283438" y="3325016"/>
              <a:ext cx="4774461" cy="1620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Rectangle 51">
              <a:extLst>
                <a:ext uri="{FF2B5EF4-FFF2-40B4-BE49-F238E27FC236}">
                  <a16:creationId xmlns:a16="http://schemas.microsoft.com/office/drawing/2014/main" id="{F29D2E5A-D73D-B8F4-0879-44AFE9E8D5BE}"/>
                </a:ext>
              </a:extLst>
            </p:cNvPr>
            <p:cNvSpPr/>
            <p:nvPr/>
          </p:nvSpPr>
          <p:spPr>
            <a:xfrm>
              <a:off x="6288389" y="3325016"/>
              <a:ext cx="8333504"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Rectangle 54">
              <a:extLst>
                <a:ext uri="{FF2B5EF4-FFF2-40B4-BE49-F238E27FC236}">
                  <a16:creationId xmlns:a16="http://schemas.microsoft.com/office/drawing/2014/main" id="{52FBA867-A332-BAAF-1A63-E7C3460610C1}"/>
                </a:ext>
              </a:extLst>
            </p:cNvPr>
            <p:cNvSpPr/>
            <p:nvPr/>
          </p:nvSpPr>
          <p:spPr>
            <a:xfrm>
              <a:off x="14947529"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Rectangle 57">
              <a:extLst>
                <a:ext uri="{FF2B5EF4-FFF2-40B4-BE49-F238E27FC236}">
                  <a16:creationId xmlns:a16="http://schemas.microsoft.com/office/drawing/2014/main" id="{D156E402-D196-B61F-48E0-F060CF4A0B53}"/>
                </a:ext>
              </a:extLst>
            </p:cNvPr>
            <p:cNvSpPr/>
            <p:nvPr/>
          </p:nvSpPr>
          <p:spPr>
            <a:xfrm>
              <a:off x="17883244"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Rectangle 60">
              <a:extLst>
                <a:ext uri="{FF2B5EF4-FFF2-40B4-BE49-F238E27FC236}">
                  <a16:creationId xmlns:a16="http://schemas.microsoft.com/office/drawing/2014/main" id="{3061DBBB-7DA5-8ED7-68F0-B9A8BAAED7C2}"/>
                </a:ext>
              </a:extLst>
            </p:cNvPr>
            <p:cNvSpPr/>
            <p:nvPr/>
          </p:nvSpPr>
          <p:spPr>
            <a:xfrm>
              <a:off x="20814056"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6" name="Subtitle here">
            <a:extLst>
              <a:ext uri="{FF2B5EF4-FFF2-40B4-BE49-F238E27FC236}">
                <a16:creationId xmlns:a16="http://schemas.microsoft.com/office/drawing/2014/main" id="{CA3DC9B8-DFDE-55E7-AC4D-704197AE4CBE}"/>
              </a:ext>
            </a:extLst>
          </p:cNvPr>
          <p:cNvSpPr txBox="1"/>
          <p:nvPr/>
        </p:nvSpPr>
        <p:spPr>
          <a:xfrm>
            <a:off x="3169785" y="8355895"/>
            <a:ext cx="3471469" cy="706284"/>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endParaRPr lang="el-GR" sz="3600" i="0" kern="0" spc="0" dirty="0">
              <a:solidFill>
                <a:schemeClr val="bg1"/>
              </a:solidFill>
            </a:endParaRPr>
          </a:p>
        </p:txBody>
      </p:sp>
      <p:sp>
        <p:nvSpPr>
          <p:cNvPr id="14" name="Subtitle here">
            <a:extLst>
              <a:ext uri="{FF2B5EF4-FFF2-40B4-BE49-F238E27FC236}">
                <a16:creationId xmlns:a16="http://schemas.microsoft.com/office/drawing/2014/main" id="{66E82319-BC2C-8F97-731D-13FB71765B3E}"/>
              </a:ext>
            </a:extLst>
          </p:cNvPr>
          <p:cNvSpPr txBox="1"/>
          <p:nvPr/>
        </p:nvSpPr>
        <p:spPr>
          <a:xfrm>
            <a:off x="18245154" y="4821844"/>
            <a:ext cx="2420613" cy="438005"/>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endParaRPr lang="el-GR" sz="2000" i="0" kern="0" spc="0" dirty="0">
              <a:solidFill>
                <a:srgbClr val="5E5E5E"/>
              </a:solidFill>
            </a:endParaRPr>
          </a:p>
        </p:txBody>
      </p:sp>
      <p:grpSp>
        <p:nvGrpSpPr>
          <p:cNvPr id="40" name="Group 39">
            <a:extLst>
              <a:ext uri="{FF2B5EF4-FFF2-40B4-BE49-F238E27FC236}">
                <a16:creationId xmlns:a16="http://schemas.microsoft.com/office/drawing/2014/main" id="{CE239FD6-873D-2F23-BB0D-D2955C4E14F9}"/>
              </a:ext>
            </a:extLst>
          </p:cNvPr>
          <p:cNvGrpSpPr/>
          <p:nvPr/>
        </p:nvGrpSpPr>
        <p:grpSpPr>
          <a:xfrm>
            <a:off x="1283438" y="5370247"/>
            <a:ext cx="22099520" cy="1620000"/>
            <a:chOff x="1283438" y="3325016"/>
            <a:chExt cx="22099520" cy="1620000"/>
          </a:xfrm>
        </p:grpSpPr>
        <p:sp>
          <p:nvSpPr>
            <p:cNvPr id="41" name="Rectangle 40">
              <a:extLst>
                <a:ext uri="{FF2B5EF4-FFF2-40B4-BE49-F238E27FC236}">
                  <a16:creationId xmlns:a16="http://schemas.microsoft.com/office/drawing/2014/main" id="{6DE38526-E276-17B2-E0AB-3CAD3AC2F846}"/>
                </a:ext>
              </a:extLst>
            </p:cNvPr>
            <p:cNvSpPr/>
            <p:nvPr/>
          </p:nvSpPr>
          <p:spPr>
            <a:xfrm>
              <a:off x="1283438" y="3325016"/>
              <a:ext cx="4774461" cy="1620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Rectangle 41">
              <a:extLst>
                <a:ext uri="{FF2B5EF4-FFF2-40B4-BE49-F238E27FC236}">
                  <a16:creationId xmlns:a16="http://schemas.microsoft.com/office/drawing/2014/main" id="{00B721C6-7161-F282-373C-5C1D5F1B82CB}"/>
                </a:ext>
              </a:extLst>
            </p:cNvPr>
            <p:cNvSpPr/>
            <p:nvPr/>
          </p:nvSpPr>
          <p:spPr>
            <a:xfrm>
              <a:off x="6288389" y="3325016"/>
              <a:ext cx="8333504"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Rectangle 42">
              <a:extLst>
                <a:ext uri="{FF2B5EF4-FFF2-40B4-BE49-F238E27FC236}">
                  <a16:creationId xmlns:a16="http://schemas.microsoft.com/office/drawing/2014/main" id="{79D9FBF7-15D7-E003-C819-592C5D7D2B0F}"/>
                </a:ext>
              </a:extLst>
            </p:cNvPr>
            <p:cNvSpPr/>
            <p:nvPr/>
          </p:nvSpPr>
          <p:spPr>
            <a:xfrm>
              <a:off x="14947529"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Rectangle 44">
              <a:extLst>
                <a:ext uri="{FF2B5EF4-FFF2-40B4-BE49-F238E27FC236}">
                  <a16:creationId xmlns:a16="http://schemas.microsoft.com/office/drawing/2014/main" id="{2D1D8221-CE77-6CEF-29A1-CCE7765187B6}"/>
                </a:ext>
              </a:extLst>
            </p:cNvPr>
            <p:cNvSpPr/>
            <p:nvPr/>
          </p:nvSpPr>
          <p:spPr>
            <a:xfrm>
              <a:off x="17883244"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Rectangle 45">
              <a:extLst>
                <a:ext uri="{FF2B5EF4-FFF2-40B4-BE49-F238E27FC236}">
                  <a16:creationId xmlns:a16="http://schemas.microsoft.com/office/drawing/2014/main" id="{F141BDC2-0EF7-9485-34F3-8F73740822F2}"/>
                </a:ext>
              </a:extLst>
            </p:cNvPr>
            <p:cNvSpPr/>
            <p:nvPr/>
          </p:nvSpPr>
          <p:spPr>
            <a:xfrm>
              <a:off x="20814056"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47" name="Group 46">
            <a:extLst>
              <a:ext uri="{FF2B5EF4-FFF2-40B4-BE49-F238E27FC236}">
                <a16:creationId xmlns:a16="http://schemas.microsoft.com/office/drawing/2014/main" id="{26E107D8-866F-564F-1BF0-E542DE7E2DDB}"/>
              </a:ext>
            </a:extLst>
          </p:cNvPr>
          <p:cNvGrpSpPr/>
          <p:nvPr/>
        </p:nvGrpSpPr>
        <p:grpSpPr>
          <a:xfrm>
            <a:off x="1283438" y="7415478"/>
            <a:ext cx="22099520" cy="1620000"/>
            <a:chOff x="1283438" y="3325016"/>
            <a:chExt cx="22099520" cy="1620000"/>
          </a:xfrm>
        </p:grpSpPr>
        <p:sp>
          <p:nvSpPr>
            <p:cNvPr id="192" name="Rectangle 191">
              <a:extLst>
                <a:ext uri="{FF2B5EF4-FFF2-40B4-BE49-F238E27FC236}">
                  <a16:creationId xmlns:a16="http://schemas.microsoft.com/office/drawing/2014/main" id="{0BCA1A36-540F-95EB-4A75-843C6DA49158}"/>
                </a:ext>
              </a:extLst>
            </p:cNvPr>
            <p:cNvSpPr/>
            <p:nvPr/>
          </p:nvSpPr>
          <p:spPr>
            <a:xfrm>
              <a:off x="1283438" y="3325016"/>
              <a:ext cx="4774461" cy="1620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3" name="Rectangle 192">
              <a:extLst>
                <a:ext uri="{FF2B5EF4-FFF2-40B4-BE49-F238E27FC236}">
                  <a16:creationId xmlns:a16="http://schemas.microsoft.com/office/drawing/2014/main" id="{69F06DC3-EDE5-EBC3-9D6F-F26E58B37CD0}"/>
                </a:ext>
              </a:extLst>
            </p:cNvPr>
            <p:cNvSpPr/>
            <p:nvPr/>
          </p:nvSpPr>
          <p:spPr>
            <a:xfrm>
              <a:off x="6288389" y="3325016"/>
              <a:ext cx="8333504"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4" name="Rectangle 193">
              <a:extLst>
                <a:ext uri="{FF2B5EF4-FFF2-40B4-BE49-F238E27FC236}">
                  <a16:creationId xmlns:a16="http://schemas.microsoft.com/office/drawing/2014/main" id="{79BBF14B-2D45-89C5-5C75-34FC08CEDFFF}"/>
                </a:ext>
              </a:extLst>
            </p:cNvPr>
            <p:cNvSpPr/>
            <p:nvPr/>
          </p:nvSpPr>
          <p:spPr>
            <a:xfrm>
              <a:off x="14947529"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5" name="Rectangle 194">
              <a:extLst>
                <a:ext uri="{FF2B5EF4-FFF2-40B4-BE49-F238E27FC236}">
                  <a16:creationId xmlns:a16="http://schemas.microsoft.com/office/drawing/2014/main" id="{C5A761ED-76A5-2A30-E5A8-13F24033683F}"/>
                </a:ext>
              </a:extLst>
            </p:cNvPr>
            <p:cNvSpPr/>
            <p:nvPr/>
          </p:nvSpPr>
          <p:spPr>
            <a:xfrm>
              <a:off x="17883244"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6" name="Rectangle 195">
              <a:extLst>
                <a:ext uri="{FF2B5EF4-FFF2-40B4-BE49-F238E27FC236}">
                  <a16:creationId xmlns:a16="http://schemas.microsoft.com/office/drawing/2014/main" id="{F2724F49-B471-A10E-A5C3-FDF946E67C90}"/>
                </a:ext>
              </a:extLst>
            </p:cNvPr>
            <p:cNvSpPr/>
            <p:nvPr/>
          </p:nvSpPr>
          <p:spPr>
            <a:xfrm>
              <a:off x="20814056"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197" name="Group 196">
            <a:extLst>
              <a:ext uri="{FF2B5EF4-FFF2-40B4-BE49-F238E27FC236}">
                <a16:creationId xmlns:a16="http://schemas.microsoft.com/office/drawing/2014/main" id="{61DF7307-5FB8-6CF2-048F-616C9B111931}"/>
              </a:ext>
            </a:extLst>
          </p:cNvPr>
          <p:cNvGrpSpPr/>
          <p:nvPr/>
        </p:nvGrpSpPr>
        <p:grpSpPr>
          <a:xfrm>
            <a:off x="1270053" y="9460708"/>
            <a:ext cx="22099520" cy="1620000"/>
            <a:chOff x="1283438" y="3325016"/>
            <a:chExt cx="22099520" cy="1620000"/>
          </a:xfrm>
        </p:grpSpPr>
        <p:sp>
          <p:nvSpPr>
            <p:cNvPr id="198" name="Rectangle 197">
              <a:extLst>
                <a:ext uri="{FF2B5EF4-FFF2-40B4-BE49-F238E27FC236}">
                  <a16:creationId xmlns:a16="http://schemas.microsoft.com/office/drawing/2014/main" id="{A595AC98-47BA-4412-3CD3-5D223A6A7D77}"/>
                </a:ext>
              </a:extLst>
            </p:cNvPr>
            <p:cNvSpPr/>
            <p:nvPr/>
          </p:nvSpPr>
          <p:spPr>
            <a:xfrm>
              <a:off x="1283438" y="3325016"/>
              <a:ext cx="4774461" cy="1620000"/>
            </a:xfrm>
            <a:prstGeom prst="rect">
              <a:avLst/>
            </a:prstGeom>
            <a:solidFill>
              <a:srgbClr val="2F7788"/>
            </a:solid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9" name="Rectangle 198">
              <a:extLst>
                <a:ext uri="{FF2B5EF4-FFF2-40B4-BE49-F238E27FC236}">
                  <a16:creationId xmlns:a16="http://schemas.microsoft.com/office/drawing/2014/main" id="{9A99E902-E465-687A-4C2E-2DE57DA75FD3}"/>
                </a:ext>
              </a:extLst>
            </p:cNvPr>
            <p:cNvSpPr/>
            <p:nvPr/>
          </p:nvSpPr>
          <p:spPr>
            <a:xfrm>
              <a:off x="6288389" y="3325016"/>
              <a:ext cx="8333504"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0" name="Rectangle 199">
              <a:extLst>
                <a:ext uri="{FF2B5EF4-FFF2-40B4-BE49-F238E27FC236}">
                  <a16:creationId xmlns:a16="http://schemas.microsoft.com/office/drawing/2014/main" id="{3F4F08E6-230B-EA0C-702E-9BDD5E96ED6A}"/>
                </a:ext>
              </a:extLst>
            </p:cNvPr>
            <p:cNvSpPr/>
            <p:nvPr/>
          </p:nvSpPr>
          <p:spPr>
            <a:xfrm>
              <a:off x="14947529"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1" name="Rectangle 200">
              <a:extLst>
                <a:ext uri="{FF2B5EF4-FFF2-40B4-BE49-F238E27FC236}">
                  <a16:creationId xmlns:a16="http://schemas.microsoft.com/office/drawing/2014/main" id="{D90C99EE-19AE-1535-3AEA-339FE6CECA86}"/>
                </a:ext>
              </a:extLst>
            </p:cNvPr>
            <p:cNvSpPr/>
            <p:nvPr/>
          </p:nvSpPr>
          <p:spPr>
            <a:xfrm>
              <a:off x="17883244"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2" name="Rectangle 201">
              <a:extLst>
                <a:ext uri="{FF2B5EF4-FFF2-40B4-BE49-F238E27FC236}">
                  <a16:creationId xmlns:a16="http://schemas.microsoft.com/office/drawing/2014/main" id="{E196EB2C-01CB-4B88-5A8A-F4C00E7C4552}"/>
                </a:ext>
              </a:extLst>
            </p:cNvPr>
            <p:cNvSpPr/>
            <p:nvPr/>
          </p:nvSpPr>
          <p:spPr>
            <a:xfrm>
              <a:off x="20814056" y="3325016"/>
              <a:ext cx="2568902" cy="1620000"/>
            </a:xfrm>
            <a:prstGeom prst="rect">
              <a:avLst/>
            </a:prstGeom>
            <a:noFill/>
            <a:ln w="15875" cap="flat">
              <a:solidFill>
                <a:srgbClr val="2F778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03" name="Subtitle here">
            <a:extLst>
              <a:ext uri="{FF2B5EF4-FFF2-40B4-BE49-F238E27FC236}">
                <a16:creationId xmlns:a16="http://schemas.microsoft.com/office/drawing/2014/main" id="{2D1F2A7F-6CF0-25CC-198B-7066B31AAB75}"/>
              </a:ext>
            </a:extLst>
          </p:cNvPr>
          <p:cNvSpPr txBox="1"/>
          <p:nvPr/>
        </p:nvSpPr>
        <p:spPr>
          <a:xfrm>
            <a:off x="1270053" y="5379032"/>
            <a:ext cx="4591231" cy="148758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900" i="0" kern="0" spc="0" dirty="0">
                <a:solidFill>
                  <a:schemeClr val="bg1"/>
                </a:solidFill>
              </a:rPr>
              <a:t>Αναβάθμιση και Εμπλουτισμ</a:t>
            </a:r>
            <a:r>
              <a:rPr lang="el-GR" sz="2900" i="0" spc="0" dirty="0">
                <a:solidFill>
                  <a:schemeClr val="bg1"/>
                </a:solidFill>
              </a:rPr>
              <a:t>ός Υποδομών και Υπηρεσιών</a:t>
            </a:r>
            <a:endParaRPr lang="el-GR" sz="2900" i="0" kern="0" spc="0" dirty="0">
              <a:solidFill>
                <a:schemeClr val="bg1"/>
              </a:solidFill>
            </a:endParaRPr>
          </a:p>
        </p:txBody>
      </p:sp>
      <p:sp>
        <p:nvSpPr>
          <p:cNvPr id="205" name="TextBox 204">
            <a:extLst>
              <a:ext uri="{FF2B5EF4-FFF2-40B4-BE49-F238E27FC236}">
                <a16:creationId xmlns:a16="http://schemas.microsoft.com/office/drawing/2014/main" id="{BB01EDDC-F723-3D87-95AF-7E44314B56EC}"/>
              </a:ext>
            </a:extLst>
          </p:cNvPr>
          <p:cNvSpPr txBox="1"/>
          <p:nvPr/>
        </p:nvSpPr>
        <p:spPr>
          <a:xfrm>
            <a:off x="14976492" y="5724646"/>
            <a:ext cx="253262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10</a:t>
            </a:r>
            <a:r>
              <a:rPr lang="el-GR" sz="2400" b="0" dirty="0">
                <a:solidFill>
                  <a:schemeClr val="tx1"/>
                </a:solidFill>
                <a:latin typeface="Arial" panose="020B0604020202020204" pitchFamily="34" charset="0"/>
                <a:cs typeface="Arial" panose="020B0604020202020204" pitchFamily="34" charset="0"/>
              </a:rPr>
              <a:t>,8</a:t>
            </a:r>
            <a:r>
              <a:rPr lang="en-US" sz="2400" b="0" dirty="0">
                <a:solidFill>
                  <a:schemeClr val="tx1"/>
                </a:solidFill>
                <a:latin typeface="Arial" panose="020B0604020202020204" pitchFamily="34" charset="0"/>
                <a:cs typeface="Arial" panose="020B0604020202020204" pitchFamily="34" charset="0"/>
              </a:rPr>
              <a:t>1</a:t>
            </a: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2024: 10</a:t>
            </a:r>
            <a:r>
              <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a:t>
            </a: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22</a:t>
            </a:r>
            <a:endPar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endParaRPr>
          </a:p>
        </p:txBody>
      </p:sp>
      <p:sp>
        <p:nvSpPr>
          <p:cNvPr id="206" name="Subtitle here">
            <a:extLst>
              <a:ext uri="{FF2B5EF4-FFF2-40B4-BE49-F238E27FC236}">
                <a16:creationId xmlns:a16="http://schemas.microsoft.com/office/drawing/2014/main" id="{2341B159-81DF-DF8B-A9AF-950E401B383C}"/>
              </a:ext>
            </a:extLst>
          </p:cNvPr>
          <p:cNvSpPr txBox="1"/>
          <p:nvPr/>
        </p:nvSpPr>
        <p:spPr>
          <a:xfrm>
            <a:off x="17884140" y="5747134"/>
            <a:ext cx="2582287"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endParaRPr lang="el-GR" sz="2400" i="0" spc="0" dirty="0">
              <a:solidFill>
                <a:schemeClr val="tx1"/>
              </a:solidFill>
            </a:endParaRPr>
          </a:p>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207" name="Subtitle here">
            <a:extLst>
              <a:ext uri="{FF2B5EF4-FFF2-40B4-BE49-F238E27FC236}">
                <a16:creationId xmlns:a16="http://schemas.microsoft.com/office/drawing/2014/main" id="{FCE43029-68CC-136E-28B5-EF8E08251D66}"/>
              </a:ext>
            </a:extLst>
          </p:cNvPr>
          <p:cNvSpPr txBox="1"/>
          <p:nvPr/>
        </p:nvSpPr>
        <p:spPr>
          <a:xfrm>
            <a:off x="1270053" y="7710017"/>
            <a:ext cx="4979516" cy="1025922"/>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900" i="0" kern="0" spc="0" dirty="0">
                <a:solidFill>
                  <a:schemeClr val="bg1"/>
                </a:solidFill>
              </a:rPr>
              <a:t>Διασφάλιση Ποιότητας και </a:t>
            </a:r>
            <a:r>
              <a:rPr lang="el-GR" sz="2900" i="0" kern="0" spc="0" dirty="0" err="1">
                <a:solidFill>
                  <a:schemeClr val="bg1"/>
                </a:solidFill>
              </a:rPr>
              <a:t>Αδειοδότηση</a:t>
            </a:r>
            <a:r>
              <a:rPr lang="el-GR" sz="2900" i="0" kern="0" spc="0" dirty="0">
                <a:solidFill>
                  <a:schemeClr val="bg1"/>
                </a:solidFill>
              </a:rPr>
              <a:t> Επιχειρήσεων </a:t>
            </a:r>
          </a:p>
        </p:txBody>
      </p:sp>
      <p:sp>
        <p:nvSpPr>
          <p:cNvPr id="209" name="TextBox 208">
            <a:extLst>
              <a:ext uri="{FF2B5EF4-FFF2-40B4-BE49-F238E27FC236}">
                <a16:creationId xmlns:a16="http://schemas.microsoft.com/office/drawing/2014/main" id="{56E3E443-0013-15E3-B7D2-8E41DDC20772}"/>
              </a:ext>
            </a:extLst>
          </p:cNvPr>
          <p:cNvSpPr txBox="1"/>
          <p:nvPr/>
        </p:nvSpPr>
        <p:spPr>
          <a:xfrm>
            <a:off x="14976492" y="7755380"/>
            <a:ext cx="253262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a:t>
            </a:r>
            <a:r>
              <a:rPr lang="el-GR" sz="2400" b="0" dirty="0">
                <a:solidFill>
                  <a:schemeClr val="tx1"/>
                </a:solidFill>
                <a:latin typeface="Arial" panose="020B0604020202020204" pitchFamily="34" charset="0"/>
                <a:cs typeface="Arial" panose="020B0604020202020204" pitchFamily="34" charset="0"/>
              </a:rPr>
              <a:t>0,05</a:t>
            </a:r>
            <a:endParaRPr lang="en-US" sz="2400" b="0" dirty="0">
              <a:solidFill>
                <a:schemeClr val="tx1"/>
              </a:solidFill>
              <a:latin typeface="Arial" panose="020B0604020202020204" pitchFamily="34" charset="0"/>
              <a:cs typeface="Arial" panose="020B0604020202020204" pitchFamily="34" charset="0"/>
            </a:endParaRP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2024: </a:t>
            </a:r>
            <a:r>
              <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0,04</a:t>
            </a:r>
          </a:p>
        </p:txBody>
      </p:sp>
      <p:sp>
        <p:nvSpPr>
          <p:cNvPr id="210" name="Subtitle here">
            <a:extLst>
              <a:ext uri="{FF2B5EF4-FFF2-40B4-BE49-F238E27FC236}">
                <a16:creationId xmlns:a16="http://schemas.microsoft.com/office/drawing/2014/main" id="{CF3EBF3D-828B-EA6B-68C5-BD9F2FDAEF1A}"/>
              </a:ext>
            </a:extLst>
          </p:cNvPr>
          <p:cNvSpPr txBox="1"/>
          <p:nvPr/>
        </p:nvSpPr>
        <p:spPr>
          <a:xfrm>
            <a:off x="17882238" y="7910776"/>
            <a:ext cx="258609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211" name="Subtitle here">
            <a:extLst>
              <a:ext uri="{FF2B5EF4-FFF2-40B4-BE49-F238E27FC236}">
                <a16:creationId xmlns:a16="http://schemas.microsoft.com/office/drawing/2014/main" id="{EC3FD337-2448-5081-6654-A96A71CB5508}"/>
              </a:ext>
            </a:extLst>
          </p:cNvPr>
          <p:cNvSpPr txBox="1"/>
          <p:nvPr/>
        </p:nvSpPr>
        <p:spPr>
          <a:xfrm>
            <a:off x="1270053" y="9548037"/>
            <a:ext cx="4787846" cy="144142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900" i="0" kern="0" spc="0" dirty="0">
                <a:solidFill>
                  <a:schemeClr val="bg1"/>
                </a:solidFill>
              </a:rPr>
              <a:t>Ανάπτυξη Ανθρώπινου Δυναμικού και Καλλιέργεια Τουριστικής Συνείδησης</a:t>
            </a:r>
          </a:p>
        </p:txBody>
      </p:sp>
      <p:sp>
        <p:nvSpPr>
          <p:cNvPr id="213" name="TextBox 212">
            <a:extLst>
              <a:ext uri="{FF2B5EF4-FFF2-40B4-BE49-F238E27FC236}">
                <a16:creationId xmlns:a16="http://schemas.microsoft.com/office/drawing/2014/main" id="{FF824A2B-9F4C-9377-B3F4-BB0541A0536F}"/>
              </a:ext>
            </a:extLst>
          </p:cNvPr>
          <p:cNvSpPr txBox="1"/>
          <p:nvPr/>
        </p:nvSpPr>
        <p:spPr>
          <a:xfrm>
            <a:off x="14941465" y="9845815"/>
            <a:ext cx="260268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a:t>
            </a:r>
            <a:r>
              <a:rPr lang="el-GR" sz="2400" b="0" dirty="0">
                <a:solidFill>
                  <a:schemeClr val="tx1"/>
                </a:solidFill>
                <a:latin typeface="Arial" panose="020B0604020202020204" pitchFamily="34" charset="0"/>
                <a:cs typeface="Arial" panose="020B0604020202020204" pitchFamily="34" charset="0"/>
              </a:rPr>
              <a:t>0,28</a:t>
            </a:r>
            <a:endParaRPr lang="en-US" sz="2400" b="0" dirty="0">
              <a:solidFill>
                <a:schemeClr val="tx1"/>
              </a:solidFill>
              <a:latin typeface="Arial" panose="020B0604020202020204" pitchFamily="34" charset="0"/>
              <a:cs typeface="Arial" panose="020B0604020202020204" pitchFamily="34" charset="0"/>
            </a:endParaRP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2024: </a:t>
            </a:r>
            <a:r>
              <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0,28</a:t>
            </a:r>
          </a:p>
        </p:txBody>
      </p:sp>
      <p:sp>
        <p:nvSpPr>
          <p:cNvPr id="214" name="Subtitle here">
            <a:extLst>
              <a:ext uri="{FF2B5EF4-FFF2-40B4-BE49-F238E27FC236}">
                <a16:creationId xmlns:a16="http://schemas.microsoft.com/office/drawing/2014/main" id="{23AA26EF-B3E5-D3FD-1B0B-DA9B9E8920F6}"/>
              </a:ext>
            </a:extLst>
          </p:cNvPr>
          <p:cNvSpPr txBox="1"/>
          <p:nvPr/>
        </p:nvSpPr>
        <p:spPr>
          <a:xfrm>
            <a:off x="17882238" y="9962865"/>
            <a:ext cx="2586091" cy="505010"/>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215" name="Subtitle here">
            <a:extLst>
              <a:ext uri="{FF2B5EF4-FFF2-40B4-BE49-F238E27FC236}">
                <a16:creationId xmlns:a16="http://schemas.microsoft.com/office/drawing/2014/main" id="{0DABCB05-89CD-2EC2-45BC-EBA9EC61D780}"/>
              </a:ext>
            </a:extLst>
          </p:cNvPr>
          <p:cNvSpPr txBox="1"/>
          <p:nvPr/>
        </p:nvSpPr>
        <p:spPr>
          <a:xfrm>
            <a:off x="1270053" y="3376674"/>
            <a:ext cx="4591231" cy="148758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buClr>
                <a:srgbClr val="2F7788"/>
              </a:buClr>
              <a:buSzPct val="120000"/>
            </a:pPr>
            <a:r>
              <a:rPr lang="el-GR" sz="2900" i="0" kern="0" spc="0" dirty="0" err="1">
                <a:solidFill>
                  <a:schemeClr val="bg1"/>
                </a:solidFill>
              </a:rPr>
              <a:t>Επικαιροποίηση</a:t>
            </a:r>
            <a:r>
              <a:rPr lang="el-GR" sz="2900" i="0" kern="0" spc="0" dirty="0">
                <a:solidFill>
                  <a:schemeClr val="bg1"/>
                </a:solidFill>
              </a:rPr>
              <a:t> της ΕΣΤ 2030 και </a:t>
            </a:r>
            <a:r>
              <a:rPr lang="el-GR" sz="2900" i="0" spc="0" dirty="0">
                <a:solidFill>
                  <a:schemeClr val="bg1"/>
                </a:solidFill>
              </a:rPr>
              <a:t>ε</a:t>
            </a:r>
            <a:r>
              <a:rPr lang="el-GR" sz="2900" i="0" kern="0" spc="0" dirty="0">
                <a:solidFill>
                  <a:schemeClr val="bg1"/>
                </a:solidFill>
              </a:rPr>
              <a:t>πέκταση μέχρι το 2035</a:t>
            </a:r>
          </a:p>
        </p:txBody>
      </p:sp>
      <p:sp>
        <p:nvSpPr>
          <p:cNvPr id="4" name="Subtitle here">
            <a:extLst>
              <a:ext uri="{FF2B5EF4-FFF2-40B4-BE49-F238E27FC236}">
                <a16:creationId xmlns:a16="http://schemas.microsoft.com/office/drawing/2014/main" id="{46FE4265-571F-4712-AB12-3EF436E6DE98}"/>
              </a:ext>
            </a:extLst>
          </p:cNvPr>
          <p:cNvSpPr txBox="1"/>
          <p:nvPr/>
        </p:nvSpPr>
        <p:spPr>
          <a:xfrm>
            <a:off x="6288389" y="5590217"/>
            <a:ext cx="8225554"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Αναβάθμιση και εμπλουτισμός των υποδομών και των παρεχόμενων υπηρεσιών</a:t>
            </a:r>
            <a:r>
              <a:rPr lang="en-US" sz="2400" i="0" kern="0" spc="0" dirty="0">
                <a:solidFill>
                  <a:schemeClr val="tx1"/>
                </a:solidFill>
              </a:rPr>
              <a:t>.</a:t>
            </a:r>
            <a:endParaRPr lang="el-GR" sz="2400" i="0" strike="sngStrike" kern="0" spc="0" dirty="0">
              <a:solidFill>
                <a:schemeClr val="tx1"/>
              </a:solidFill>
            </a:endParaRPr>
          </a:p>
        </p:txBody>
      </p:sp>
      <p:sp>
        <p:nvSpPr>
          <p:cNvPr id="5" name="Subtitle here">
            <a:extLst>
              <a:ext uri="{FF2B5EF4-FFF2-40B4-BE49-F238E27FC236}">
                <a16:creationId xmlns:a16="http://schemas.microsoft.com/office/drawing/2014/main" id="{27853B88-EF94-735D-6509-3D1EB1613DCB}"/>
              </a:ext>
            </a:extLst>
          </p:cNvPr>
          <p:cNvSpPr txBox="1"/>
          <p:nvPr/>
        </p:nvSpPr>
        <p:spPr>
          <a:xfrm>
            <a:off x="6288389" y="3388798"/>
            <a:ext cx="8225554" cy="143218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just">
              <a:lnSpc>
                <a:spcPct val="120000"/>
              </a:lnSpc>
              <a:buClr>
                <a:srgbClr val="2F7788"/>
              </a:buClr>
              <a:buSzPct val="120000"/>
            </a:pPr>
            <a:r>
              <a:rPr lang="el-GR" sz="2400" i="0" kern="0" spc="0" dirty="0">
                <a:solidFill>
                  <a:schemeClr val="tx1"/>
                </a:solidFill>
              </a:rPr>
              <a:t>Ενίσχυση των δράσεων της Εθνικής Στρατηγικής Τουρισμού (ΕΣΤ) μέχρι το 2030 και εισαγωγή νέων δράσεων μέχρι το 2035</a:t>
            </a:r>
            <a:r>
              <a:rPr lang="en-US" sz="2400" i="0" spc="0" dirty="0">
                <a:solidFill>
                  <a:schemeClr val="tx1"/>
                </a:solidFill>
              </a:rPr>
              <a:t>.</a:t>
            </a:r>
            <a:endParaRPr lang="el-GR" sz="2400" i="0" kern="0" spc="0" dirty="0">
              <a:solidFill>
                <a:schemeClr val="tx1"/>
              </a:solidFill>
            </a:endParaRPr>
          </a:p>
        </p:txBody>
      </p:sp>
      <p:sp>
        <p:nvSpPr>
          <p:cNvPr id="7" name="Subtitle here">
            <a:extLst>
              <a:ext uri="{FF2B5EF4-FFF2-40B4-BE49-F238E27FC236}">
                <a16:creationId xmlns:a16="http://schemas.microsoft.com/office/drawing/2014/main" id="{C7A40DF9-E1AF-02BA-2810-F034D23DD0D8}"/>
              </a:ext>
            </a:extLst>
          </p:cNvPr>
          <p:cNvSpPr txBox="1"/>
          <p:nvPr/>
        </p:nvSpPr>
        <p:spPr>
          <a:xfrm>
            <a:off x="6342364" y="7660071"/>
            <a:ext cx="8225554"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Διασφάλιση της ποιότητας του τουριστικού προϊόντος και της ασφάλειας των επισκεπτών</a:t>
            </a:r>
            <a:r>
              <a:rPr lang="en-US" sz="2400" i="0" kern="0" spc="0" dirty="0">
                <a:solidFill>
                  <a:schemeClr val="tx1"/>
                </a:solidFill>
              </a:rPr>
              <a:t>.</a:t>
            </a:r>
            <a:endParaRPr lang="el-GR" sz="2400" i="0" strike="sngStrike" kern="0" spc="0" dirty="0">
              <a:solidFill>
                <a:schemeClr val="tx1"/>
              </a:solidFill>
            </a:endParaRPr>
          </a:p>
        </p:txBody>
      </p:sp>
      <p:sp>
        <p:nvSpPr>
          <p:cNvPr id="8" name="Subtitle here">
            <a:extLst>
              <a:ext uri="{FF2B5EF4-FFF2-40B4-BE49-F238E27FC236}">
                <a16:creationId xmlns:a16="http://schemas.microsoft.com/office/drawing/2014/main" id="{1BE40C2A-E6FB-1E90-B838-6CD8EF8A41EB}"/>
              </a:ext>
            </a:extLst>
          </p:cNvPr>
          <p:cNvSpPr txBox="1"/>
          <p:nvPr/>
        </p:nvSpPr>
        <p:spPr>
          <a:xfrm>
            <a:off x="6288389" y="9624040"/>
            <a:ext cx="8225554" cy="1801519"/>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nSpc>
                <a:spcPct val="120000"/>
              </a:lnSpc>
              <a:buClr>
                <a:srgbClr val="2F7788"/>
              </a:buClr>
              <a:buSzPct val="120000"/>
            </a:pPr>
            <a:r>
              <a:rPr lang="el-GR" sz="2400" i="0" kern="0" spc="0" dirty="0">
                <a:solidFill>
                  <a:schemeClr val="tx1"/>
                </a:solidFill>
              </a:rPr>
              <a:t>Επιμόρφωση και κατάρτιση επαγγελματιών του τουρισμού, καλλιέργεια τουριστικής συνείδησης σε μαθητές, σπουδαστές και</a:t>
            </a:r>
            <a:r>
              <a:rPr lang="el-GR" sz="2400" i="0" spc="0" dirty="0">
                <a:solidFill>
                  <a:schemeClr val="tx1"/>
                </a:solidFill>
              </a:rPr>
              <a:t> άλλους</a:t>
            </a:r>
            <a:r>
              <a:rPr lang="en-US" sz="2400" i="0" spc="0" dirty="0">
                <a:solidFill>
                  <a:schemeClr val="tx1"/>
                </a:solidFill>
              </a:rPr>
              <a:t>.</a:t>
            </a:r>
            <a:endParaRPr lang="el-GR" sz="2400" i="0" strike="sngStrike" kern="0" spc="0" dirty="0">
              <a:solidFill>
                <a:schemeClr val="tx1"/>
              </a:solidFill>
            </a:endParaRPr>
          </a:p>
          <a:p>
            <a:pPr>
              <a:lnSpc>
                <a:spcPct val="120000"/>
              </a:lnSpc>
              <a:buClr>
                <a:srgbClr val="2F7788"/>
              </a:buClr>
              <a:buSzPct val="120000"/>
            </a:pPr>
            <a:endParaRPr lang="el-GR" sz="2000" i="0" kern="0" spc="0" dirty="0">
              <a:solidFill>
                <a:srgbClr val="5E5E5E"/>
              </a:solidFill>
            </a:endParaRPr>
          </a:p>
        </p:txBody>
      </p:sp>
      <p:sp>
        <p:nvSpPr>
          <p:cNvPr id="9" name="TextBox 8">
            <a:extLst>
              <a:ext uri="{FF2B5EF4-FFF2-40B4-BE49-F238E27FC236}">
                <a16:creationId xmlns:a16="http://schemas.microsoft.com/office/drawing/2014/main" id="{8D2402C2-056F-1B0C-EABC-42B71F67D91B}"/>
              </a:ext>
            </a:extLst>
          </p:cNvPr>
          <p:cNvSpPr txBox="1"/>
          <p:nvPr/>
        </p:nvSpPr>
        <p:spPr>
          <a:xfrm>
            <a:off x="14934144" y="3610347"/>
            <a:ext cx="253262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tx1"/>
                </a:solidFill>
                <a:latin typeface="Arial" panose="020B0604020202020204" pitchFamily="34" charset="0"/>
                <a:cs typeface="Arial" panose="020B0604020202020204" pitchFamily="34" charset="0"/>
              </a:rPr>
              <a:t>2023: 0,02</a:t>
            </a: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2024: 0,0</a:t>
            </a:r>
            <a:r>
              <a:rPr kumimoji="0" lang="el-GR" sz="2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3</a:t>
            </a:r>
          </a:p>
        </p:txBody>
      </p:sp>
      <p:sp>
        <p:nvSpPr>
          <p:cNvPr id="10" name="Subtitle here">
            <a:extLst>
              <a:ext uri="{FF2B5EF4-FFF2-40B4-BE49-F238E27FC236}">
                <a16:creationId xmlns:a16="http://schemas.microsoft.com/office/drawing/2014/main" id="{3ECA85E9-41CD-5906-CD9E-6295C99A30B4}"/>
              </a:ext>
            </a:extLst>
          </p:cNvPr>
          <p:cNvSpPr txBox="1"/>
          <p:nvPr/>
        </p:nvSpPr>
        <p:spPr>
          <a:xfrm>
            <a:off x="17893320" y="3610347"/>
            <a:ext cx="2582287" cy="139140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Φεβρουάριος 2024  και</a:t>
            </a:r>
          </a:p>
          <a:p>
            <a:pPr algn="ctr">
              <a:lnSpc>
                <a:spcPct val="120000"/>
              </a:lnSpc>
              <a:buClr>
                <a:srgbClr val="2F7788"/>
              </a:buClr>
              <a:buSzPct val="120000"/>
            </a:pPr>
            <a:r>
              <a:rPr lang="el-GR" sz="2400" i="0" kern="0" spc="0" dirty="0" err="1">
                <a:solidFill>
                  <a:schemeClr val="tx1"/>
                </a:solidFill>
              </a:rPr>
              <a:t>Συνεχ</a:t>
            </a:r>
            <a:r>
              <a:rPr lang="el-GR" sz="2400" i="0" kern="0" spc="0" dirty="0">
                <a:solidFill>
                  <a:schemeClr val="tx1"/>
                </a:solidFill>
              </a:rPr>
              <a:t>. Δράσεις</a:t>
            </a:r>
          </a:p>
        </p:txBody>
      </p:sp>
      <p:sp>
        <p:nvSpPr>
          <p:cNvPr id="11" name="Subtitle here">
            <a:extLst>
              <a:ext uri="{FF2B5EF4-FFF2-40B4-BE49-F238E27FC236}">
                <a16:creationId xmlns:a16="http://schemas.microsoft.com/office/drawing/2014/main" id="{8DE32855-B60B-4573-7603-E62BDBE93018}"/>
              </a:ext>
            </a:extLst>
          </p:cNvPr>
          <p:cNvSpPr txBox="1"/>
          <p:nvPr/>
        </p:nvSpPr>
        <p:spPr>
          <a:xfrm>
            <a:off x="20823531" y="5453581"/>
            <a:ext cx="2582287" cy="143218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Όλη την τουριστική βιομηχανία</a:t>
            </a:r>
            <a:endParaRPr lang="el-GR" sz="2400" i="0" kern="0" spc="0" dirty="0">
              <a:solidFill>
                <a:schemeClr val="tx1"/>
              </a:solidFill>
            </a:endParaRPr>
          </a:p>
        </p:txBody>
      </p:sp>
      <p:sp>
        <p:nvSpPr>
          <p:cNvPr id="12" name="Subtitle here">
            <a:extLst>
              <a:ext uri="{FF2B5EF4-FFF2-40B4-BE49-F238E27FC236}">
                <a16:creationId xmlns:a16="http://schemas.microsoft.com/office/drawing/2014/main" id="{A7AFBF50-4DB2-6309-F1E7-F703DBF95615}"/>
              </a:ext>
            </a:extLst>
          </p:cNvPr>
          <p:cNvSpPr txBox="1"/>
          <p:nvPr/>
        </p:nvSpPr>
        <p:spPr>
          <a:xfrm>
            <a:off x="20824815" y="9554290"/>
            <a:ext cx="2582287" cy="143218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Εργαζόμενοι στην τουριστική βιομηχανία</a:t>
            </a:r>
            <a:endParaRPr lang="el-GR" sz="2400" i="0" kern="0" spc="0" dirty="0">
              <a:solidFill>
                <a:schemeClr val="tx1"/>
              </a:solidFill>
            </a:endParaRPr>
          </a:p>
        </p:txBody>
      </p:sp>
      <p:sp>
        <p:nvSpPr>
          <p:cNvPr id="15" name="Subtitle here">
            <a:extLst>
              <a:ext uri="{FF2B5EF4-FFF2-40B4-BE49-F238E27FC236}">
                <a16:creationId xmlns:a16="http://schemas.microsoft.com/office/drawing/2014/main" id="{780B8008-334F-314F-C5FA-F96A910B04F9}"/>
              </a:ext>
            </a:extLst>
          </p:cNvPr>
          <p:cNvSpPr txBox="1"/>
          <p:nvPr/>
        </p:nvSpPr>
        <p:spPr>
          <a:xfrm>
            <a:off x="20824815" y="7760622"/>
            <a:ext cx="2582287" cy="948208"/>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Τουριστικές Επιχειρήσεις</a:t>
            </a:r>
            <a:endParaRPr lang="el-GR" sz="2400" i="0" kern="0" spc="0" dirty="0">
              <a:solidFill>
                <a:schemeClr val="tx1"/>
              </a:solidFill>
            </a:endParaRPr>
          </a:p>
        </p:txBody>
      </p:sp>
      <p:sp>
        <p:nvSpPr>
          <p:cNvPr id="16" name="Subtitle here">
            <a:extLst>
              <a:ext uri="{FF2B5EF4-FFF2-40B4-BE49-F238E27FC236}">
                <a16:creationId xmlns:a16="http://schemas.microsoft.com/office/drawing/2014/main" id="{C9517E88-4D86-C259-865E-C3A9C5DACC30}"/>
              </a:ext>
            </a:extLst>
          </p:cNvPr>
          <p:cNvSpPr txBox="1"/>
          <p:nvPr/>
        </p:nvSpPr>
        <p:spPr>
          <a:xfrm>
            <a:off x="20824815" y="3456616"/>
            <a:ext cx="2582287" cy="1432187"/>
          </a:xfrm>
          <a:prstGeom prst="rect">
            <a:avLst/>
          </a:prstGeom>
          <a:ln w="12700">
            <a:miter lim="400000"/>
          </a:ln>
        </p:spPr>
        <p:txBody>
          <a:bodyPr wrap="square" lIns="50800" tIns="50800" rIns="50800" bIns="50800">
            <a:spAutoFit/>
          </a:bodyPr>
          <a:lstStyle>
            <a:lvl1pPr algn="l" defTabSz="457200">
              <a:defRPr sz="5000" b="0" i="1" spc="150">
                <a:solidFill>
                  <a:srgbClr val="307687"/>
                </a:solidFill>
                <a:latin typeface="Arial" panose="020B0604020202020204"/>
                <a:ea typeface="Arial" panose="020B0604020202020204"/>
                <a:cs typeface="Arial" panose="020B0604020202020204"/>
                <a:sym typeface="Arial" panose="020B0604020202020204"/>
              </a:defRPr>
            </a:lvl1pPr>
          </a:lstStyle>
          <a:p>
            <a:pPr algn="ctr">
              <a:lnSpc>
                <a:spcPct val="120000"/>
              </a:lnSpc>
              <a:buClr>
                <a:srgbClr val="2F7788"/>
              </a:buClr>
              <a:buSzPct val="120000"/>
            </a:pPr>
            <a:r>
              <a:rPr lang="el-GR" sz="2400" i="0" spc="0" dirty="0">
                <a:solidFill>
                  <a:schemeClr val="tx1"/>
                </a:solidFill>
              </a:rPr>
              <a:t>Όλη την τουριστική βιομηχανία</a:t>
            </a:r>
            <a:endParaRPr lang="el-GR" sz="2400" i="0" kern="0" spc="0" dirty="0">
              <a:solidFill>
                <a:schemeClr val="tx1"/>
              </a:solidFill>
            </a:endParaRPr>
          </a:p>
        </p:txBody>
      </p:sp>
      <p:pic>
        <p:nvPicPr>
          <p:cNvPr id="20" name="Image" descr="Image">
            <a:extLst>
              <a:ext uri="{FF2B5EF4-FFF2-40B4-BE49-F238E27FC236}">
                <a16:creationId xmlns:a16="http://schemas.microsoft.com/office/drawing/2014/main" id="{855E145B-4A49-DB6E-6AE0-C83F1B76417F}"/>
              </a:ext>
            </a:extLst>
          </p:cNvPr>
          <p:cNvPicPr>
            <a:picLocks noChangeAspect="1"/>
          </p:cNvPicPr>
          <p:nvPr/>
        </p:nvPicPr>
        <p:blipFill>
          <a:blip r:embed="rId4"/>
          <a:stretch>
            <a:fillRect/>
          </a:stretch>
        </p:blipFill>
        <p:spPr>
          <a:xfrm>
            <a:off x="8936984" y="10727325"/>
            <a:ext cx="15700723" cy="3345352"/>
          </a:xfrm>
          <a:prstGeom prst="rect">
            <a:avLst/>
          </a:prstGeom>
          <a:ln w="12700">
            <a:miter lim="400000"/>
          </a:ln>
        </p:spPr>
      </p:pic>
      <p:sp>
        <p:nvSpPr>
          <p:cNvPr id="21" name="ΥΠΟΥΡΓΕΙΟ ΟΙΚΟΝΟΜΙΚΩΝ">
            <a:extLst>
              <a:ext uri="{FF2B5EF4-FFF2-40B4-BE49-F238E27FC236}">
                <a16:creationId xmlns:a16="http://schemas.microsoft.com/office/drawing/2014/main" id="{B121A5A8-ACD7-B945-D529-6D1B6B9B15CD}"/>
              </a:ext>
            </a:extLst>
          </p:cNvPr>
          <p:cNvSpPr txBox="1">
            <a:spLocks/>
          </p:cNvSpPr>
          <p:nvPr/>
        </p:nvSpPr>
        <p:spPr>
          <a:xfrm>
            <a:off x="11060097" y="12686085"/>
            <a:ext cx="9605670" cy="61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dirty="0"/>
              <a:t>ΥΦΥΠΟΥΡΓΕΙΟ ΤΟΥΡΙΣΜΟΥ</a:t>
            </a:r>
          </a:p>
          <a:p>
            <a:pPr hangingPunct="1"/>
            <a:endParaRPr lang="el-GR" dirty="0"/>
          </a:p>
        </p:txBody>
      </p:sp>
      <p:sp>
        <p:nvSpPr>
          <p:cNvPr id="19" name="Rectangle 18"/>
          <p:cNvSpPr/>
          <p:nvPr/>
        </p:nvSpPr>
        <p:spPr>
          <a:xfrm>
            <a:off x="9694354" y="13257594"/>
            <a:ext cx="356188" cy="461665"/>
          </a:xfrm>
          <a:prstGeom prst="rect">
            <a:avLst/>
          </a:prstGeom>
        </p:spPr>
        <p:txBody>
          <a:bodyPr wrap="none">
            <a:spAutoFit/>
          </a:bodyPr>
          <a:lstStyle/>
          <a:p>
            <a:fld id="{BCA2A2D5-D63A-4972-B1A4-9D7A10E39D1D}" type="slidenum">
              <a:rPr lang="el-GR" sz="2400" b="0" smtClean="0">
                <a:latin typeface="Helvetica Neue Light"/>
                <a:sym typeface="Helvetica Neue Light"/>
              </a:rPr>
              <a:t>9</a:t>
            </a:fld>
            <a:endParaRPr lang="el-GR" dirty="0"/>
          </a:p>
        </p:txBody>
      </p:sp>
    </p:spTree>
    <p:extLst>
      <p:ext uri="{BB962C8B-B14F-4D97-AF65-F5344CB8AC3E}">
        <p14:creationId xmlns:p14="http://schemas.microsoft.com/office/powerpoint/2010/main" val="2646606592"/>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6610</TotalTime>
  <Words>6055</Words>
  <Application>Microsoft Office PowerPoint</Application>
  <PresentationFormat>Custom</PresentationFormat>
  <Paragraphs>1359</Paragraphs>
  <Slides>36</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Avenir Heavy</vt:lpstr>
      <vt:lpstr>Calibri</vt:lpstr>
      <vt:lpstr>Helvetica Neue</vt:lpstr>
      <vt:lpstr>Helvetica Neue Light</vt:lpstr>
      <vt:lpstr>Helvetica Neue Medium</vt:lpstr>
      <vt:lpstr>Roboto Black</vt:lpstr>
      <vt:lpstr>White</vt:lpstr>
      <vt:lpstr>Ετήσιο Σχέδιο Δράσης 2023-2024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Ετhσιο Σχeδιο Δρaσης 2023-2024 </vt:lpstr>
      <vt:lpstr>Ετhσιο Σχeδιο Δρaσης 2023-2024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 etur adip iscin elit. Suspe disse place rat.</dc:title>
  <dc:creator>Panayiotis Eftychiou</dc:creator>
  <cp:lastModifiedBy>ΝΜ</cp:lastModifiedBy>
  <cp:revision>295</cp:revision>
  <cp:lastPrinted>2023-11-28T13:03:20Z</cp:lastPrinted>
  <dcterms:modified xsi:type="dcterms:W3CDTF">2023-11-28T13:20:57Z</dcterms:modified>
</cp:coreProperties>
</file>